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9" r:id="rId4"/>
    <p:sldId id="282" r:id="rId5"/>
    <p:sldId id="277" r:id="rId6"/>
    <p:sldId id="257" r:id="rId7"/>
    <p:sldId id="278" r:id="rId8"/>
    <p:sldId id="258" r:id="rId9"/>
    <p:sldId id="259" r:id="rId10"/>
    <p:sldId id="260" r:id="rId11"/>
    <p:sldId id="261" r:id="rId12"/>
    <p:sldId id="280" r:id="rId13"/>
    <p:sldId id="264" r:id="rId14"/>
    <p:sldId id="266" r:id="rId15"/>
    <p:sldId id="265" r:id="rId16"/>
    <p:sldId id="281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807C-66C1-4A2A-9F5E-DF287D99FF4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CC63-7ECA-499D-A3B3-34D4A208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6B06C5-5C66-4459-99A2-50706414639E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6C7FFA-C0F3-48B8-BF58-C4510BD1A864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7F168-98D9-4C33-BF34-08A28F27270B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2CAEA8-1825-4A2A-B04E-F0132751C18D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FF697-85BC-4AF9-818F-561BF85095A3}" type="datetime1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4BAD4-188C-4D83-89F6-C87C99253F06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7E9788-B6F5-4441-A92C-431A2D79675E}" type="datetime1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7B3ED-FFE4-4A95-99DA-77214BC4E472}" type="datetime1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AE0B2B-EF93-424F-821B-FD9BCC8F404D}" type="datetime1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8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50A60-FB31-4F94-838A-359ADD9BF632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1012A-F2D0-4E53-A655-9479FB69AB6F}" type="datetime1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bn-IN"/>
              <a:t>মোঃ হাসিবুজ্জামান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 userDrawn="1"/>
        </p:nvSpPr>
        <p:spPr>
          <a:xfrm>
            <a:off x="106017" y="119270"/>
            <a:ext cx="11979967" cy="6639340"/>
          </a:xfrm>
          <a:prstGeom prst="frame">
            <a:avLst>
              <a:gd name="adj1" fmla="val 724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8" y="396240"/>
            <a:ext cx="1146214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1005840" y="853440"/>
            <a:ext cx="10104120" cy="40233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5D326CE0-F9AC-4B98-9F97-4097ACCF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66D-4023-44E6-9884-391F82C365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119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5CEAEDD-812C-4F65-8B22-2FFF6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09035"/>
              </p:ext>
            </p:extLst>
          </p:nvPr>
        </p:nvGraphicFramePr>
        <p:xfrm>
          <a:off x="1253884" y="2059914"/>
          <a:ext cx="9916508" cy="1158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6644">
                  <a:extLst>
                    <a:ext uri="{9D8B030D-6E8A-4147-A177-3AD203B41FA5}">
                      <a16:colId xmlns:a16="http://schemas.microsoft.com/office/drawing/2014/main" xmlns="" val="121183872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2936935202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46874268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33905584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1134357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2793968836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xmlns="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ঘণ্টা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2702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9AF44A-E75A-4027-9287-62C2AC884DB4}"/>
              </a:ext>
            </a:extLst>
          </p:cNvPr>
          <p:cNvSpPr txBox="1"/>
          <p:nvPr/>
        </p:nvSpPr>
        <p:spPr>
          <a:xfrm>
            <a:off x="2427363" y="3246400"/>
            <a:ext cx="140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C48E7B-CA90-4475-9E12-ED9DB0F75F88}"/>
              </a:ext>
            </a:extLst>
          </p:cNvPr>
          <p:cNvSpPr txBox="1"/>
          <p:nvPr/>
        </p:nvSpPr>
        <p:spPr>
          <a:xfrm>
            <a:off x="2396884" y="3846660"/>
            <a:ext cx="4055240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পড়ালেখা করে মোট দিন = ৬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2E3E49-A64E-40AB-818A-0A90F91AA4F5}"/>
              </a:ext>
            </a:extLst>
          </p:cNvPr>
          <p:cNvSpPr txBox="1"/>
          <p:nvPr/>
        </p:nvSpPr>
        <p:spPr>
          <a:xfrm>
            <a:off x="2427363" y="4435135"/>
            <a:ext cx="8135007" cy="107721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দিনে লেখাপড়া করে ( ২ + ১.৫ + ১ + ১.৫ + ১ + ২) ঘণ্টা   	                      = ৯ ঘণ্টা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782A2D-F266-4A38-A513-150AEA06D1B4}"/>
              </a:ext>
            </a:extLst>
          </p:cNvPr>
          <p:cNvSpPr txBox="1"/>
          <p:nvPr/>
        </p:nvSpPr>
        <p:spPr>
          <a:xfrm>
            <a:off x="2529840" y="5543323"/>
            <a:ext cx="7665720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রেজা প্রতিদিন গড়ে লেখাপড়া করে 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৬ ঘণ্টা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                                  = ১.৫ ঘণ্টা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368" y="223630"/>
            <a:ext cx="592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গাণিতিক সমস্যার সমাধান করিঃ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42" y="767172"/>
            <a:ext cx="11662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ঘণ্টা করে বাড়িতে লেখাপড়া করে তার একটি তালিকা তৈরি করেছে। সে প্রতিদিন গড়ে কত ঘন্টা করে বাড়িতে পড়ালেখা 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EA3-BAB9-456F-8E84-BE4DF495EAE1}"/>
              </a:ext>
            </a:extLst>
          </p:cNvPr>
          <p:cNvSpPr txBox="1"/>
          <p:nvPr/>
        </p:nvSpPr>
        <p:spPr>
          <a:xfrm>
            <a:off x="337625" y="404368"/>
            <a:ext cx="11427655" cy="1200329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গাভী থেকে প্রতিদিন কী পরিমাণ দুধ পাওয়া যায় তা নিচের ছকে দেখানো হয়েছে। প্রতিদিন গাভীটি গড়ে কী পরিমাণ দুধ দেয়?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1A523B8-5568-4448-A95E-8874B6F3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19643"/>
              </p:ext>
            </p:extLst>
          </p:nvPr>
        </p:nvGraphicFramePr>
        <p:xfrm>
          <a:off x="382974" y="1836345"/>
          <a:ext cx="813804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156">
                  <a:extLst>
                    <a:ext uri="{9D8B030D-6E8A-4147-A177-3AD203B41FA5}">
                      <a16:colId xmlns:a16="http://schemas.microsoft.com/office/drawing/2014/main" xmlns="" val="1517182867"/>
                    </a:ext>
                  </a:extLst>
                </a:gridCol>
                <a:gridCol w="883960">
                  <a:extLst>
                    <a:ext uri="{9D8B030D-6E8A-4147-A177-3AD203B41FA5}">
                      <a16:colId xmlns:a16="http://schemas.microsoft.com/office/drawing/2014/main" xmlns="" val="2991715410"/>
                    </a:ext>
                  </a:extLst>
                </a:gridCol>
                <a:gridCol w="899744">
                  <a:extLst>
                    <a:ext uri="{9D8B030D-6E8A-4147-A177-3AD203B41FA5}">
                      <a16:colId xmlns:a16="http://schemas.microsoft.com/office/drawing/2014/main" xmlns="" val="2929438242"/>
                    </a:ext>
                  </a:extLst>
                </a:gridCol>
                <a:gridCol w="978670">
                  <a:extLst>
                    <a:ext uri="{9D8B030D-6E8A-4147-A177-3AD203B41FA5}">
                      <a16:colId xmlns:a16="http://schemas.microsoft.com/office/drawing/2014/main" xmlns="" val="474272421"/>
                    </a:ext>
                  </a:extLst>
                </a:gridCol>
                <a:gridCol w="978670">
                  <a:extLst>
                    <a:ext uri="{9D8B030D-6E8A-4147-A177-3AD203B41FA5}">
                      <a16:colId xmlns:a16="http://schemas.microsoft.com/office/drawing/2014/main" xmlns="" val="3576633216"/>
                    </a:ext>
                  </a:extLst>
                </a:gridCol>
                <a:gridCol w="728332">
                  <a:extLst>
                    <a:ext uri="{9D8B030D-6E8A-4147-A177-3AD203B41FA5}">
                      <a16:colId xmlns:a16="http://schemas.microsoft.com/office/drawing/2014/main" xmlns="" val="2776292240"/>
                    </a:ext>
                  </a:extLst>
                </a:gridCol>
                <a:gridCol w="1244793">
                  <a:extLst>
                    <a:ext uri="{9D8B030D-6E8A-4147-A177-3AD203B41FA5}">
                      <a16:colId xmlns:a16="http://schemas.microsoft.com/office/drawing/2014/main" xmlns="" val="3217977358"/>
                    </a:ext>
                  </a:extLst>
                </a:gridCol>
                <a:gridCol w="789717">
                  <a:extLst>
                    <a:ext uri="{9D8B030D-6E8A-4147-A177-3AD203B41FA5}">
                      <a16:colId xmlns:a16="http://schemas.microsoft.com/office/drawing/2014/main" xmlns="" val="4110334970"/>
                    </a:ext>
                  </a:extLst>
                </a:gridCol>
              </a:tblGrid>
              <a:tr h="5781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 (লিটার)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7327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306BB9-C26C-4D94-86E5-7938BACD6F49}"/>
              </a:ext>
            </a:extLst>
          </p:cNvPr>
          <p:cNvSpPr txBox="1"/>
          <p:nvPr/>
        </p:nvSpPr>
        <p:spPr>
          <a:xfrm>
            <a:off x="337625" y="3226233"/>
            <a:ext cx="8228741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পাওয়া যায় মোট ৭ দিন।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2FA7AB-842F-4649-BD5B-D9BEEEAB7575}"/>
              </a:ext>
            </a:extLst>
          </p:cNvPr>
          <p:cNvSpPr txBox="1"/>
          <p:nvPr/>
        </p:nvSpPr>
        <p:spPr>
          <a:xfrm>
            <a:off x="337625" y="4498199"/>
            <a:ext cx="9959926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(১৩ + ১৬ + ১৫ + ১৩ + ১৭ + ১৪ + ১৭) লিটার     	                           =১০৫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4C206A-6E26-4CDC-9FBA-AE336F1EC19E}"/>
              </a:ext>
            </a:extLst>
          </p:cNvPr>
          <p:cNvSpPr txBox="1"/>
          <p:nvPr/>
        </p:nvSpPr>
        <p:spPr>
          <a:xfrm>
            <a:off x="337625" y="5770165"/>
            <a:ext cx="8117058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গাভীটি গড়ে দুধ দেয় (১০৫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৭ ) লিটার = ১৫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rigeer">
            <a:extLst>
              <a:ext uri="{FF2B5EF4-FFF2-40B4-BE49-F238E27FC236}">
                <a16:creationId xmlns:a16="http://schemas.microsoft.com/office/drawing/2014/main" xmlns="" id="{3C3C71DA-A207-49B2-AF68-7B3F7D60A8A2}"/>
              </a:ext>
            </a:extLst>
          </p:cNvPr>
          <p:cNvSpPr txBox="1"/>
          <p:nvPr/>
        </p:nvSpPr>
        <p:spPr>
          <a:xfrm>
            <a:off x="9387840" y="3107741"/>
            <a:ext cx="237744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88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42EA25-37FC-4079-A53E-61E45C0CCC74}"/>
              </a:ext>
            </a:extLst>
          </p:cNvPr>
          <p:cNvSpPr/>
          <p:nvPr/>
        </p:nvSpPr>
        <p:spPr>
          <a:xfrm>
            <a:off x="590844" y="4404360"/>
            <a:ext cx="114604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গড় ওজনের ভিত্তিতে ২০ কমলার মোট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ওজন নির্ণয়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44C6A7-94B9-4C78-98B7-ABED08FC767F}"/>
              </a:ext>
            </a:extLst>
          </p:cNvPr>
          <p:cNvSpPr/>
          <p:nvPr/>
        </p:nvSpPr>
        <p:spPr>
          <a:xfrm>
            <a:off x="3276644" y="2817821"/>
            <a:ext cx="4252363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3F91EC-C9B7-483E-97BE-6F0F997D7AC9}"/>
              </a:ext>
            </a:extLst>
          </p:cNvPr>
          <p:cNvSpPr/>
          <p:nvPr/>
        </p:nvSpPr>
        <p:spPr>
          <a:xfrm>
            <a:off x="457200" y="2046862"/>
            <a:ext cx="11399520" cy="129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৩টির ওজন মেপে পেলাম যথাক্রমে ৩৩৫গ্রাম, ৩২০ গ্রাম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৩৭১ গ্রাম।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 descr="orange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9467558" y="350068"/>
            <a:ext cx="1929618" cy="1316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7310" y="665498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আরো একটি গাণিতিক সমস্যার সমাধান করিঃ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844" y="3672646"/>
            <a:ext cx="669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কমলা ৩টির গড় ওজন নির্ণয় কর।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339" y="1364040"/>
            <a:ext cx="11060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 ৩টির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ওজন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(৩৩৫+৩২০+৩৭১) গ্রাম।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=১০২৬ গ্রাম।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189" y="3667537"/>
            <a:ext cx="9164688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 গড় ওজনের ভিত্তিতে,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১টি কমলার মোট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ওজন ৩৪২ গ্রাম।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অতএব, ২০টি   ,,       ,,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,,  ৩৪২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 গ্রাম।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= ৬৮৪০গ্রাম।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37493" y="266153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৩টির গড় ওজন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(১০২৬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÷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গ্রাম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=৩৪২ গ্রাম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189" y="422317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</p:txBody>
      </p:sp>
    </p:spTree>
    <p:extLst>
      <p:ext uri="{BB962C8B-B14F-4D97-AF65-F5344CB8AC3E}">
        <p14:creationId xmlns:p14="http://schemas.microsoft.com/office/powerpoint/2010/main" val="3600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EB64AE-BC6B-47A7-B825-D6ED9880BA26}"/>
              </a:ext>
            </a:extLst>
          </p:cNvPr>
          <p:cNvSpPr txBox="1"/>
          <p:nvPr/>
        </p:nvSpPr>
        <p:spPr>
          <a:xfrm>
            <a:off x="4929931" y="1974766"/>
            <a:ext cx="2194559" cy="2862322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৮৯ ও ৯১ পৃষ্ঠা  মনোযোগ সহকারে পড়।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1" y="454115"/>
            <a:ext cx="4516689" cy="5903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71" y="409556"/>
            <a:ext cx="4658074" cy="60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67C110-9818-4D23-963A-3B75065D2351}"/>
              </a:ext>
            </a:extLst>
          </p:cNvPr>
          <p:cNvSpPr txBox="1"/>
          <p:nvPr/>
        </p:nvSpPr>
        <p:spPr>
          <a:xfrm>
            <a:off x="1143000" y="1168196"/>
            <a:ext cx="9966480" cy="107721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8B9A2DB-0821-4EB1-B95F-9CA0A454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12388"/>
              </p:ext>
            </p:extLst>
          </p:nvPr>
        </p:nvGraphicFramePr>
        <p:xfrm>
          <a:off x="1143000" y="2575753"/>
          <a:ext cx="9921241" cy="19052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05026">
                  <a:extLst>
                    <a:ext uri="{9D8B030D-6E8A-4147-A177-3AD203B41FA5}">
                      <a16:colId xmlns:a16="http://schemas.microsoft.com/office/drawing/2014/main" xmlns="" val="2936935202"/>
                    </a:ext>
                  </a:extLst>
                </a:gridCol>
                <a:gridCol w="1271221">
                  <a:extLst>
                    <a:ext uri="{9D8B030D-6E8A-4147-A177-3AD203B41FA5}">
                      <a16:colId xmlns:a16="http://schemas.microsoft.com/office/drawing/2014/main" xmlns="" val="468742683"/>
                    </a:ext>
                  </a:extLst>
                </a:gridCol>
                <a:gridCol w="1120679">
                  <a:extLst>
                    <a:ext uri="{9D8B030D-6E8A-4147-A177-3AD203B41FA5}">
                      <a16:colId xmlns:a16="http://schemas.microsoft.com/office/drawing/2014/main" xmlns="" val="3390558470"/>
                    </a:ext>
                  </a:extLst>
                </a:gridCol>
                <a:gridCol w="1505392">
                  <a:extLst>
                    <a:ext uri="{9D8B030D-6E8A-4147-A177-3AD203B41FA5}">
                      <a16:colId xmlns:a16="http://schemas.microsoft.com/office/drawing/2014/main" xmlns="" val="113435770"/>
                    </a:ext>
                  </a:extLst>
                </a:gridCol>
                <a:gridCol w="1103953">
                  <a:extLst>
                    <a:ext uri="{9D8B030D-6E8A-4147-A177-3AD203B41FA5}">
                      <a16:colId xmlns:a16="http://schemas.microsoft.com/office/drawing/2014/main" xmlns="" val="2793968836"/>
                    </a:ext>
                  </a:extLst>
                </a:gridCol>
                <a:gridCol w="3514970">
                  <a:extLst>
                    <a:ext uri="{9D8B030D-6E8A-4147-A177-3AD203B41FA5}">
                      <a16:colId xmlns:a16="http://schemas.microsoft.com/office/drawing/2014/main" xmlns="" val="1631372098"/>
                    </a:ext>
                  </a:extLst>
                </a:gridCol>
              </a:tblGrid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952761"/>
                  </a:ext>
                </a:extLst>
              </a:tr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270223"/>
                  </a:ext>
                </a:extLst>
              </a:tr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004356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143000" y="521865"/>
            <a:ext cx="935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গাণিতিক সমস্যাটি সমাধান কর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 চেষ্টা করিঃ-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000" y="4811375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সোহেল গড়ে কত নম্বর পেল?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খ) হামিদা গড়ে কত নম্বর পেল?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গ)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দুইজনের গড়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পার্থক্য কত? </a:t>
            </a:r>
          </a:p>
        </p:txBody>
      </p:sp>
    </p:spTree>
    <p:extLst>
      <p:ext uri="{BB962C8B-B14F-4D97-AF65-F5344CB8AC3E}">
        <p14:creationId xmlns:p14="http://schemas.microsoft.com/office/powerpoint/2010/main" val="283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2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500" y="281354"/>
            <a:ext cx="3170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" y="1196400"/>
            <a:ext cx="11460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রিতার বয়স ১২ বছর, রিনার বয়স ১৫ বছর এবং মিনার বয়স ২১ বছর হলে,               	তিন জনের গড় বয়স কত?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রেজা বার্ষিক পরীক্ষায় ৬টি বিষয়ে গড়ে ৭৩ নাম্বার পেয়েছে।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বার্ষিক পরীক্ষায় সে মোট কত নাম্বার পেয়েছে?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৭টি সংখ্যার যোগফল ৪০৬। প্রথম ৩টি সংখ্যার গড় ৫৭ এবং শেষ ৩টি সংখ্যার     	গড় ৫৩ হলে-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ক) প্রথম ৩টি সংখ্যার যোগফল কত?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শেষ ৩টি সংখ্যার যোগফল কত?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সংখ্যাটি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a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 l="14398" t="7234" r="10093"/>
          <a:stretch>
            <a:fillRect/>
          </a:stretch>
        </p:blipFill>
        <p:spPr>
          <a:xfrm>
            <a:off x="8702040" y="350520"/>
            <a:ext cx="3200399" cy="2292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58880" y="1230345"/>
            <a:ext cx="185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077"/>
            <a:ext cx="3488113" cy="2092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68483" y="3897110"/>
            <a:ext cx="6319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নম্বর সমস্যাগুলো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বাসায় নিজে নিজে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চেষ্টা করবে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0E6BE3-4AC6-46BD-8A6D-7252EC365C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5" y="2933525"/>
            <a:ext cx="2834655" cy="3372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77240" y="3124200"/>
            <a:ext cx="2849880" cy="426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5CB816E9-6244-4D38-B30F-B6A5A5C7A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211014" y="140676"/>
            <a:ext cx="11577711" cy="6527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52689" y="2377440"/>
            <a:ext cx="693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সবাইকে ধন্যবাদ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33493" y="3731525"/>
            <a:ext cx="441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dirty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dirty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60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smtClean="0">
              <a:ln w="13462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smtClean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গড় </a:t>
            </a:r>
          </a:p>
          <a:p>
            <a:r>
              <a:rPr lang="en-US" sz="3600" smtClean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r>
              <a:rPr lang="bn-BD" sz="3600" smtClean="0">
                <a:ln w="13462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 w="13462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18" y="581733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0" y="581733"/>
            <a:ext cx="2852348" cy="2567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2846" y="3499169"/>
            <a:ext cx="53987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মোঃ আখতার হোসেন</a:t>
            </a:r>
          </a:p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জয়নগর সরকারি প্রাথমিক বিদ্যালয়।</a:t>
            </a:r>
          </a:p>
          <a:p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. সুনামগঞ্জ।</a:t>
            </a:r>
          </a:p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০১৭১৬-১৫২৩৯৩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>
            <a:off x="4338128" y="1040577"/>
            <a:ext cx="3741738" cy="1649667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2021 স্পেশাল লাল গোলাপ ফুলের ছবি রোজ ডে জন্য - Bengalima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r="36221"/>
          <a:stretch>
            <a:fillRect/>
          </a:stretch>
        </p:blipFill>
        <p:spPr bwMode="auto">
          <a:xfrm>
            <a:off x="5779953" y="2299373"/>
            <a:ext cx="914360" cy="45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216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8507CA-D841-4D7B-A709-6D81689A24DE}"/>
              </a:ext>
            </a:extLst>
          </p:cNvPr>
          <p:cNvSpPr txBox="1"/>
          <p:nvPr/>
        </p:nvSpPr>
        <p:spPr>
          <a:xfrm>
            <a:off x="1663504" y="3318802"/>
            <a:ext cx="9773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১৬.১.১ গড় কী তা বলতে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সমস্যার সমাধান 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3867444" y="1204919"/>
            <a:ext cx="4442668" cy="933370"/>
          </a:xfrm>
          <a:prstGeom prst="ribb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7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3360" y="202767"/>
            <a:ext cx="422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নিচের ছবিটি লক্ষ কর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74" r="9392"/>
          <a:stretch/>
        </p:blipFill>
        <p:spPr>
          <a:xfrm>
            <a:off x="6551827" y="591738"/>
            <a:ext cx="4420973" cy="195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63" t="9317" r="1"/>
          <a:stretch/>
        </p:blipFill>
        <p:spPr>
          <a:xfrm>
            <a:off x="436100" y="899550"/>
            <a:ext cx="5908430" cy="1340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00" y="2352127"/>
            <a:ext cx="6527409" cy="2326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987"/>
          <a:stretch/>
        </p:blipFill>
        <p:spPr>
          <a:xfrm>
            <a:off x="7676269" y="2616182"/>
            <a:ext cx="4276578" cy="3601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59" y="4791094"/>
            <a:ext cx="6710289" cy="19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14698" y="3174345"/>
            <a:ext cx="5083714" cy="2367913"/>
            <a:chOff x="3385037" y="2738246"/>
            <a:chExt cx="5257800" cy="2367913"/>
          </a:xfrm>
        </p:grpSpPr>
        <p:sp>
          <p:nvSpPr>
            <p:cNvPr id="10" name="Oval 9"/>
            <p:cNvSpPr/>
            <p:nvPr/>
          </p:nvSpPr>
          <p:spPr>
            <a:xfrm>
              <a:off x="4318780" y="2738246"/>
              <a:ext cx="3390313" cy="236791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5037" y="3568260"/>
              <a:ext cx="525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000" b="1" spc="50" smtClean="0">
                  <a:ln w="11430"/>
                  <a:latin typeface="NikoshBAN" pitchFamily="2" charset="0"/>
                  <a:cs typeface="NikoshBAN" pitchFamily="2" charset="0"/>
                </a:rPr>
                <a:t>গড়</a:t>
              </a:r>
              <a:endParaRPr lang="en-US" sz="4000" b="1" spc="5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17525" y="1698001"/>
            <a:ext cx="36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9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66" y="807720"/>
            <a:ext cx="2860294" cy="170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8197" y="918859"/>
            <a:ext cx="2468880" cy="1736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m 6.jpg"/>
          <p:cNvPicPr>
            <a:picLocks noChangeAspect="1"/>
          </p:cNvPicPr>
          <p:nvPr/>
        </p:nvPicPr>
        <p:blipFill>
          <a:blip r:embed="rId4"/>
          <a:srcRect r="1216" b="7398"/>
          <a:stretch>
            <a:fillRect/>
          </a:stretch>
        </p:blipFill>
        <p:spPr>
          <a:xfrm>
            <a:off x="3993601" y="883672"/>
            <a:ext cx="2613660" cy="165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08760" y="198120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তিন বন্ধু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তিনটি আম গাছ থেকে আম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পাড়লে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যথাক্রমেঃ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267064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১১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279" y="2659103"/>
            <a:ext cx="172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৬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414" y="2659103"/>
            <a:ext cx="19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১০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7071" y="3008691"/>
            <a:ext cx="2731127" cy="1536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3601" y="3442267"/>
            <a:ext cx="534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মোট আম পা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ড়লে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১১+৬+১০=২৭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7127804" y="5104369"/>
            <a:ext cx="2284898" cy="1463040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4659964" y="5160769"/>
            <a:ext cx="2284898" cy="1463040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9593300" y="5104369"/>
            <a:ext cx="2284898" cy="1463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615" y="3902960"/>
            <a:ext cx="445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যদি আমগুলোকে সমান ৩টি ভাগে বা গড়ে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ভাগ করে নিতে চাও তাহলে সবাই কয়টি করে আম পাবে?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0325" y="5780139"/>
            <a:ext cx="2023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৩=৯টি</a:t>
            </a:r>
            <a:endParaRPr lang="en-US" sz="36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F47102EC-2796-4F27-9F0C-81E8006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966D-4023-44E6-9884-391F82C365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" y="2709428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রাশিগুলোর যোগফলকে রাশিগুলোর সংখ্যা দ্বারা ভাগ করলে যে মান পাওয়া 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তাকে রাশিগুলোর গড় বলে।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27860" y="4618893"/>
            <a:ext cx="8534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গাণিতিকভাবে নিচের সূত্র দ্বারা গড় নির্ণয় করা যায়।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গড় = রাশিগুলোর যোগফল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রাশিগুলোর সংখ্যা।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6397" y="1021201"/>
            <a:ext cx="40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জানো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“গড়”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0231" y="1615008"/>
            <a:ext cx="25715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১৭, ১৬, ২০, ১৯।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571638" y="647254"/>
            <a:ext cx="70487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নিচের সংখ্যাগুলোর গড় নির্ণয় করিঃ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837736" y="3601862"/>
            <a:ext cx="6782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রাশির সংখ্যা = ৪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রাশিগু্লোর যোগফল (১৭+১৬+২০+১৯) = ৭২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72431" y="5064247"/>
            <a:ext cx="386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 গড়= (৭২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৪)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= ১৮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330059" y="2512814"/>
            <a:ext cx="2026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</p:txBody>
      </p:sp>
    </p:spTree>
    <p:extLst>
      <p:ext uri="{BB962C8B-B14F-4D97-AF65-F5344CB8AC3E}">
        <p14:creationId xmlns:p14="http://schemas.microsoft.com/office/powerpoint/2010/main" val="30868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2705" y="43720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84831" y="463117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95048" y="339917"/>
            <a:ext cx="19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4848" y="977440"/>
            <a:ext cx="543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বের করঃ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16726" y="1668051"/>
            <a:ext cx="2712616" cy="1270181"/>
            <a:chOff x="8374573" y="1877013"/>
            <a:chExt cx="2712616" cy="14148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Left Arrow 11"/>
            <p:cNvSpPr/>
            <p:nvPr/>
          </p:nvSpPr>
          <p:spPr>
            <a:xfrm>
              <a:off x="8374573" y="1877013"/>
              <a:ext cx="2712616" cy="1414883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64466" y="2261290"/>
              <a:ext cx="16354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৫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73830" y="1832035"/>
            <a:ext cx="527774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3"/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৪, ৩, ৭, ৫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২) ৩, ৫, ৭, ৪, ৫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৮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marL="742950" indent="-742950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৪) ১৭, ১৬, ২০, ১৯, ১৫, ২১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254292" y="2907343"/>
            <a:ext cx="2712616" cy="1270181"/>
            <a:chOff x="8374573" y="1877013"/>
            <a:chExt cx="2712616" cy="14148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Left Arrow 14"/>
            <p:cNvSpPr/>
            <p:nvPr/>
          </p:nvSpPr>
          <p:spPr>
            <a:xfrm>
              <a:off x="8374573" y="1877013"/>
              <a:ext cx="2712616" cy="1414883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64466" y="2261290"/>
              <a:ext cx="16354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৫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91858" y="4172205"/>
            <a:ext cx="2712616" cy="1270181"/>
            <a:chOff x="8374573" y="1877013"/>
            <a:chExt cx="2712616" cy="14148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Left Arrow 17"/>
            <p:cNvSpPr/>
            <p:nvPr/>
          </p:nvSpPr>
          <p:spPr>
            <a:xfrm>
              <a:off x="8374573" y="1877013"/>
              <a:ext cx="2712616" cy="1414883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64466" y="2261289"/>
              <a:ext cx="1635467" cy="7199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১২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6638" y="5415966"/>
            <a:ext cx="2712616" cy="1270181"/>
            <a:chOff x="8374573" y="1877013"/>
            <a:chExt cx="2712616" cy="14148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Left Arrow 20"/>
            <p:cNvSpPr/>
            <p:nvPr/>
          </p:nvSpPr>
          <p:spPr>
            <a:xfrm>
              <a:off x="8374573" y="1877013"/>
              <a:ext cx="2712616" cy="1414883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64466" y="2261290"/>
              <a:ext cx="1635467" cy="7199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১৮</a:t>
              </a:r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675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Windows User</cp:lastModifiedBy>
  <cp:revision>113</cp:revision>
  <dcterms:created xsi:type="dcterms:W3CDTF">2019-10-23T16:31:54Z</dcterms:created>
  <dcterms:modified xsi:type="dcterms:W3CDTF">2021-05-31T03:47:26Z</dcterms:modified>
</cp:coreProperties>
</file>