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42" r:id="rId2"/>
    <p:sldMasterId id="2147483778" r:id="rId3"/>
    <p:sldMasterId id="2147483802" r:id="rId4"/>
    <p:sldMasterId id="2147483835" r:id="rId5"/>
  </p:sldMasterIdLst>
  <p:notesMasterIdLst>
    <p:notesMasterId r:id="rId29"/>
  </p:notesMasterIdLst>
  <p:sldIdLst>
    <p:sldId id="323" r:id="rId6"/>
    <p:sldId id="326" r:id="rId7"/>
    <p:sldId id="331" r:id="rId8"/>
    <p:sldId id="329" r:id="rId9"/>
    <p:sldId id="328" r:id="rId10"/>
    <p:sldId id="260" r:id="rId11"/>
    <p:sldId id="359" r:id="rId12"/>
    <p:sldId id="361" r:id="rId13"/>
    <p:sldId id="364" r:id="rId14"/>
    <p:sldId id="335" r:id="rId15"/>
    <p:sldId id="362" r:id="rId16"/>
    <p:sldId id="365" r:id="rId17"/>
    <p:sldId id="366" r:id="rId18"/>
    <p:sldId id="369" r:id="rId19"/>
    <p:sldId id="370" r:id="rId20"/>
    <p:sldId id="336" r:id="rId21"/>
    <p:sldId id="372" r:id="rId22"/>
    <p:sldId id="373" r:id="rId23"/>
    <p:sldId id="337" r:id="rId24"/>
    <p:sldId id="343" r:id="rId25"/>
    <p:sldId id="342" r:id="rId26"/>
    <p:sldId id="340" r:id="rId27"/>
    <p:sldId id="32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 তার নিজের পরিচয়</a:t>
            </a:r>
            <a:r>
              <a:rPr lang="bn-IN" baseline="0" dirty="0" smtClean="0"/>
              <a:t> দেবে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 শিক্ষক</a:t>
            </a:r>
            <a:r>
              <a:rPr lang="bn-IN" baseline="0" dirty="0" smtClean="0"/>
              <a:t> পাঠ ঘোষণা করবেন।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জোড়ায় জোড়ায় ভাগ করে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9EDDB-3BC7-4232-80A6-F67119222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bn-IN" baseline="0" dirty="0" smtClean="0">
                <a:latin typeface="Nikosh" pitchFamily="2" charset="0"/>
                <a:cs typeface="Nikosh" pitchFamily="2" charset="0"/>
              </a:rPr>
              <a:t> শিক্ষার্থীদের বিভিন্ন দলে ভাগ করে দিবেন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BAA6-89CC-4C1A-B070-CA5D99EFAE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112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59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61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5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96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84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68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5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91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68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82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3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8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94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43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38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1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5739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1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49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66305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6199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83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6454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695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0434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78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99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8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8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58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814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007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5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80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01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64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65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99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5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4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1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39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31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09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5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83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7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56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59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44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5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21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86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95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86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66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00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31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03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94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933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1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9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09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3127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752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3043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621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2161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85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56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9804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2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04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458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144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58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73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874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673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240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132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840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7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1/4/2022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5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832" r:id="rId18"/>
    <p:sldLayoutId id="2147483833" r:id="rId19"/>
    <p:sldLayoutId id="2147483834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5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4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1/4/2022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57200"/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-62199"/>
            <a:ext cx="4443212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3212" y="-62199"/>
            <a:ext cx="4700789" cy="69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5" y="697884"/>
            <a:ext cx="2705100" cy="1685925"/>
          </a:xfrm>
          <a:prstGeom prst="cloudCallo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685800"/>
            <a:ext cx="32004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একক </a:t>
            </a:r>
            <a:r>
              <a:rPr lang="bn-BD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 </a:t>
            </a: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কাজ</a:t>
            </a:r>
            <a:r>
              <a:rPr lang="bn-IN" sz="2400" kern="0" dirty="0" smtClean="0">
                <a:solidFill>
                  <a:srgbClr val="C00000"/>
                </a:solidFill>
                <a:latin typeface="Franklin Gothic Book"/>
              </a:rPr>
              <a:t> </a:t>
            </a:r>
            <a:endParaRPr lang="en-US" sz="2400" kern="0" dirty="0" smtClean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9750" y="5105400"/>
            <a:ext cx="6419850" cy="762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ইন্টারঅ্যাকটিভ মাল্টিমিডিয়া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কাকে বলে ? ব্যাখ্যা কর ।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78692"/>
            <a:ext cx="5410200" cy="2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9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391400" cy="403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762000"/>
            <a:ext cx="54102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মাল্টিমিডিয়ার প্রধান মাধ্যম সমুহ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6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838200"/>
            <a:ext cx="3200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টেক্সট বা বর্ণ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2362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209799"/>
            <a:ext cx="3128962" cy="22848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371600" y="5105400"/>
            <a:ext cx="6705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সারা দুনিয়াতেই টেক্সটের যাবতীয়  কাজ এখন কম্পিউটারে হয়ে থাকে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7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3200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 ও গ্রাফিক্স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5638800"/>
            <a:ext cx="44577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 গ্রাফিক্স ডিজাইন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2" y="1219200"/>
            <a:ext cx="3372758" cy="20111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56" y="1219200"/>
            <a:ext cx="3779044" cy="2011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33800"/>
            <a:ext cx="3124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838200" y="3416300"/>
            <a:ext cx="1676400" cy="393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মুদ্রণ যন্ত্র 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3429000"/>
            <a:ext cx="2057400" cy="349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838200"/>
            <a:ext cx="3200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B53A31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ভিডিও </a:t>
            </a:r>
            <a:endParaRPr lang="en-US" sz="3200" b="1" dirty="0">
              <a:solidFill>
                <a:srgbClr val="B53A31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5105400"/>
            <a:ext cx="6705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B53A31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ভিডিও  কার্যত এক ধরনের গ্রাফিক্স ।</a:t>
            </a:r>
            <a:endParaRPr lang="en-US" sz="2800" b="1" dirty="0">
              <a:solidFill>
                <a:srgbClr val="B53A31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505200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2" y="1752600"/>
            <a:ext cx="3690257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904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3276600"/>
            <a:ext cx="6324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কোন ক্লাশকে প্রাণবন্ত করতে ভিডিওর জুড়ি নেই</a:t>
            </a:r>
            <a:r>
              <a:rPr lang="bn-BD" sz="2800" b="1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কথাটি বুঝিয়ে লেখ।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jOR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0"/>
            <a:ext cx="3276600" cy="189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52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838200"/>
            <a:ext cx="3200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B53A31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এনিমেশন  </a:t>
            </a:r>
            <a:endParaRPr lang="en-US" sz="3200" b="1" dirty="0">
              <a:solidFill>
                <a:srgbClr val="B53A31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105400"/>
            <a:ext cx="7467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B53A31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এনিমেশন ও  এক ধরনের গ্রাফিক্স </a:t>
            </a:r>
            <a:r>
              <a:rPr lang="bn-BD" sz="2800" b="1" dirty="0">
                <a:solidFill>
                  <a:srgbClr val="B53A31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B53A31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বা চিত্র, তবে সেটি চলমান বা স্থির হতে পারে, এটি দ্বিমাত্রিক বা ত্রিমাত্রিক হতে পারে । </a:t>
            </a:r>
            <a:endParaRPr lang="en-US" sz="2800" b="1" dirty="0">
              <a:solidFill>
                <a:srgbClr val="B53A31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1981200"/>
            <a:ext cx="4352925" cy="28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3200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B53A31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শব্দ বা অডিও  </a:t>
            </a:r>
            <a:endParaRPr lang="en-US" sz="3200" b="1" dirty="0">
              <a:solidFill>
                <a:srgbClr val="B53A31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5105400"/>
            <a:ext cx="754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B53A31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শব্দ বা অডিও রেকর্ড , সম্পাদনা ইত্যাদি ক্ষেত্রে সারা দুনিয়া এখন কম্পিউটারের ওপর নির্ভর করে । </a:t>
            </a:r>
            <a:endParaRPr lang="en-US" sz="2800" b="1" dirty="0">
              <a:solidFill>
                <a:srgbClr val="B53A31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4038600" cy="2971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1"/>
            <a:ext cx="3657600" cy="2895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974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838200"/>
            <a:ext cx="3352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276600"/>
            <a:ext cx="83820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শিক্ষার উপকরণ হিসাবে মাল্টিমিডিয়ার জুড়ি নেই  ।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logot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2819400" cy="1809750"/>
          </a:xfrm>
          <a:prstGeom prst="cloudCallout">
            <a:avLst/>
          </a:prstGeom>
        </p:spPr>
      </p:pic>
    </p:spTree>
    <p:extLst>
      <p:ext uri="{BB962C8B-B14F-4D97-AF65-F5344CB8AC3E}">
        <p14:creationId xmlns:p14="http://schemas.microsoft.com/office/powerpoint/2010/main" val="12851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2025363"/>
            <a:ext cx="4197927" cy="58169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 (শিল্পী)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bn-BD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আইসিটি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bn-BD" sz="2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লখপুর  আলহাজ্ব আম্বিয়া ইছহাক কলেজিয়েট গালর্স  স্কুল ।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MOBILE : 01719769522</a:t>
            </a:r>
          </a:p>
          <a:p>
            <a:r>
              <a:rPr lang="en-US" sz="24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       E-mail: shilpifarida1977@gmail.com</a:t>
            </a:r>
          </a:p>
          <a:p>
            <a:endParaRPr lang="en-US" dirty="0" smtClean="0">
              <a:solidFill>
                <a:srgbClr val="6585CF">
                  <a:lumMod val="60000"/>
                  <a:lumOff val="40000"/>
                </a:srgbClr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2"/>
            <a:ext cx="9144000" cy="1797268"/>
          </a:xfrm>
          <a:prstGeom prst="flowChartTerminator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" y="2175641"/>
            <a:ext cx="2772442" cy="2822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3435" y="2286000"/>
            <a:ext cx="4130566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8" y="2025363"/>
            <a:ext cx="5086350" cy="58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8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মাল্টিমিডিয়া মানে কি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এক মাধ্যম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গ্রাফিক্স মানে কি ?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দুই মাধ্যম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তিন মাধ্যম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বহু মাধ্যম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চিত্র 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সবগুলো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শব্দ  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বর্ণ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5972321" y="2497330"/>
            <a:ext cx="399757" cy="2217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3879072" y="3788229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.বিশ্ব জুড়ে কি সুপ্রতিষ্ঠিত মিডিয়া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 </a:t>
            </a:r>
            <a:endParaRPr lang="en-US" sz="32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ভিডিও</a:t>
            </a:r>
            <a:endParaRPr lang="en-US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টেক্সটের যাবতীয় কাজ এখন কীসে হয়ে থাকে?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চিত্র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বর্ণ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শব্দ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2851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কম্পিউটারে 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সবগুলো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438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টাইপ রাইটারে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খাতায়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414098" y="1981200"/>
            <a:ext cx="399757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3823154" y="3755265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559015"/>
            <a:ext cx="250249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ea typeface="Calibri"/>
                <a:cs typeface="Nikosh" pitchFamily="2" charset="0"/>
              </a:rPr>
              <a:t>বাড়ির কাজ </a:t>
            </a:r>
            <a:r>
              <a:rPr lang="bn-BD" sz="4800" dirty="0">
                <a:solidFill>
                  <a:srgbClr val="F79646">
                    <a:lumMod val="50000"/>
                  </a:srgbClr>
                </a:solidFill>
                <a:ea typeface="Calibri"/>
                <a:cs typeface="NikoshBAN"/>
              </a:rPr>
              <a:t> </a:t>
            </a:r>
            <a:endParaRPr lang="en-US" sz="4800" dirty="0">
              <a:solidFill>
                <a:srgbClr val="F79646">
                  <a:lumMod val="50000"/>
                </a:srgbClr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634805"/>
            <a:ext cx="8001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" pitchFamily="2" charset="0"/>
                <a:ea typeface="Calibri"/>
                <a:cs typeface="Nikosh" pitchFamily="2" charset="0"/>
              </a:rPr>
              <a:t>শিক্ষা ব্যবস্থায় মাল্টিমিডিয়ার গুরুত্ব আলোচনা কর</a:t>
            </a:r>
            <a:r>
              <a:rPr lang="bn-BD" sz="4000" b="1" dirty="0" smtClean="0">
                <a:solidFill>
                  <a:srgbClr val="C00000"/>
                </a:solidFill>
                <a:latin typeface="Nikosh" pitchFamily="2" charset="0"/>
                <a:ea typeface="Calibri"/>
                <a:cs typeface="Nikosh" pitchFamily="2" charset="0"/>
              </a:rPr>
              <a:t>।  </a:t>
            </a:r>
            <a:endParaRPr lang="en-US" sz="4400" b="1" dirty="0">
              <a:solidFill>
                <a:srgbClr val="C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pic>
        <p:nvPicPr>
          <p:cNvPr id="5" name="Picture 4" descr="b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75" y="685801"/>
            <a:ext cx="2769125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3601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9531" y="1060177"/>
            <a:ext cx="5705061" cy="405516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/>
            <a:r>
              <a:rPr lang="bn-IN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bn-IN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38" dirty="0">
              <a:ln w="11430"/>
              <a:solidFill>
                <a:srgbClr val="E6B9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1" y="-97181"/>
            <a:ext cx="4430460" cy="6976359"/>
          </a:xfrm>
          <a:prstGeom prst="rect">
            <a:avLst/>
          </a:prstGeom>
        </p:spPr>
      </p:pic>
      <p:pic>
        <p:nvPicPr>
          <p:cNvPr id="10" name="Picture 9" descr="Mar_2014_desh1395131430.jpg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1330" y="-97181"/>
            <a:ext cx="4713540" cy="6976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0667" y="1540126"/>
            <a:ext cx="5193926" cy="4615704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defTabSz="457200"/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90C22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01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4401" y="0"/>
            <a:ext cx="44195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algn="ctr"/>
            <a:endParaRPr lang="bn-BD" sz="32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শ্রেণিঃ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দশম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৫ম</a:t>
            </a:r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</a:p>
          <a:p>
            <a:pPr algn="ctr"/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144"/>
            <a:ext cx="4724400" cy="68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6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 ছবিতে কি দেখতে পাচ্ছ 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5638800"/>
            <a:ext cx="7086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তাহলে,  তোমরা কি বলতে পার </a:t>
            </a:r>
            <a:r>
              <a:rPr lang="bn-BD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উপরের ছবি থেকে কি সম্পর্কে ধারণা পাচ্ছি 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 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70865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27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647" y="189185"/>
            <a:ext cx="86205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তাহলে আমাদের </a:t>
            </a:r>
            <a:r>
              <a:rPr lang="bn-IN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হলো  </a:t>
            </a:r>
            <a:r>
              <a:rPr lang="en-US" sz="5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…………....…………. ?</a:t>
            </a:r>
            <a:endParaRPr lang="en-US" sz="7200" b="1" dirty="0">
              <a:ln w="12700" cmpd="sng">
                <a:solidFill>
                  <a:srgbClr val="6585C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095" y="3967936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286001"/>
            <a:ext cx="7239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766137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b="1" spc="50" dirty="0" smtClean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spc="50" dirty="0" smtClean="0">
                <a:ln w="12700" cmpd="sng">
                  <a:solidFill>
                    <a:srgbClr val="7B886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7B8864">
                      <a:satMod val="180000"/>
                      <a:alpha val="3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5867400"/>
            <a:ext cx="5638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মাল্টিমিডিয়া ও মাল্টিমিডিয়ার মাধ্যম সমূহ 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86002"/>
            <a:ext cx="4076699" cy="3167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286002"/>
            <a:ext cx="3619499" cy="31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18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828802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107" y="2427225"/>
            <a:ext cx="82296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মাল্টিমিডিয়া কি বলতে পারবে ।</a:t>
            </a:r>
          </a:p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।মাল্টিমিডিয়ার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মাধ্যমসমূহ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 তা বর্ণনা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 পারবে ।</a:t>
            </a:r>
          </a:p>
          <a:p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533400"/>
            <a:ext cx="3048000" cy="53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মাল্টিমিডিয়া কি ?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6235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038475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914400" y="5410200"/>
            <a:ext cx="6553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মাল্টি অর্থ বহু আর মিডিয়া অর্থ মাধ্যম অর্থ্যাৎ মাল্টিমিডিয়া হচ্ছে বহু মাধ্যম। 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18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5029200" cy="53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ইন্টারঅ্যাকটিভ মাল্টিমিডিয়া কি ?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399" y="5105400"/>
            <a:ext cx="7467601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ইন্টারঅ্যাকটিভ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মাল্টিমিডিয়া মানে হচ্ছে, সেই বহু মাধ্যম  যার  সাথে ব্যবহারকারী যোগাযোগ করতে পারে।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376056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600"/>
            <a:ext cx="373380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2941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52400"/>
            <a:ext cx="5029200" cy="533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ইন্টারঅ্যাকটিভ মাল্টিমিডিয়া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39624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029" y="3614860"/>
            <a:ext cx="3766456" cy="2371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90600"/>
            <a:ext cx="29718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533400" y="3969657"/>
            <a:ext cx="2438400" cy="391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ভিডিও গেমস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6161314"/>
            <a:ext cx="2667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শিক্ষামুলক সফটওয়্যার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34150" y="4583094"/>
            <a:ext cx="2095500" cy="435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ওয়েব পেজ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89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404</Words>
  <Application>Microsoft Office PowerPoint</Application>
  <PresentationFormat>On-screen Show (4:3)</PresentationFormat>
  <Paragraphs>110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1_Facet</vt:lpstr>
      <vt:lpstr>Office Theme</vt:lpstr>
      <vt:lpstr>1_Organic</vt:lpstr>
      <vt:lpstr>2_Organic</vt:lpstr>
      <vt:lpstr>3_Organic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User</cp:lastModifiedBy>
  <cp:revision>271</cp:revision>
  <dcterms:created xsi:type="dcterms:W3CDTF">2016-02-06T16:22:56Z</dcterms:created>
  <dcterms:modified xsi:type="dcterms:W3CDTF">2022-01-04T13:27:52Z</dcterms:modified>
</cp:coreProperties>
</file>