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0"/>
  </p:notesMasterIdLst>
  <p:sldIdLst>
    <p:sldId id="256" r:id="rId2"/>
    <p:sldId id="257" r:id="rId3"/>
    <p:sldId id="258" r:id="rId4"/>
    <p:sldId id="259" r:id="rId5"/>
    <p:sldId id="260" r:id="rId6"/>
    <p:sldId id="264" r:id="rId7"/>
    <p:sldId id="261" r:id="rId8"/>
    <p:sldId id="262" r:id="rId9"/>
  </p:sldIdLst>
  <p:sldSz cx="9144000" cy="5143500" type="screen16x9"/>
  <p:notesSz cx="6858000" cy="9144000"/>
  <p:embeddedFontLst>
    <p:embeddedFont>
      <p:font typeface="Anonymous Pro" panose="020B0604020202020204" charset="0"/>
      <p:regular r:id="rId11"/>
      <p:bold r:id="rId12"/>
      <p:italic r:id="rId13"/>
      <p:boldItalic r:id="rId14"/>
    </p:embeddedFont>
    <p:embeddedFont>
      <p:font typeface="Coming Soon" panose="020B0604020202020204" charset="0"/>
      <p:regular r:id="rId15"/>
    </p:embeddedFont>
    <p:embeddedFont>
      <p:font typeface="Concert One" panose="020B0604020202020204" charset="0"/>
      <p:regular r:id="rId16"/>
    </p:embeddedFont>
    <p:embeddedFont>
      <p:font typeface="Lato" panose="020F0502020204030203" pitchFamily="34" charset="0"/>
      <p:regular r:id="rId17"/>
      <p:bold r:id="rId18"/>
      <p:italic r:id="rId19"/>
      <p:boldItalic r:id="rId20"/>
    </p:embeddedFont>
    <p:embeddedFont>
      <p:font typeface="Roboto Mono Medium"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F67A979A-11FE-4AB8-B256-40861FEB83C3}">
  <a:tblStyle styleId="{F67A979A-11FE-4AB8-B256-40861FEB83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1"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2.jp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2.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g"/><Relationship Id="rId3" Type="http://schemas.openxmlformats.org/officeDocument/2006/relationships/image" Target="../media/image4.pn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jpg"/><Relationship Id="rId11" Type="http://schemas.openxmlformats.org/officeDocument/2006/relationships/image" Target="../media/image24.jpg"/><Relationship Id="rId5" Type="http://schemas.openxmlformats.org/officeDocument/2006/relationships/image" Target="../media/image11.png"/><Relationship Id="rId10" Type="http://schemas.openxmlformats.org/officeDocument/2006/relationships/image" Target="../media/image23.jpg"/><Relationship Id="rId4" Type="http://schemas.openxmlformats.org/officeDocument/2006/relationships/image" Target="../media/image10.jp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638964" y="179201"/>
            <a:ext cx="4911230" cy="44347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rgbClr val="002060"/>
                </a:solidFill>
              </a:rPr>
              <a:t>রাজবাড়ী সরকারি আদর্শ মহিলা কলেজ</a:t>
            </a:r>
            <a:endParaRPr sz="2000" dirty="0">
              <a:solidFill>
                <a:srgbClr val="002060"/>
              </a:solidFill>
            </a:endParaRPr>
          </a:p>
        </p:txBody>
      </p:sp>
      <p:sp>
        <p:nvSpPr>
          <p:cNvPr id="177" name="Google Shape;177;p29"/>
          <p:cNvSpPr txBox="1">
            <a:spLocks noGrp="1"/>
          </p:cNvSpPr>
          <p:nvPr>
            <p:ph type="subTitle" idx="1"/>
          </p:nvPr>
        </p:nvSpPr>
        <p:spPr>
          <a:xfrm>
            <a:off x="3094579" y="653385"/>
            <a:ext cx="3615070" cy="6209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0" dirty="0" err="1">
                <a:solidFill>
                  <a:srgbClr val="C00000"/>
                </a:solidFill>
              </a:rPr>
              <a:t>প্রিয়</a:t>
            </a:r>
            <a:r>
              <a:rPr lang="en-US" sz="3600" b="0" dirty="0">
                <a:solidFill>
                  <a:srgbClr val="C00000"/>
                </a:solidFill>
              </a:rPr>
              <a:t> </a:t>
            </a:r>
            <a:r>
              <a:rPr lang="en-US" sz="3600" b="0" dirty="0" err="1">
                <a:solidFill>
                  <a:srgbClr val="C00000"/>
                </a:solidFill>
              </a:rPr>
              <a:t>শেখ</a:t>
            </a:r>
            <a:r>
              <a:rPr lang="en-US" sz="3600" b="0" dirty="0">
                <a:solidFill>
                  <a:srgbClr val="C00000"/>
                </a:solidFill>
              </a:rPr>
              <a:t> </a:t>
            </a:r>
            <a:r>
              <a:rPr lang="en-US" sz="3600" b="0" dirty="0" err="1">
                <a:solidFill>
                  <a:srgbClr val="C00000"/>
                </a:solidFill>
              </a:rPr>
              <a:t>রাসেল</a:t>
            </a:r>
            <a:endParaRPr sz="3600" b="0" dirty="0">
              <a:solidFill>
                <a:srgbClr val="C00000"/>
              </a:solidFill>
            </a:endParaRPr>
          </a:p>
        </p:txBody>
      </p:sp>
      <p:sp>
        <p:nvSpPr>
          <p:cNvPr id="180" name="Google Shape;180;p29"/>
          <p:cNvSpPr/>
          <p:nvPr/>
        </p:nvSpPr>
        <p:spPr>
          <a:xfrm>
            <a:off x="1889900" y="4600792"/>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descr="জন্ম : ১৮ অক্টোবর ১৯৬৪&#10;মৃত্যু : ১৫ আগস্ট ১৯৭৫&#10;"/>
          <p:cNvPicPr preferRelativeResize="0"/>
          <p:nvPr/>
        </p:nvPicPr>
        <p:blipFill rotWithShape="1">
          <a:blip r:embed="rId4">
            <a:alphaModFix/>
          </a:blip>
          <a:srcRect t="16734" r="8892" b="18300"/>
          <a:stretch/>
        </p:blipFill>
        <p:spPr>
          <a:xfrm>
            <a:off x="6539175" y="3051544"/>
            <a:ext cx="2036850" cy="849598"/>
          </a:xfrm>
          <a:prstGeom prst="rect">
            <a:avLst/>
          </a:prstGeom>
          <a:noFill/>
          <a:ln>
            <a:noFill/>
          </a:ln>
        </p:spPr>
      </p:pic>
      <p:pic>
        <p:nvPicPr>
          <p:cNvPr id="3" name="Picture 2">
            <a:extLst>
              <a:ext uri="{FF2B5EF4-FFF2-40B4-BE49-F238E27FC236}">
                <a16:creationId xmlns:a16="http://schemas.microsoft.com/office/drawing/2014/main" id="{6FBC2D42-A777-4209-A325-305E10B75D25}"/>
              </a:ext>
            </a:extLst>
          </p:cNvPr>
          <p:cNvPicPr>
            <a:picLocks noChangeAspect="1"/>
          </p:cNvPicPr>
          <p:nvPr/>
        </p:nvPicPr>
        <p:blipFill>
          <a:blip r:embed="rId5"/>
          <a:stretch>
            <a:fillRect/>
          </a:stretch>
        </p:blipFill>
        <p:spPr>
          <a:xfrm>
            <a:off x="127591" y="85060"/>
            <a:ext cx="563526" cy="572196"/>
          </a:xfrm>
          <a:prstGeom prst="rect">
            <a:avLst/>
          </a:prstGeom>
        </p:spPr>
      </p:pic>
      <p:pic>
        <p:nvPicPr>
          <p:cNvPr id="5" name="Picture 4">
            <a:extLst>
              <a:ext uri="{FF2B5EF4-FFF2-40B4-BE49-F238E27FC236}">
                <a16:creationId xmlns:a16="http://schemas.microsoft.com/office/drawing/2014/main" id="{842C336D-8630-4E73-806B-7642954AC4ED}"/>
              </a:ext>
            </a:extLst>
          </p:cNvPr>
          <p:cNvPicPr>
            <a:picLocks noChangeAspect="1"/>
          </p:cNvPicPr>
          <p:nvPr/>
        </p:nvPicPr>
        <p:blipFill>
          <a:blip r:embed="rId6"/>
          <a:stretch>
            <a:fillRect/>
          </a:stretch>
        </p:blipFill>
        <p:spPr>
          <a:xfrm>
            <a:off x="6873233" y="-394320"/>
            <a:ext cx="2557845" cy="1762049"/>
          </a:xfrm>
          <a:prstGeom prst="rect">
            <a:avLst/>
          </a:prstGeom>
        </p:spPr>
      </p:pic>
      <p:pic>
        <p:nvPicPr>
          <p:cNvPr id="7" name="Picture 6">
            <a:extLst>
              <a:ext uri="{FF2B5EF4-FFF2-40B4-BE49-F238E27FC236}">
                <a16:creationId xmlns:a16="http://schemas.microsoft.com/office/drawing/2014/main" id="{E9FC6B3B-EEF8-4B7B-96BB-3F686785E1D9}"/>
              </a:ext>
            </a:extLst>
          </p:cNvPr>
          <p:cNvPicPr>
            <a:picLocks noChangeAspect="1"/>
          </p:cNvPicPr>
          <p:nvPr/>
        </p:nvPicPr>
        <p:blipFill>
          <a:blip r:embed="rId7"/>
          <a:stretch>
            <a:fillRect/>
          </a:stretch>
        </p:blipFill>
        <p:spPr>
          <a:xfrm>
            <a:off x="81250" y="4075944"/>
            <a:ext cx="1219733" cy="976758"/>
          </a:xfrm>
          <a:prstGeom prst="rect">
            <a:avLst/>
          </a:prstGeom>
        </p:spPr>
      </p:pic>
      <p:pic>
        <p:nvPicPr>
          <p:cNvPr id="9" name="Picture 8">
            <a:extLst>
              <a:ext uri="{FF2B5EF4-FFF2-40B4-BE49-F238E27FC236}">
                <a16:creationId xmlns:a16="http://schemas.microsoft.com/office/drawing/2014/main" id="{4D529506-FCAA-4D5D-BBFC-20C8E6075B09}"/>
              </a:ext>
            </a:extLst>
          </p:cNvPr>
          <p:cNvPicPr>
            <a:picLocks noChangeAspect="1"/>
          </p:cNvPicPr>
          <p:nvPr/>
        </p:nvPicPr>
        <p:blipFill>
          <a:blip r:embed="rId8"/>
          <a:stretch>
            <a:fillRect/>
          </a:stretch>
        </p:blipFill>
        <p:spPr>
          <a:xfrm>
            <a:off x="3094578" y="1200260"/>
            <a:ext cx="3587831" cy="2018753"/>
          </a:xfrm>
          <a:prstGeom prst="rect">
            <a:avLst/>
          </a:prstGeom>
        </p:spPr>
      </p:pic>
      <p:sp>
        <p:nvSpPr>
          <p:cNvPr id="18" name="TextBox 17">
            <a:extLst>
              <a:ext uri="{FF2B5EF4-FFF2-40B4-BE49-F238E27FC236}">
                <a16:creationId xmlns:a16="http://schemas.microsoft.com/office/drawing/2014/main" id="{E2F8507E-0D71-4B7F-B210-78DEBFA3DAC0}"/>
              </a:ext>
            </a:extLst>
          </p:cNvPr>
          <p:cNvSpPr txBox="1"/>
          <p:nvPr/>
        </p:nvSpPr>
        <p:spPr>
          <a:xfrm>
            <a:off x="6820286" y="3265668"/>
            <a:ext cx="1755740" cy="246221"/>
          </a:xfrm>
          <a:prstGeom prst="rect">
            <a:avLst/>
          </a:prstGeom>
          <a:noFill/>
        </p:spPr>
        <p:txBody>
          <a:bodyPr wrap="square">
            <a:spAutoFit/>
          </a:bodyPr>
          <a:lstStyle/>
          <a:p>
            <a:r>
              <a:rPr lang="en-US" sz="1000" dirty="0" err="1"/>
              <a:t>জন্ম</a:t>
            </a:r>
            <a:r>
              <a:rPr lang="en-US" sz="1000" dirty="0"/>
              <a:t> : ১৮ </a:t>
            </a:r>
            <a:r>
              <a:rPr lang="en-US" sz="1000" dirty="0" err="1"/>
              <a:t>অক্টোবর</a:t>
            </a:r>
            <a:r>
              <a:rPr lang="en-US" sz="1000" dirty="0"/>
              <a:t> ১৯৬৪</a:t>
            </a:r>
          </a:p>
        </p:txBody>
      </p:sp>
      <p:sp>
        <p:nvSpPr>
          <p:cNvPr id="20" name="TextBox 19">
            <a:extLst>
              <a:ext uri="{FF2B5EF4-FFF2-40B4-BE49-F238E27FC236}">
                <a16:creationId xmlns:a16="http://schemas.microsoft.com/office/drawing/2014/main" id="{DE3C6C97-8EC7-460D-8C7B-070D436D2982}"/>
              </a:ext>
            </a:extLst>
          </p:cNvPr>
          <p:cNvSpPr txBox="1"/>
          <p:nvPr/>
        </p:nvSpPr>
        <p:spPr>
          <a:xfrm>
            <a:off x="6821614" y="3822028"/>
            <a:ext cx="1584255" cy="253916"/>
          </a:xfrm>
          <a:prstGeom prst="rect">
            <a:avLst/>
          </a:prstGeom>
          <a:noFill/>
        </p:spPr>
        <p:txBody>
          <a:bodyPr wrap="square">
            <a:spAutoFit/>
          </a:bodyPr>
          <a:lstStyle/>
          <a:p>
            <a:r>
              <a:rPr lang="en-US" sz="1050" dirty="0" err="1"/>
              <a:t>মৃত্যু</a:t>
            </a:r>
            <a:r>
              <a:rPr lang="en-US" sz="1050" dirty="0"/>
              <a:t> : ১৫ </a:t>
            </a:r>
            <a:r>
              <a:rPr lang="en-US" sz="1050" dirty="0" err="1"/>
              <a:t>আগস্ট</a:t>
            </a:r>
            <a:r>
              <a:rPr lang="en-US" sz="1050" dirty="0"/>
              <a:t> ১৯৭৫</a:t>
            </a:r>
          </a:p>
        </p:txBody>
      </p:sp>
      <p:sp>
        <p:nvSpPr>
          <p:cNvPr id="21" name="TextBox 20">
            <a:extLst>
              <a:ext uri="{FF2B5EF4-FFF2-40B4-BE49-F238E27FC236}">
                <a16:creationId xmlns:a16="http://schemas.microsoft.com/office/drawing/2014/main" id="{4DF07542-091C-4293-89E0-85CB024F4CC0}"/>
              </a:ext>
            </a:extLst>
          </p:cNvPr>
          <p:cNvSpPr txBox="1"/>
          <p:nvPr/>
        </p:nvSpPr>
        <p:spPr>
          <a:xfrm>
            <a:off x="3259835" y="3246655"/>
            <a:ext cx="3274440" cy="923330"/>
          </a:xfrm>
          <a:prstGeom prst="rect">
            <a:avLst/>
          </a:prstGeom>
          <a:noFill/>
        </p:spPr>
        <p:txBody>
          <a:bodyPr wrap="square">
            <a:spAutoFit/>
          </a:bodyPr>
          <a:lstStyle/>
          <a:p>
            <a:pPr algn="ctr"/>
            <a:r>
              <a:rPr lang="en-US" sz="1800" dirty="0" err="1">
                <a:solidFill>
                  <a:srgbClr val="00B050"/>
                </a:solidFill>
              </a:rPr>
              <a:t>শেখ</a:t>
            </a:r>
            <a:r>
              <a:rPr lang="en-US" sz="1800" dirty="0">
                <a:solidFill>
                  <a:srgbClr val="00B050"/>
                </a:solidFill>
              </a:rPr>
              <a:t> </a:t>
            </a:r>
            <a:r>
              <a:rPr lang="en-US" sz="1800" dirty="0" err="1">
                <a:solidFill>
                  <a:srgbClr val="00B050"/>
                </a:solidFill>
              </a:rPr>
              <a:t>রাসেল</a:t>
            </a:r>
            <a:endParaRPr lang="en-US" sz="1800" dirty="0">
              <a:solidFill>
                <a:srgbClr val="00B050"/>
              </a:solidFill>
            </a:endParaRPr>
          </a:p>
          <a:p>
            <a:pPr algn="ctr"/>
            <a:r>
              <a:rPr lang="en-US" sz="1800" dirty="0" err="1">
                <a:solidFill>
                  <a:srgbClr val="FF0000"/>
                </a:solidFill>
              </a:rPr>
              <a:t>দীপ্ত</a:t>
            </a:r>
            <a:r>
              <a:rPr lang="en-US" sz="1800" dirty="0">
                <a:solidFill>
                  <a:srgbClr val="FF0000"/>
                </a:solidFill>
              </a:rPr>
              <a:t> </a:t>
            </a:r>
            <a:r>
              <a:rPr lang="en-US" sz="1800" dirty="0" err="1">
                <a:solidFill>
                  <a:srgbClr val="FF0000"/>
                </a:solidFill>
              </a:rPr>
              <a:t>জয়োল্লাস</a:t>
            </a:r>
            <a:endParaRPr lang="en-US" sz="1800" dirty="0">
              <a:solidFill>
                <a:srgbClr val="FF0000"/>
              </a:solidFill>
            </a:endParaRPr>
          </a:p>
          <a:p>
            <a:pPr algn="ctr"/>
            <a:r>
              <a:rPr lang="en-US" sz="1800" dirty="0" err="1">
                <a:solidFill>
                  <a:srgbClr val="0070C0"/>
                </a:solidFill>
              </a:rPr>
              <a:t>অদম্য</a:t>
            </a:r>
            <a:r>
              <a:rPr lang="en-US" sz="1800" dirty="0">
                <a:solidFill>
                  <a:srgbClr val="0070C0"/>
                </a:solidFill>
              </a:rPr>
              <a:t> </a:t>
            </a:r>
            <a:r>
              <a:rPr lang="en-US" sz="1800" dirty="0" err="1">
                <a:solidFill>
                  <a:srgbClr val="0070C0"/>
                </a:solidFill>
              </a:rPr>
              <a:t>আত্মবিশ্বাস</a:t>
            </a:r>
            <a:endParaRPr lang="en-US" sz="1800" dirty="0">
              <a:solidFill>
                <a:srgbClr val="0070C0"/>
              </a:solidFill>
            </a:endParaRPr>
          </a:p>
        </p:txBody>
      </p:sp>
      <p:sp>
        <p:nvSpPr>
          <p:cNvPr id="22" name="TextBox 21">
            <a:extLst>
              <a:ext uri="{FF2B5EF4-FFF2-40B4-BE49-F238E27FC236}">
                <a16:creationId xmlns:a16="http://schemas.microsoft.com/office/drawing/2014/main" id="{93E8CC9F-1428-4DEE-B916-B2FF299DB154}"/>
              </a:ext>
            </a:extLst>
          </p:cNvPr>
          <p:cNvSpPr txBox="1"/>
          <p:nvPr/>
        </p:nvSpPr>
        <p:spPr>
          <a:xfrm>
            <a:off x="1504189" y="3321200"/>
            <a:ext cx="1767653" cy="1231106"/>
          </a:xfrm>
          <a:prstGeom prst="rect">
            <a:avLst/>
          </a:prstGeom>
          <a:noFill/>
        </p:spPr>
        <p:txBody>
          <a:bodyPr wrap="square">
            <a:spAutoFit/>
          </a:bodyPr>
          <a:lstStyle/>
          <a:p>
            <a:pPr algn="ctr"/>
            <a:r>
              <a:rPr lang="en-US" sz="1800" dirty="0" err="1">
                <a:solidFill>
                  <a:srgbClr val="FF0000"/>
                </a:solidFill>
              </a:rPr>
              <a:t>উপস্থাপনায়</a:t>
            </a:r>
            <a:r>
              <a:rPr lang="en-US" sz="1800" dirty="0">
                <a:solidFill>
                  <a:srgbClr val="FF0000"/>
                </a:solidFill>
              </a:rPr>
              <a:t>:</a:t>
            </a:r>
          </a:p>
          <a:p>
            <a:pPr algn="ctr"/>
            <a:r>
              <a:rPr lang="en-US" dirty="0" err="1">
                <a:solidFill>
                  <a:srgbClr val="002060"/>
                </a:solidFill>
              </a:rPr>
              <a:t>লিয়ানা</a:t>
            </a:r>
            <a:r>
              <a:rPr lang="en-US" dirty="0">
                <a:solidFill>
                  <a:srgbClr val="002060"/>
                </a:solidFill>
              </a:rPr>
              <a:t> </a:t>
            </a:r>
            <a:r>
              <a:rPr lang="en-US" dirty="0" err="1">
                <a:solidFill>
                  <a:srgbClr val="002060"/>
                </a:solidFill>
              </a:rPr>
              <a:t>আফরিন</a:t>
            </a:r>
            <a:r>
              <a:rPr lang="en-US" dirty="0">
                <a:solidFill>
                  <a:srgbClr val="002060"/>
                </a:solidFill>
              </a:rPr>
              <a:t> </a:t>
            </a:r>
            <a:r>
              <a:rPr lang="en-US" dirty="0" err="1">
                <a:solidFill>
                  <a:srgbClr val="002060"/>
                </a:solidFill>
              </a:rPr>
              <a:t>শব্দ</a:t>
            </a:r>
            <a:endParaRPr lang="en-US" dirty="0">
              <a:solidFill>
                <a:srgbClr val="002060"/>
              </a:solidFill>
            </a:endParaRPr>
          </a:p>
          <a:p>
            <a:pPr algn="ctr"/>
            <a:r>
              <a:rPr lang="en-US" dirty="0" err="1">
                <a:solidFill>
                  <a:srgbClr val="002060"/>
                </a:solidFill>
              </a:rPr>
              <a:t>রোল</a:t>
            </a:r>
            <a:r>
              <a:rPr lang="en-US" dirty="0">
                <a:solidFill>
                  <a:srgbClr val="002060"/>
                </a:solidFill>
              </a:rPr>
              <a:t> </a:t>
            </a:r>
            <a:r>
              <a:rPr lang="en-US" dirty="0" err="1">
                <a:solidFill>
                  <a:srgbClr val="002060"/>
                </a:solidFill>
              </a:rPr>
              <a:t>নং</a:t>
            </a:r>
            <a:r>
              <a:rPr lang="en-US" dirty="0">
                <a:solidFill>
                  <a:srgbClr val="002060"/>
                </a:solidFill>
              </a:rPr>
              <a:t>- ১৮০৯</a:t>
            </a:r>
          </a:p>
          <a:p>
            <a:pPr algn="ctr"/>
            <a:r>
              <a:rPr lang="en-US" dirty="0" err="1">
                <a:solidFill>
                  <a:srgbClr val="002060"/>
                </a:solidFill>
              </a:rPr>
              <a:t>শ্রেণি</a:t>
            </a:r>
            <a:r>
              <a:rPr lang="en-US" dirty="0">
                <a:solidFill>
                  <a:srgbClr val="002060"/>
                </a:solidFill>
              </a:rPr>
              <a:t>: </a:t>
            </a:r>
            <a:r>
              <a:rPr lang="en-US" dirty="0" err="1">
                <a:solidFill>
                  <a:srgbClr val="002060"/>
                </a:solidFill>
              </a:rPr>
              <a:t>একাদশ</a:t>
            </a:r>
            <a:r>
              <a:rPr lang="en-US" dirty="0">
                <a:solidFill>
                  <a:srgbClr val="002060"/>
                </a:solidFill>
              </a:rPr>
              <a:t> </a:t>
            </a:r>
          </a:p>
          <a:p>
            <a:pPr algn="ctr"/>
            <a:r>
              <a:rPr lang="en-US" dirty="0" err="1">
                <a:solidFill>
                  <a:srgbClr val="002060"/>
                </a:solidFill>
              </a:rPr>
              <a:t>বিভাগ</a:t>
            </a:r>
            <a:r>
              <a:rPr lang="en-US" dirty="0">
                <a:solidFill>
                  <a:srgbClr val="002060"/>
                </a:solidFill>
              </a:rPr>
              <a:t>: </a:t>
            </a:r>
            <a:r>
              <a:rPr lang="en-US" dirty="0" err="1">
                <a:solidFill>
                  <a:srgbClr val="002060"/>
                </a:solidFill>
              </a:rPr>
              <a:t>বিজ্ঞান</a:t>
            </a:r>
            <a:r>
              <a:rPr lang="en-US" dirty="0">
                <a:solidFill>
                  <a:srgbClr val="002060"/>
                </a:solidFill>
              </a:rPr>
              <a:t> </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 calcmode="lin" valueType="num">
                                      <p:cBhvr additive="base">
                                        <p:cTn id="7" dur="500" fill="hold"/>
                                        <p:tgtEl>
                                          <p:spTgt spid="1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anim calcmode="lin" valueType="num">
                                      <p:cBhvr>
                                        <p:cTn id="32" dur="2000" fill="hold"/>
                                        <p:tgtEl>
                                          <p:spTgt spid="18"/>
                                        </p:tgtEl>
                                        <p:attrNameLst>
                                          <p:attrName>ppt_w</p:attrName>
                                        </p:attrNameLst>
                                      </p:cBhvr>
                                      <p:tavLst>
                                        <p:tav tm="0" fmla="#ppt_w*sin(2.5*pi*$)">
                                          <p:val>
                                            <p:fltVal val="0"/>
                                          </p:val>
                                        </p:tav>
                                        <p:tav tm="100000">
                                          <p:val>
                                            <p:fltVal val="1"/>
                                          </p:val>
                                        </p:tav>
                                      </p:tavLst>
                                    </p:anim>
                                    <p:anim calcmode="lin" valueType="num">
                                      <p:cBhvr>
                                        <p:cTn id="33"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 calcmode="lin" valueType="num">
                                      <p:cBhvr>
                                        <p:cTn id="40" dur="1000" fill="hold"/>
                                        <p:tgtEl>
                                          <p:spTgt spid="20"/>
                                        </p:tgtEl>
                                        <p:attrNameLst>
                                          <p:attrName>style.rotation</p:attrName>
                                        </p:attrNameLst>
                                      </p:cBhvr>
                                      <p:tavLst>
                                        <p:tav tm="0">
                                          <p:val>
                                            <p:fltVal val="90"/>
                                          </p:val>
                                        </p:tav>
                                        <p:tav tm="100000">
                                          <p:val>
                                            <p:fltVal val="0"/>
                                          </p:val>
                                        </p:tav>
                                      </p:tavLst>
                                    </p:anim>
                                    <p:animEffect transition="in" filter="fade">
                                      <p:cBhvr>
                                        <p:cTn id="41" dur="1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anim calcmode="lin" valueType="num">
                                      <p:cBhvr>
                                        <p:cTn id="47" dur="2000" fill="hold"/>
                                        <p:tgtEl>
                                          <p:spTgt spid="21"/>
                                        </p:tgtEl>
                                        <p:attrNameLst>
                                          <p:attrName>ppt_w</p:attrName>
                                        </p:attrNameLst>
                                      </p:cBhvr>
                                      <p:tavLst>
                                        <p:tav tm="0" fmla="#ppt_w*sin(2.5*pi*$)">
                                          <p:val>
                                            <p:fltVal val="0"/>
                                          </p:val>
                                        </p:tav>
                                        <p:tav tm="100000">
                                          <p:val>
                                            <p:fltVal val="1"/>
                                          </p:val>
                                        </p:tav>
                                      </p:tavLst>
                                    </p:anim>
                                    <p:anim calcmode="lin" valueType="num">
                                      <p:cBhvr>
                                        <p:cTn id="48"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000"/>
                                        <p:tgtEl>
                                          <p:spTgt spid="22"/>
                                        </p:tgtEl>
                                      </p:cBhvr>
                                    </p:animEffect>
                                    <p:anim calcmode="lin" valueType="num">
                                      <p:cBhvr>
                                        <p:cTn id="54" dur="2000" fill="hold"/>
                                        <p:tgtEl>
                                          <p:spTgt spid="22"/>
                                        </p:tgtEl>
                                        <p:attrNameLst>
                                          <p:attrName>ppt_w</p:attrName>
                                        </p:attrNameLst>
                                      </p:cBhvr>
                                      <p:tavLst>
                                        <p:tav tm="0" fmla="#ppt_w*sin(2.5*pi*$)">
                                          <p:val>
                                            <p:fltVal val="0"/>
                                          </p:val>
                                        </p:tav>
                                        <p:tav tm="100000">
                                          <p:val>
                                            <p:fltVal val="1"/>
                                          </p:val>
                                        </p:tav>
                                      </p:tavLst>
                                    </p:anim>
                                    <p:anim calcmode="lin" valueType="num">
                                      <p:cBhvr>
                                        <p:cTn id="55"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p:bldP spid="18"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5" name="Google Shape;176;p29">
            <a:extLst>
              <a:ext uri="{FF2B5EF4-FFF2-40B4-BE49-F238E27FC236}">
                <a16:creationId xmlns:a16="http://schemas.microsoft.com/office/drawing/2014/main" id="{A5C9972F-4694-419C-89CE-DBBD0C6A24CE}"/>
              </a:ext>
            </a:extLst>
          </p:cNvPr>
          <p:cNvSpPr txBox="1">
            <a:spLocks/>
          </p:cNvSpPr>
          <p:nvPr/>
        </p:nvSpPr>
        <p:spPr>
          <a:xfrm>
            <a:off x="638964" y="-2"/>
            <a:ext cx="4911230" cy="44640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as-IN" sz="2000" dirty="0">
                <a:solidFill>
                  <a:srgbClr val="002060"/>
                </a:solidFill>
              </a:rPr>
              <a:t>রাজবাড়ী সরকারি আদর্শ মহিলা কলেজ</a:t>
            </a:r>
          </a:p>
        </p:txBody>
      </p:sp>
      <p:pic>
        <p:nvPicPr>
          <p:cNvPr id="6" name="Picture 5">
            <a:extLst>
              <a:ext uri="{FF2B5EF4-FFF2-40B4-BE49-F238E27FC236}">
                <a16:creationId xmlns:a16="http://schemas.microsoft.com/office/drawing/2014/main" id="{7D77F9A9-AF3A-4E5F-B7C0-502F11D808E8}"/>
              </a:ext>
            </a:extLst>
          </p:cNvPr>
          <p:cNvPicPr>
            <a:picLocks noChangeAspect="1"/>
          </p:cNvPicPr>
          <p:nvPr/>
        </p:nvPicPr>
        <p:blipFill>
          <a:blip r:embed="rId3"/>
          <a:stretch>
            <a:fillRect/>
          </a:stretch>
        </p:blipFill>
        <p:spPr>
          <a:xfrm>
            <a:off x="127591" y="85060"/>
            <a:ext cx="563526" cy="572196"/>
          </a:xfrm>
          <a:prstGeom prst="rect">
            <a:avLst/>
          </a:prstGeom>
        </p:spPr>
      </p:pic>
      <p:pic>
        <p:nvPicPr>
          <p:cNvPr id="7" name="Picture 6">
            <a:extLst>
              <a:ext uri="{FF2B5EF4-FFF2-40B4-BE49-F238E27FC236}">
                <a16:creationId xmlns:a16="http://schemas.microsoft.com/office/drawing/2014/main" id="{06B7D868-C2D3-4956-882E-B5045E802A13}"/>
              </a:ext>
            </a:extLst>
          </p:cNvPr>
          <p:cNvPicPr>
            <a:picLocks noChangeAspect="1"/>
          </p:cNvPicPr>
          <p:nvPr/>
        </p:nvPicPr>
        <p:blipFill>
          <a:blip r:embed="rId4"/>
          <a:stretch>
            <a:fillRect/>
          </a:stretch>
        </p:blipFill>
        <p:spPr>
          <a:xfrm>
            <a:off x="6972386" y="-405337"/>
            <a:ext cx="2557845" cy="1762049"/>
          </a:xfrm>
          <a:prstGeom prst="rect">
            <a:avLst/>
          </a:prstGeom>
        </p:spPr>
      </p:pic>
      <p:pic>
        <p:nvPicPr>
          <p:cNvPr id="8" name="Picture 7">
            <a:extLst>
              <a:ext uri="{FF2B5EF4-FFF2-40B4-BE49-F238E27FC236}">
                <a16:creationId xmlns:a16="http://schemas.microsoft.com/office/drawing/2014/main" id="{6A92AF5F-B12A-4F79-A744-1A3341588BA5}"/>
              </a:ext>
            </a:extLst>
          </p:cNvPr>
          <p:cNvPicPr>
            <a:picLocks noChangeAspect="1"/>
          </p:cNvPicPr>
          <p:nvPr/>
        </p:nvPicPr>
        <p:blipFill>
          <a:blip r:embed="rId5"/>
          <a:stretch>
            <a:fillRect/>
          </a:stretch>
        </p:blipFill>
        <p:spPr>
          <a:xfrm>
            <a:off x="74044" y="4099448"/>
            <a:ext cx="1219733" cy="976758"/>
          </a:xfrm>
          <a:prstGeom prst="rect">
            <a:avLst/>
          </a:prstGeom>
        </p:spPr>
      </p:pic>
      <p:sp>
        <p:nvSpPr>
          <p:cNvPr id="16" name="TextBox 15">
            <a:extLst>
              <a:ext uri="{FF2B5EF4-FFF2-40B4-BE49-F238E27FC236}">
                <a16:creationId xmlns:a16="http://schemas.microsoft.com/office/drawing/2014/main" id="{0C7649C6-7F95-4BE6-B37E-529EA1795595}"/>
              </a:ext>
            </a:extLst>
          </p:cNvPr>
          <p:cNvSpPr txBox="1"/>
          <p:nvPr/>
        </p:nvSpPr>
        <p:spPr>
          <a:xfrm>
            <a:off x="3948970" y="1221602"/>
            <a:ext cx="4699494" cy="2954655"/>
          </a:xfrm>
          <a:prstGeom prst="rect">
            <a:avLst/>
          </a:prstGeom>
          <a:noFill/>
        </p:spPr>
        <p:txBody>
          <a:bodyPr wrap="square">
            <a:spAutoFit/>
          </a:bodyPr>
          <a:lstStyle/>
          <a:p>
            <a:pPr algn="ctr"/>
            <a:r>
              <a:rPr lang="as-IN" sz="3200" b="0" i="0" dirty="0">
                <a:solidFill>
                  <a:srgbClr val="3A70C8"/>
                </a:solidFill>
                <a:effectLst/>
                <a:latin typeface="Lato" panose="020B0604020202020204" pitchFamily="34" charset="0"/>
              </a:rPr>
              <a:t>দুরন্ত প্রাণবন্ত শেখ রাসেল</a:t>
            </a:r>
          </a:p>
          <a:p>
            <a:pPr algn="just"/>
            <a:r>
              <a:rPr lang="as-IN" b="0" i="0" dirty="0">
                <a:solidFill>
                  <a:srgbClr val="444444"/>
                </a:solidFill>
                <a:effectLst/>
                <a:latin typeface="Lato" panose="020B0604020202020204" pitchFamily="34" charset="0"/>
              </a:rPr>
              <a:t>জাতির পিতা বঙ্গবন্ধু শেখ মুজিবুর রহমানের কনিষ্ঠ পুত্র শেখ রাসেল ১৯৬৪ সালের ১৮ অক্টোবর ঢাকায় ঐতিহাসিক বঙ্গবন্ধু ভবনে জন্ম গ্রহণ করেন। বঙ্গবন্ধু তাঁর প্রিয় লেখক খ্যাতিমান দার্শনিক ও নোবেল বিজয়ী ব্যক্তিত্ব বার্ট্রান্ড রাসেলের নামানুসারে পরিবারের নতুন সদস্যের নাম রাখেন ‘রাসেল’। এই নামকরণে মা বেগম ফজিলাতুন নেছা মুজিবও গুরুত্বপূর্ণ ভূমিকা রাখেন। শৈশব থেকেই দুরন্ত প্রাণবন্ত রাসেল ছিলেন পরিবারের সবার অতি আদরের। কিন্তু মাত্র দেড় বছর বয়স থেকেই প্রিয় পিতার সঙ্গে তাঁর সাক্ষাতের একমাত্র স্থান হয়ে ওঠে ঢাকা কেন্দ্রীয় কারাগার ও ঢাকা ক্যান্টনমেন্ট। তবে সাত বছর বয়সে ১৯৭১ সালে তিনি নিজেই বন্দি হয়ে যান।</a:t>
            </a:r>
          </a:p>
        </p:txBody>
      </p:sp>
      <p:pic>
        <p:nvPicPr>
          <p:cNvPr id="14" name="Picture 13">
            <a:extLst>
              <a:ext uri="{FF2B5EF4-FFF2-40B4-BE49-F238E27FC236}">
                <a16:creationId xmlns:a16="http://schemas.microsoft.com/office/drawing/2014/main" id="{AAA370AC-57CE-4AFB-8741-0C3B0733A078}"/>
              </a:ext>
            </a:extLst>
          </p:cNvPr>
          <p:cNvPicPr>
            <a:picLocks noChangeAspect="1"/>
          </p:cNvPicPr>
          <p:nvPr/>
        </p:nvPicPr>
        <p:blipFill>
          <a:blip r:embed="rId6"/>
          <a:stretch>
            <a:fillRect/>
          </a:stretch>
        </p:blipFill>
        <p:spPr>
          <a:xfrm>
            <a:off x="1447616" y="1648321"/>
            <a:ext cx="2501354" cy="18468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1)">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iterate type="wd">
                                    <p:tmPct val="10000"/>
                                  </p:iterate>
                                  <p:childTnLst>
                                    <p:set>
                                      <p:cBhvr>
                                        <p:cTn id="11" dur="1" fill="hold">
                                          <p:stCondLst>
                                            <p:cond delay="0"/>
                                          </p:stCondLst>
                                        </p:cTn>
                                        <p:tgtEl>
                                          <p:spTgt spid="16">
                                            <p:txEl>
                                              <p:pRg st="1" end="1"/>
                                            </p:txEl>
                                          </p:spTgt>
                                        </p:tgtEl>
                                        <p:attrNameLst>
                                          <p:attrName>style.visibility</p:attrName>
                                        </p:attrNameLst>
                                      </p:cBhvr>
                                      <p:to>
                                        <p:strVal val="visible"/>
                                      </p:to>
                                    </p:set>
                                    <p:anim calcmode="lin" valueType="num">
                                      <p:cBhvr additive="base">
                                        <p:cTn id="12"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80">
                                          <p:stCondLst>
                                            <p:cond delay="0"/>
                                          </p:stCondLst>
                                        </p:cTn>
                                        <p:tgtEl>
                                          <p:spTgt spid="14"/>
                                        </p:tgtEl>
                                      </p:cBhvr>
                                    </p:animEffect>
                                    <p:anim calcmode="lin" valueType="num">
                                      <p:cBhvr>
                                        <p:cTn id="1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4" dur="26">
                                          <p:stCondLst>
                                            <p:cond delay="650"/>
                                          </p:stCondLst>
                                        </p:cTn>
                                        <p:tgtEl>
                                          <p:spTgt spid="14"/>
                                        </p:tgtEl>
                                      </p:cBhvr>
                                      <p:to x="100000" y="60000"/>
                                    </p:animScale>
                                    <p:animScale>
                                      <p:cBhvr>
                                        <p:cTn id="25" dur="166" decel="50000">
                                          <p:stCondLst>
                                            <p:cond delay="676"/>
                                          </p:stCondLst>
                                        </p:cTn>
                                        <p:tgtEl>
                                          <p:spTgt spid="14"/>
                                        </p:tgtEl>
                                      </p:cBhvr>
                                      <p:to x="100000" y="100000"/>
                                    </p:animScale>
                                    <p:animScale>
                                      <p:cBhvr>
                                        <p:cTn id="26" dur="26">
                                          <p:stCondLst>
                                            <p:cond delay="1312"/>
                                          </p:stCondLst>
                                        </p:cTn>
                                        <p:tgtEl>
                                          <p:spTgt spid="14"/>
                                        </p:tgtEl>
                                      </p:cBhvr>
                                      <p:to x="100000" y="80000"/>
                                    </p:animScale>
                                    <p:animScale>
                                      <p:cBhvr>
                                        <p:cTn id="27" dur="166" decel="50000">
                                          <p:stCondLst>
                                            <p:cond delay="1338"/>
                                          </p:stCondLst>
                                        </p:cTn>
                                        <p:tgtEl>
                                          <p:spTgt spid="14"/>
                                        </p:tgtEl>
                                      </p:cBhvr>
                                      <p:to x="100000" y="100000"/>
                                    </p:animScale>
                                    <p:animScale>
                                      <p:cBhvr>
                                        <p:cTn id="28" dur="26">
                                          <p:stCondLst>
                                            <p:cond delay="1642"/>
                                          </p:stCondLst>
                                        </p:cTn>
                                        <p:tgtEl>
                                          <p:spTgt spid="14"/>
                                        </p:tgtEl>
                                      </p:cBhvr>
                                      <p:to x="100000" y="90000"/>
                                    </p:animScale>
                                    <p:animScale>
                                      <p:cBhvr>
                                        <p:cTn id="29" dur="166" decel="50000">
                                          <p:stCondLst>
                                            <p:cond delay="1668"/>
                                          </p:stCondLst>
                                        </p:cTn>
                                        <p:tgtEl>
                                          <p:spTgt spid="14"/>
                                        </p:tgtEl>
                                      </p:cBhvr>
                                      <p:to x="100000" y="100000"/>
                                    </p:animScale>
                                    <p:animScale>
                                      <p:cBhvr>
                                        <p:cTn id="30" dur="26">
                                          <p:stCondLst>
                                            <p:cond delay="1808"/>
                                          </p:stCondLst>
                                        </p:cTn>
                                        <p:tgtEl>
                                          <p:spTgt spid="14"/>
                                        </p:tgtEl>
                                      </p:cBhvr>
                                      <p:to x="100000" y="95000"/>
                                    </p:animScale>
                                    <p:animScale>
                                      <p:cBhvr>
                                        <p:cTn id="31"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4" name="Google Shape;176;p29">
            <a:extLst>
              <a:ext uri="{FF2B5EF4-FFF2-40B4-BE49-F238E27FC236}">
                <a16:creationId xmlns:a16="http://schemas.microsoft.com/office/drawing/2014/main" id="{A929EB15-F9A8-479A-8F62-368D3E3D3E3D}"/>
              </a:ext>
            </a:extLst>
          </p:cNvPr>
          <p:cNvSpPr txBox="1">
            <a:spLocks/>
          </p:cNvSpPr>
          <p:nvPr/>
        </p:nvSpPr>
        <p:spPr>
          <a:xfrm>
            <a:off x="587829" y="87760"/>
            <a:ext cx="5001554" cy="44347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as-IN" sz="2000" dirty="0">
                <a:solidFill>
                  <a:srgbClr val="FFFF00"/>
                </a:solidFill>
              </a:rPr>
              <a:t>রাজবাড়ী সরকারি আদর্শ মহিলা কলেজ</a:t>
            </a:r>
          </a:p>
        </p:txBody>
      </p:sp>
      <p:pic>
        <p:nvPicPr>
          <p:cNvPr id="15" name="Picture 14">
            <a:extLst>
              <a:ext uri="{FF2B5EF4-FFF2-40B4-BE49-F238E27FC236}">
                <a16:creationId xmlns:a16="http://schemas.microsoft.com/office/drawing/2014/main" id="{F859A874-9C3D-49F7-83BC-DA920708549C}"/>
              </a:ext>
            </a:extLst>
          </p:cNvPr>
          <p:cNvPicPr>
            <a:picLocks noChangeAspect="1"/>
          </p:cNvPicPr>
          <p:nvPr/>
        </p:nvPicPr>
        <p:blipFill>
          <a:blip r:embed="rId3"/>
          <a:stretch>
            <a:fillRect/>
          </a:stretch>
        </p:blipFill>
        <p:spPr>
          <a:xfrm>
            <a:off x="127591" y="85060"/>
            <a:ext cx="563526" cy="572196"/>
          </a:xfrm>
          <a:prstGeom prst="rect">
            <a:avLst/>
          </a:prstGeom>
        </p:spPr>
      </p:pic>
      <p:pic>
        <p:nvPicPr>
          <p:cNvPr id="16" name="Picture 15">
            <a:extLst>
              <a:ext uri="{FF2B5EF4-FFF2-40B4-BE49-F238E27FC236}">
                <a16:creationId xmlns:a16="http://schemas.microsoft.com/office/drawing/2014/main" id="{EF6200D7-C6B8-43CE-B851-E38D05FD823D}"/>
              </a:ext>
            </a:extLst>
          </p:cNvPr>
          <p:cNvPicPr>
            <a:picLocks noChangeAspect="1"/>
          </p:cNvPicPr>
          <p:nvPr/>
        </p:nvPicPr>
        <p:blipFill>
          <a:blip r:embed="rId4"/>
          <a:stretch>
            <a:fillRect/>
          </a:stretch>
        </p:blipFill>
        <p:spPr>
          <a:xfrm>
            <a:off x="6458564" y="-223769"/>
            <a:ext cx="2557845" cy="1762049"/>
          </a:xfrm>
          <a:prstGeom prst="rect">
            <a:avLst/>
          </a:prstGeom>
        </p:spPr>
      </p:pic>
      <p:pic>
        <p:nvPicPr>
          <p:cNvPr id="17" name="Picture 16">
            <a:extLst>
              <a:ext uri="{FF2B5EF4-FFF2-40B4-BE49-F238E27FC236}">
                <a16:creationId xmlns:a16="http://schemas.microsoft.com/office/drawing/2014/main" id="{B8C6A7D2-0F62-41BC-9731-1CC56CE34227}"/>
              </a:ext>
            </a:extLst>
          </p:cNvPr>
          <p:cNvPicPr>
            <a:picLocks noChangeAspect="1"/>
          </p:cNvPicPr>
          <p:nvPr/>
        </p:nvPicPr>
        <p:blipFill>
          <a:blip r:embed="rId5"/>
          <a:stretch>
            <a:fillRect/>
          </a:stretch>
        </p:blipFill>
        <p:spPr>
          <a:xfrm>
            <a:off x="127591" y="4078982"/>
            <a:ext cx="1219733" cy="976758"/>
          </a:xfrm>
          <a:prstGeom prst="rect">
            <a:avLst/>
          </a:prstGeom>
        </p:spPr>
      </p:pic>
      <p:sp>
        <p:nvSpPr>
          <p:cNvPr id="24" name="Rectangle 1">
            <a:extLst>
              <a:ext uri="{FF2B5EF4-FFF2-40B4-BE49-F238E27FC236}">
                <a16:creationId xmlns:a16="http://schemas.microsoft.com/office/drawing/2014/main" id="{E1B1C469-858F-4B02-8238-0275EF7E33FD}"/>
              </a:ext>
            </a:extLst>
          </p:cNvPr>
          <p:cNvSpPr>
            <a:spLocks noChangeArrowheads="1"/>
          </p:cNvSpPr>
          <p:nvPr/>
        </p:nvSpPr>
        <p:spPr bwMode="auto">
          <a:xfrm rot="10800000" flipV="1">
            <a:off x="440674" y="507787"/>
            <a:ext cx="3851535" cy="35394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2800" b="1" i="0" u="none" strike="noStrike" cap="none" normalizeH="0" baseline="0" dirty="0">
                <a:ln>
                  <a:noFill/>
                </a:ln>
                <a:solidFill>
                  <a:srgbClr val="0070C0"/>
                </a:solidFill>
                <a:effectLst/>
                <a:latin typeface="Lato" panose="020F0502020204030203" pitchFamily="34" charset="0"/>
                <a:cs typeface="Vrinda" panose="020B0502040204020203" pitchFamily="34" charset="0"/>
              </a:rPr>
              <a:t>রাসেলের বেড়ে ওঠা</a:t>
            </a:r>
            <a:endParaRPr kumimoji="0" lang="en-US" altLang="en-US" sz="2400" b="0" i="0" u="none" strike="noStrike" cap="none" normalizeH="0" baseline="0" dirty="0">
              <a:ln>
                <a:noFill/>
              </a:ln>
              <a:solidFill>
                <a:srgbClr val="0070C0"/>
              </a:solidFill>
              <a:effectLst/>
              <a:latin typeface="Lato" panose="020F050202020403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রাসেল জীবনের শুরু থেকেই পারিবারিক রাজনৈতিক আবহে জীবন</a:t>
            </a:r>
            <a:r>
              <a:rPr kumimoji="0" lang="en-US"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a:t>
            </a:r>
            <a:r>
              <a:rPr kumimoji="0" lang="bn-IN"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যাপনে অভ্যস্ত হয়ে উঠেছিলেন। </a:t>
            </a:r>
            <a:r>
              <a:rPr kumimoji="0" lang="en-US"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a:t>
            </a:r>
            <a:r>
              <a:rPr kumimoji="0" lang="bn-IN"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আমাদের ছোট রাসেল সোনা</a:t>
            </a:r>
            <a:r>
              <a:rPr kumimoji="0" lang="en-US"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 </a:t>
            </a:r>
            <a:r>
              <a:rPr kumimoji="0" lang="bn-IN"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বইয়ে শেখ হাসিনা লিখেছেন</a:t>
            </a:r>
            <a:r>
              <a:rPr kumimoji="0" lang="en-US"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a:t>
            </a:r>
            <a:r>
              <a:rPr kumimoji="0" lang="bn-IN"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চলাফেরায় রাসেল বেশ সাবধানী কিন্তু সাহসী ছিল</a:t>
            </a:r>
            <a:r>
              <a:rPr kumimoji="0" lang="en-US"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 </a:t>
            </a:r>
            <a:r>
              <a:rPr kumimoji="0" lang="bn-IN"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সহসা কোনও কিছুতে ভয় পেতো না। কালো কালো বড় বড় পিঁপড়া দেখলে ধরতে যেত। একদিন একটা ওল্লা </a:t>
            </a:r>
            <a:r>
              <a:rPr kumimoji="0" lang="en-US"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a:t>
            </a:r>
            <a:r>
              <a:rPr kumimoji="0" lang="bn-IN"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বড় কালো পিপড়া</a:t>
            </a:r>
            <a:r>
              <a:rPr kumimoji="0" lang="en-US"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 </a:t>
            </a:r>
            <a:r>
              <a:rPr kumimoji="0" lang="bn-IN"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ধরে ফেলল</a:t>
            </a:r>
            <a:r>
              <a:rPr kumimoji="0" lang="en-US"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 </a:t>
            </a:r>
            <a:r>
              <a:rPr kumimoji="0" lang="bn-IN"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আর সাথে সাথে পিঁপড়াটা ওর হাতে কামড়ে দিল। ডান হাতের ছোট্ট আঙুল কেটে রক্ত বের হলো। সাথে সাথে ওষুধ দেওয়া হলো। আঙুলটা ফুলে গেছে। তারপর থেকে আর ও ওল্লা ধরতে যেত না। তবে ওই পিঁপড়ার একটা নাম নিজেই দিয়ে দিলো। কামড় খাওয়ার পর থেকেই কালো বড় পিঁপড়া দেখলে বলতো </a:t>
            </a:r>
            <a:r>
              <a:rPr kumimoji="0" lang="en-US"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a:t>
            </a:r>
            <a:r>
              <a:rPr kumimoji="0" lang="bn-IN"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ভুট্টো</a:t>
            </a:r>
            <a:r>
              <a:rPr kumimoji="0" lang="en-US"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a:t>
            </a:r>
            <a:r>
              <a:rPr kumimoji="0" lang="bn-IN"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a:t>
            </a:r>
            <a:r>
              <a:rPr kumimoji="0" lang="en-US" altLang="en-US" b="0" i="0" u="none" strike="noStrike" cap="none" normalizeH="0" baseline="0" dirty="0">
                <a:ln>
                  <a:noFill/>
                </a:ln>
                <a:solidFill>
                  <a:srgbClr val="444444"/>
                </a:solidFill>
                <a:effectLst/>
                <a:latin typeface="Lato" panose="020F0502020204030203" pitchFamily="34" charset="0"/>
                <a:cs typeface="Vrinda" panose="020B0502040204020203" pitchFamily="34" charset="0"/>
              </a:rPr>
              <a:t>’</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26" name="Picture 25">
            <a:extLst>
              <a:ext uri="{FF2B5EF4-FFF2-40B4-BE49-F238E27FC236}">
                <a16:creationId xmlns:a16="http://schemas.microsoft.com/office/drawing/2014/main" id="{99076397-862F-4BAE-80B2-AC7F04D3C9AE}"/>
              </a:ext>
            </a:extLst>
          </p:cNvPr>
          <p:cNvPicPr>
            <a:picLocks noChangeAspect="1"/>
          </p:cNvPicPr>
          <p:nvPr/>
        </p:nvPicPr>
        <p:blipFill>
          <a:blip r:embed="rId6"/>
          <a:stretch>
            <a:fillRect/>
          </a:stretch>
        </p:blipFill>
        <p:spPr>
          <a:xfrm>
            <a:off x="5161391" y="1226453"/>
            <a:ext cx="3423684" cy="34236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4">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p:cTn id="19"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534192" y="947445"/>
            <a:ext cx="4339042" cy="29858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s-IN" sz="2800" b="1" i="0" dirty="0">
                <a:solidFill>
                  <a:srgbClr val="FF0000"/>
                </a:solidFill>
                <a:effectLst/>
                <a:latin typeface="Lato" panose="020F0502020204030203" pitchFamily="34" charset="0"/>
              </a:rPr>
              <a:t>বিশাল হৃদয়ের রাসেল</a:t>
            </a:r>
            <a:br>
              <a:rPr lang="en-US" sz="1600" b="1" i="0" dirty="0">
                <a:solidFill>
                  <a:srgbClr val="444444"/>
                </a:solidFill>
                <a:effectLst/>
                <a:latin typeface="Lato" panose="020F0502020204030203" pitchFamily="34" charset="0"/>
              </a:rPr>
            </a:br>
            <a:r>
              <a:rPr lang="as-IN" sz="1200" b="0" i="0" dirty="0">
                <a:solidFill>
                  <a:srgbClr val="444444"/>
                </a:solidFill>
                <a:effectLst/>
                <a:latin typeface="Lato" panose="020F0502020204030203" pitchFamily="34" charset="0"/>
              </a:rPr>
              <a:t>‘</a:t>
            </a:r>
            <a:r>
              <a:rPr lang="en-US" sz="1200" b="0" i="0" dirty="0" err="1">
                <a:solidFill>
                  <a:srgbClr val="444444"/>
                </a:solidFill>
                <a:effectLst/>
                <a:latin typeface="Lato" panose="020F0502020204030203" pitchFamily="34" charset="0"/>
              </a:rPr>
              <a:t>ফজিলাতুন</a:t>
            </a:r>
            <a:r>
              <a:rPr lang="en-US" sz="1200" b="0" i="0" dirty="0">
                <a:solidFill>
                  <a:srgbClr val="444444"/>
                </a:solidFill>
                <a:effectLst/>
                <a:latin typeface="Lato" panose="020F0502020204030203" pitchFamily="34" charset="0"/>
              </a:rPr>
              <a:t> </a:t>
            </a:r>
            <a:r>
              <a:rPr lang="en-US" sz="1200" b="0" i="0" dirty="0" err="1">
                <a:solidFill>
                  <a:srgbClr val="444444"/>
                </a:solidFill>
                <a:effectLst/>
                <a:latin typeface="Lato" panose="020F0502020204030203" pitchFamily="34" charset="0"/>
              </a:rPr>
              <a:t>নেছা</a:t>
            </a:r>
            <a:r>
              <a:rPr lang="en-US" sz="1200" b="0" i="0" dirty="0">
                <a:solidFill>
                  <a:srgbClr val="444444"/>
                </a:solidFill>
                <a:effectLst/>
                <a:latin typeface="Lato" panose="020F0502020204030203" pitchFamily="34" charset="0"/>
              </a:rPr>
              <a:t> </a:t>
            </a:r>
            <a:r>
              <a:rPr lang="en-US" sz="1200" b="0" i="0" dirty="0" err="1">
                <a:solidFill>
                  <a:srgbClr val="444444"/>
                </a:solidFill>
                <a:effectLst/>
                <a:latin typeface="Lato" panose="020F0502020204030203" pitchFamily="34" charset="0"/>
              </a:rPr>
              <a:t>মুজিব</a:t>
            </a:r>
            <a:r>
              <a:rPr lang="as-IN" sz="1200" b="0" i="0" dirty="0">
                <a:solidFill>
                  <a:srgbClr val="444444"/>
                </a:solidFill>
                <a:effectLst/>
                <a:latin typeface="Lato" panose="020F0502020204030203" pitchFamily="34" charset="0"/>
              </a:rPr>
              <a:t> খুব ভোরে ঘুম থেকে উঠতেন। রাসেলকে কোলে নিয়ে নীচে যেতেন এবং নিজের হাতে খাবার দিতেন কবুতরদের। হাঁটতে শেখার পর থেকেই রাসেল কবুতরের পেছনে ছুটতো, নিজ হাতে ওদের খাবার দিত।</a:t>
            </a:r>
            <a:r>
              <a:rPr lang="en-US" sz="1200" b="0" i="0" dirty="0">
                <a:solidFill>
                  <a:srgbClr val="444444"/>
                </a:solidFill>
                <a:effectLst/>
                <a:latin typeface="Lato" panose="020F0502020204030203" pitchFamily="34" charset="0"/>
              </a:rPr>
              <a:t> </a:t>
            </a:r>
            <a:r>
              <a:rPr lang="en-US" sz="1200" b="0" i="0" dirty="0" err="1">
                <a:solidFill>
                  <a:srgbClr val="444444"/>
                </a:solidFill>
                <a:effectLst/>
                <a:latin typeface="Lato" panose="020F0502020204030203" pitchFamily="34" charset="0"/>
              </a:rPr>
              <a:t>টুঙ্গিপাড়ার</a:t>
            </a:r>
            <a:r>
              <a:rPr lang="en-US" sz="1200" b="0" i="0" dirty="0">
                <a:solidFill>
                  <a:srgbClr val="444444"/>
                </a:solidFill>
                <a:effectLst/>
                <a:latin typeface="Lato" panose="020F0502020204030203" pitchFamily="34" charset="0"/>
              </a:rPr>
              <a:t> </a:t>
            </a:r>
            <a:r>
              <a:rPr lang="as-IN" sz="1200" b="0" i="0" dirty="0">
                <a:solidFill>
                  <a:srgbClr val="444444"/>
                </a:solidFill>
                <a:effectLst/>
                <a:latin typeface="Lato" panose="020F0502020204030203" pitchFamily="34" charset="0"/>
              </a:rPr>
              <a:t>বাড়িতেও কবুতর ছিল। কবুতরের মাংস সবাই খেত। বিশেষ করে বর্ষাকালে যখন অধিকাংশ জায়গা পানিতে ডুবে যেত, তখন তরিতরকারি ও মাছের বেশ অভাব দেখা দিত। তখন প্রায়ই কবুতর খাওয়ার রেওয়াজ ছিল। তাছাড়া কারও অসুখ হলে কবুতরের মাংসের ঝোল খাওয়ানো হতো।… রাসেলকে কবুতরের মাংস দেওয়া হলে খেত না। ওকে ওই মাংস খাওয়াতে আমরা অনেকভাবে চেষ্টা করেছি। ওর মুখের কাছে নিয়ে গেছি, মুখ ফিরিয়ে নিয়েছে…ওই বয়সে ও কী করে বুঝতে পারতো যে, ওকে পালিত কবুতরের মাংস দেওয়া হয়েছে!’</a:t>
            </a:r>
            <a:endParaRPr sz="4800" dirty="0"/>
          </a:p>
        </p:txBody>
      </p:sp>
      <p:sp>
        <p:nvSpPr>
          <p:cNvPr id="8" name="Google Shape;176;p29">
            <a:extLst>
              <a:ext uri="{FF2B5EF4-FFF2-40B4-BE49-F238E27FC236}">
                <a16:creationId xmlns:a16="http://schemas.microsoft.com/office/drawing/2014/main" id="{FF3D8D68-E310-46D0-802B-AEFF7DCDB815}"/>
              </a:ext>
            </a:extLst>
          </p:cNvPr>
          <p:cNvSpPr txBox="1">
            <a:spLocks/>
          </p:cNvSpPr>
          <p:nvPr/>
        </p:nvSpPr>
        <p:spPr>
          <a:xfrm>
            <a:off x="638964" y="179201"/>
            <a:ext cx="4911230" cy="44347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4000"/>
              <a:buFont typeface="Concert One"/>
              <a:buNone/>
              <a:defRPr sz="40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4000"/>
              <a:buFont typeface="Arial"/>
              <a:buNone/>
              <a:defRPr sz="40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4000"/>
              <a:buFont typeface="Arial"/>
              <a:buNone/>
              <a:defRPr sz="40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4000"/>
              <a:buFont typeface="Arial"/>
              <a:buNone/>
              <a:defRPr sz="40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4000"/>
              <a:buFont typeface="Arial"/>
              <a:buNone/>
              <a:defRPr sz="40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4000"/>
              <a:buFont typeface="Arial"/>
              <a:buNone/>
              <a:defRPr sz="40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4000"/>
              <a:buFont typeface="Arial"/>
              <a:buNone/>
              <a:defRPr sz="40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4000"/>
              <a:buFont typeface="Arial"/>
              <a:buNone/>
              <a:defRPr sz="40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4000"/>
              <a:buFont typeface="Arial"/>
              <a:buNone/>
              <a:defRPr sz="4000" b="0" i="0" u="none" strike="noStrike" cap="none">
                <a:solidFill>
                  <a:schemeClr val="accent2"/>
                </a:solidFill>
                <a:latin typeface="Arial"/>
                <a:ea typeface="Arial"/>
                <a:cs typeface="Arial"/>
                <a:sym typeface="Arial"/>
              </a:defRPr>
            </a:lvl9pPr>
          </a:lstStyle>
          <a:p>
            <a:r>
              <a:rPr lang="as-IN" sz="2000">
                <a:solidFill>
                  <a:srgbClr val="002060"/>
                </a:solidFill>
              </a:rPr>
              <a:t>রাজবাড়ী সরকারি আদর্শ মহিলা কলেজ</a:t>
            </a:r>
            <a:endParaRPr lang="as-IN" sz="2000" dirty="0">
              <a:solidFill>
                <a:srgbClr val="002060"/>
              </a:solidFill>
            </a:endParaRPr>
          </a:p>
        </p:txBody>
      </p:sp>
      <p:pic>
        <p:nvPicPr>
          <p:cNvPr id="9" name="Picture 8">
            <a:extLst>
              <a:ext uri="{FF2B5EF4-FFF2-40B4-BE49-F238E27FC236}">
                <a16:creationId xmlns:a16="http://schemas.microsoft.com/office/drawing/2014/main" id="{AC32154B-3245-46AE-A5DE-1353486F275B}"/>
              </a:ext>
            </a:extLst>
          </p:cNvPr>
          <p:cNvPicPr>
            <a:picLocks noChangeAspect="1"/>
          </p:cNvPicPr>
          <p:nvPr/>
        </p:nvPicPr>
        <p:blipFill>
          <a:blip r:embed="rId5"/>
          <a:stretch>
            <a:fillRect/>
          </a:stretch>
        </p:blipFill>
        <p:spPr>
          <a:xfrm>
            <a:off x="127591" y="85060"/>
            <a:ext cx="563526" cy="572196"/>
          </a:xfrm>
          <a:prstGeom prst="rect">
            <a:avLst/>
          </a:prstGeom>
        </p:spPr>
      </p:pic>
      <p:pic>
        <p:nvPicPr>
          <p:cNvPr id="10" name="Picture 9">
            <a:extLst>
              <a:ext uri="{FF2B5EF4-FFF2-40B4-BE49-F238E27FC236}">
                <a16:creationId xmlns:a16="http://schemas.microsoft.com/office/drawing/2014/main" id="{4FA897DA-180E-4680-9C05-E25379E28156}"/>
              </a:ext>
            </a:extLst>
          </p:cNvPr>
          <p:cNvPicPr>
            <a:picLocks noChangeAspect="1"/>
          </p:cNvPicPr>
          <p:nvPr/>
        </p:nvPicPr>
        <p:blipFill>
          <a:blip r:embed="rId6"/>
          <a:stretch>
            <a:fillRect/>
          </a:stretch>
        </p:blipFill>
        <p:spPr>
          <a:xfrm>
            <a:off x="6873233" y="-394320"/>
            <a:ext cx="2557845" cy="1762049"/>
          </a:xfrm>
          <a:prstGeom prst="rect">
            <a:avLst/>
          </a:prstGeom>
        </p:spPr>
      </p:pic>
      <p:pic>
        <p:nvPicPr>
          <p:cNvPr id="11" name="Picture 10">
            <a:extLst>
              <a:ext uri="{FF2B5EF4-FFF2-40B4-BE49-F238E27FC236}">
                <a16:creationId xmlns:a16="http://schemas.microsoft.com/office/drawing/2014/main" id="{B41DD320-61BB-449E-AF47-ED3BDE3B1C72}"/>
              </a:ext>
            </a:extLst>
          </p:cNvPr>
          <p:cNvPicPr>
            <a:picLocks noChangeAspect="1"/>
          </p:cNvPicPr>
          <p:nvPr/>
        </p:nvPicPr>
        <p:blipFill>
          <a:blip r:embed="rId7"/>
          <a:stretch>
            <a:fillRect/>
          </a:stretch>
        </p:blipFill>
        <p:spPr>
          <a:xfrm>
            <a:off x="85061" y="3901142"/>
            <a:ext cx="1219733" cy="97675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214"/>
                                        </p:tgtEl>
                                        <p:attrNameLst>
                                          <p:attrName>style.visibility</p:attrName>
                                        </p:attrNameLst>
                                      </p:cBhvr>
                                      <p:to>
                                        <p:strVal val="visible"/>
                                      </p:to>
                                    </p:set>
                                    <p:anim calcmode="lin" valueType="num">
                                      <p:cBhvr additive="base">
                                        <p:cTn id="7" dur="500" fill="hold"/>
                                        <p:tgtEl>
                                          <p:spTgt spid="214"/>
                                        </p:tgtEl>
                                        <p:attrNameLst>
                                          <p:attrName>ppt_x</p:attrName>
                                        </p:attrNameLst>
                                      </p:cBhvr>
                                      <p:tavLst>
                                        <p:tav tm="0">
                                          <p:val>
                                            <p:strVal val="0-#ppt_w/2"/>
                                          </p:val>
                                        </p:tav>
                                        <p:tav tm="100000">
                                          <p:val>
                                            <p:strVal val="#ppt_x"/>
                                          </p:val>
                                        </p:tav>
                                      </p:tavLst>
                                    </p:anim>
                                    <p:anim calcmode="lin" valueType="num">
                                      <p:cBhvr additive="base">
                                        <p:cTn id="8" dur="500" fill="hold"/>
                                        <p:tgtEl>
                                          <p:spTgt spid="2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5" name="Picture 4">
            <a:extLst>
              <a:ext uri="{FF2B5EF4-FFF2-40B4-BE49-F238E27FC236}">
                <a16:creationId xmlns:a16="http://schemas.microsoft.com/office/drawing/2014/main" id="{F5C6FB94-99BA-4A7F-BFD1-3AFDFA555BFE}"/>
              </a:ext>
            </a:extLst>
          </p:cNvPr>
          <p:cNvPicPr>
            <a:picLocks noChangeAspect="1"/>
          </p:cNvPicPr>
          <p:nvPr/>
        </p:nvPicPr>
        <p:blipFill>
          <a:blip r:embed="rId3"/>
          <a:stretch>
            <a:fillRect/>
          </a:stretch>
        </p:blipFill>
        <p:spPr>
          <a:xfrm>
            <a:off x="4995557" y="1319851"/>
            <a:ext cx="3331429" cy="3409822"/>
          </a:xfrm>
          <a:prstGeom prst="rect">
            <a:avLst/>
          </a:prstGeom>
        </p:spPr>
      </p:pic>
      <p:sp>
        <p:nvSpPr>
          <p:cNvPr id="220" name="Google Shape;220;p33"/>
          <p:cNvSpPr txBox="1">
            <a:spLocks noGrp="1"/>
          </p:cNvSpPr>
          <p:nvPr>
            <p:ph type="body" idx="1"/>
          </p:nvPr>
        </p:nvSpPr>
        <p:spPr>
          <a:xfrm>
            <a:off x="490102" y="1384186"/>
            <a:ext cx="3933036" cy="2469077"/>
          </a:xfrm>
          <a:prstGeom prst="rect">
            <a:avLst/>
          </a:prstGeom>
        </p:spPr>
        <p:txBody>
          <a:bodyPr spcFirstLastPara="1" wrap="square" lIns="91425" tIns="91425" rIns="91425" bIns="91425" anchor="t" anchorCtr="0">
            <a:noAutofit/>
          </a:bodyPr>
          <a:lstStyle/>
          <a:p>
            <a:pPr marL="127000" indent="0" algn="just">
              <a:buNone/>
            </a:pPr>
            <a:r>
              <a:rPr lang="as-IN" sz="1400" b="0" i="0" dirty="0">
                <a:solidFill>
                  <a:srgbClr val="444444"/>
                </a:solidFill>
                <a:effectLst/>
                <a:latin typeface="Lato" panose="020F0502020204030203" pitchFamily="34" charset="0"/>
              </a:rPr>
              <a:t>...স্বাধীনতার পর এক ভদ্রমহিলাকে রাসেলের শিক্ষক হিসেবে নিয়োগ দেওয়া হল। রাসেলকে পড়ানো খুব সহজ কাজ ছিল না। শিক্ষককে ওর কথাই শুনতে হতো। প্রতিদিন শিক্ষয়িত্রীকে দুটো করে মিষ্টি খেতে হবে। আর শিক্ষয়িত্রী এ মিষ্টি না খেলে ও পড়তে বসবে না। কাজেই শিক্ষিকাকে খেতেই হেতো। তাছাড়া সবসময় ওর লক্ষ্য থাকত শিক্ষিকার যেন কোনও অসুবিধা না হয়। মানুষকে আপ্যায়ন করতে রাসেল খুবই পছন্দ করতো।’</a:t>
            </a:r>
          </a:p>
        </p:txBody>
      </p:sp>
      <p:sp>
        <p:nvSpPr>
          <p:cNvPr id="221" name="Google Shape;221;p33"/>
          <p:cNvSpPr txBox="1">
            <a:spLocks noGrp="1"/>
          </p:cNvSpPr>
          <p:nvPr>
            <p:ph type="title"/>
          </p:nvPr>
        </p:nvSpPr>
        <p:spPr>
          <a:xfrm>
            <a:off x="467833" y="711181"/>
            <a:ext cx="3915860" cy="656548"/>
          </a:xfrm>
          <a:prstGeom prst="rect">
            <a:avLst/>
          </a:prstGeom>
        </p:spPr>
        <p:txBody>
          <a:bodyPr spcFirstLastPara="1" wrap="square" lIns="91425" tIns="91425" rIns="91425" bIns="91425" anchor="t" anchorCtr="0">
            <a:noAutofit/>
          </a:bodyPr>
          <a:lstStyle/>
          <a:p>
            <a:pPr marL="127000" indent="0" algn="l">
              <a:buNone/>
            </a:pPr>
            <a:r>
              <a:rPr lang="as-IN" b="1" i="0" dirty="0">
                <a:solidFill>
                  <a:srgbClr val="444444"/>
                </a:solidFill>
                <a:effectLst/>
                <a:latin typeface="Lato" panose="020F0502020204030203" pitchFamily="34" charset="0"/>
              </a:rPr>
              <a:t>অতিথিপরায়ণ রাসেল</a:t>
            </a:r>
            <a:endParaRPr lang="en-US" b="1" i="0" dirty="0">
              <a:solidFill>
                <a:srgbClr val="444444"/>
              </a:solidFill>
              <a:effectLst/>
              <a:latin typeface="Lato" panose="020F0502020204030203" pitchFamily="34" charset="0"/>
            </a:endParaRPr>
          </a:p>
        </p:txBody>
      </p:sp>
      <p:pic>
        <p:nvPicPr>
          <p:cNvPr id="222" name="Google Shape;222;p33"/>
          <p:cNvPicPr preferRelativeResize="0"/>
          <p:nvPr/>
        </p:nvPicPr>
        <p:blipFill>
          <a:blip r:embed="rId4">
            <a:alphaModFix amt="56000"/>
          </a:blip>
          <a:stretch>
            <a:fillRect/>
          </a:stretch>
        </p:blipFill>
        <p:spPr>
          <a:xfrm rot="10800000">
            <a:off x="1124175" y="1103650"/>
            <a:ext cx="1918825" cy="216200"/>
          </a:xfrm>
          <a:prstGeom prst="rect">
            <a:avLst/>
          </a:prstGeom>
          <a:noFill/>
          <a:ln>
            <a:noFill/>
          </a:ln>
        </p:spPr>
      </p:pic>
      <p:sp>
        <p:nvSpPr>
          <p:cNvPr id="11" name="Google Shape;176;p29">
            <a:extLst>
              <a:ext uri="{FF2B5EF4-FFF2-40B4-BE49-F238E27FC236}">
                <a16:creationId xmlns:a16="http://schemas.microsoft.com/office/drawing/2014/main" id="{8E7BD949-CE3B-434D-BA9E-6E53078AF762}"/>
              </a:ext>
            </a:extLst>
          </p:cNvPr>
          <p:cNvSpPr txBox="1">
            <a:spLocks/>
          </p:cNvSpPr>
          <p:nvPr/>
        </p:nvSpPr>
        <p:spPr>
          <a:xfrm>
            <a:off x="638964" y="179201"/>
            <a:ext cx="4911230" cy="44347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ctr"/>
            <a:r>
              <a:rPr lang="as-IN" sz="2000" dirty="0">
                <a:solidFill>
                  <a:srgbClr val="00B0F0"/>
                </a:solidFill>
              </a:rPr>
              <a:t>রাজবাড়ী সরকারি আদর্শ মহিলা কলেজ</a:t>
            </a:r>
          </a:p>
        </p:txBody>
      </p:sp>
      <p:sp>
        <p:nvSpPr>
          <p:cNvPr id="227" name="Google Shape;227;p33"/>
          <p:cNvSpPr/>
          <p:nvPr/>
        </p:nvSpPr>
        <p:spPr>
          <a:xfrm rot="20543643">
            <a:off x="8033767" y="980502"/>
            <a:ext cx="504629" cy="760164"/>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6" name="Google Shape;226;p33"/>
          <p:cNvSpPr/>
          <p:nvPr/>
        </p:nvSpPr>
        <p:spPr>
          <a:xfrm rot="-2148808">
            <a:off x="4711705" y="1179753"/>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0070C0"/>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12" name="Picture 11">
            <a:extLst>
              <a:ext uri="{FF2B5EF4-FFF2-40B4-BE49-F238E27FC236}">
                <a16:creationId xmlns:a16="http://schemas.microsoft.com/office/drawing/2014/main" id="{0CD753C7-D47C-4B9F-ABEC-FDAD6742B93B}"/>
              </a:ext>
            </a:extLst>
          </p:cNvPr>
          <p:cNvPicPr>
            <a:picLocks noChangeAspect="1"/>
          </p:cNvPicPr>
          <p:nvPr/>
        </p:nvPicPr>
        <p:blipFill>
          <a:blip r:embed="rId5"/>
          <a:stretch>
            <a:fillRect/>
          </a:stretch>
        </p:blipFill>
        <p:spPr>
          <a:xfrm>
            <a:off x="127591" y="85060"/>
            <a:ext cx="563526" cy="572196"/>
          </a:xfrm>
          <a:prstGeom prst="rect">
            <a:avLst/>
          </a:prstGeom>
        </p:spPr>
      </p:pic>
      <p:pic>
        <p:nvPicPr>
          <p:cNvPr id="13" name="Picture 12">
            <a:extLst>
              <a:ext uri="{FF2B5EF4-FFF2-40B4-BE49-F238E27FC236}">
                <a16:creationId xmlns:a16="http://schemas.microsoft.com/office/drawing/2014/main" id="{A94D2DD7-EFD1-4E9D-9FEF-A730E04AAE82}"/>
              </a:ext>
            </a:extLst>
          </p:cNvPr>
          <p:cNvPicPr>
            <a:picLocks noChangeAspect="1"/>
          </p:cNvPicPr>
          <p:nvPr/>
        </p:nvPicPr>
        <p:blipFill>
          <a:blip r:embed="rId6"/>
          <a:stretch>
            <a:fillRect/>
          </a:stretch>
        </p:blipFill>
        <p:spPr>
          <a:xfrm>
            <a:off x="6873233" y="-394320"/>
            <a:ext cx="2557845" cy="1762049"/>
          </a:xfrm>
          <a:prstGeom prst="rect">
            <a:avLst/>
          </a:prstGeom>
        </p:spPr>
      </p:pic>
      <p:pic>
        <p:nvPicPr>
          <p:cNvPr id="14" name="Picture 13">
            <a:extLst>
              <a:ext uri="{FF2B5EF4-FFF2-40B4-BE49-F238E27FC236}">
                <a16:creationId xmlns:a16="http://schemas.microsoft.com/office/drawing/2014/main" id="{CD5BB1C2-9CE1-4E90-A9D8-77CF3968EAF9}"/>
              </a:ext>
            </a:extLst>
          </p:cNvPr>
          <p:cNvPicPr>
            <a:picLocks noChangeAspect="1"/>
          </p:cNvPicPr>
          <p:nvPr/>
        </p:nvPicPr>
        <p:blipFill>
          <a:blip r:embed="rId7"/>
          <a:stretch>
            <a:fillRect/>
          </a:stretch>
        </p:blipFill>
        <p:spPr>
          <a:xfrm>
            <a:off x="85061" y="3901142"/>
            <a:ext cx="1219733" cy="97675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6"/>
                                        </p:tgtEl>
                                        <p:attrNameLst>
                                          <p:attrName>style.visibility</p:attrName>
                                        </p:attrNameLst>
                                      </p:cBhvr>
                                      <p:to>
                                        <p:strVal val="visible"/>
                                      </p:to>
                                    </p:set>
                                    <p:anim calcmode="lin" valueType="num">
                                      <p:cBhvr additive="base">
                                        <p:cTn id="25" dur="500" fill="hold"/>
                                        <p:tgtEl>
                                          <p:spTgt spid="226"/>
                                        </p:tgtEl>
                                        <p:attrNameLst>
                                          <p:attrName>ppt_x</p:attrName>
                                        </p:attrNameLst>
                                      </p:cBhvr>
                                      <p:tavLst>
                                        <p:tav tm="0">
                                          <p:val>
                                            <p:strVal val="#ppt_x"/>
                                          </p:val>
                                        </p:tav>
                                        <p:tav tm="100000">
                                          <p:val>
                                            <p:strVal val="#ppt_x"/>
                                          </p:val>
                                        </p:tav>
                                      </p:tavLst>
                                    </p:anim>
                                    <p:anim calcmode="lin" valueType="num">
                                      <p:cBhvr additive="base">
                                        <p:cTn id="26"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7"/>
                                        </p:tgtEl>
                                        <p:attrNameLst>
                                          <p:attrName>style.visibility</p:attrName>
                                        </p:attrNameLst>
                                      </p:cBhvr>
                                      <p:to>
                                        <p:strVal val="visible"/>
                                      </p:to>
                                    </p:set>
                                    <p:anim calcmode="lin" valueType="num">
                                      <p:cBhvr additive="base">
                                        <p:cTn id="31" dur="500" fill="hold"/>
                                        <p:tgtEl>
                                          <p:spTgt spid="227"/>
                                        </p:tgtEl>
                                        <p:attrNameLst>
                                          <p:attrName>ppt_x</p:attrName>
                                        </p:attrNameLst>
                                      </p:cBhvr>
                                      <p:tavLst>
                                        <p:tav tm="0">
                                          <p:val>
                                            <p:strVal val="#ppt_x"/>
                                          </p:val>
                                        </p:tav>
                                        <p:tav tm="100000">
                                          <p:val>
                                            <p:strVal val="#ppt_x"/>
                                          </p:val>
                                        </p:tav>
                                      </p:tavLst>
                                    </p:anim>
                                    <p:anim calcmode="lin" valueType="num">
                                      <p:cBhvr additive="base">
                                        <p:cTn id="32"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21"/>
                                        </p:tgtEl>
                                        <p:attrNameLst>
                                          <p:attrName>style.visibility</p:attrName>
                                        </p:attrNameLst>
                                      </p:cBhvr>
                                      <p:to>
                                        <p:strVal val="visible"/>
                                      </p:to>
                                    </p:set>
                                    <p:animEffect transition="in" filter="fade">
                                      <p:cBhvr>
                                        <p:cTn id="37" dur="1000"/>
                                        <p:tgtEl>
                                          <p:spTgt spid="221"/>
                                        </p:tgtEl>
                                      </p:cBhvr>
                                    </p:animEffect>
                                    <p:anim calcmode="lin" valueType="num">
                                      <p:cBhvr>
                                        <p:cTn id="38" dur="1000" fill="hold"/>
                                        <p:tgtEl>
                                          <p:spTgt spid="221"/>
                                        </p:tgtEl>
                                        <p:attrNameLst>
                                          <p:attrName>ppt_x</p:attrName>
                                        </p:attrNameLst>
                                      </p:cBhvr>
                                      <p:tavLst>
                                        <p:tav tm="0">
                                          <p:val>
                                            <p:strVal val="#ppt_x"/>
                                          </p:val>
                                        </p:tav>
                                        <p:tav tm="100000">
                                          <p:val>
                                            <p:strVal val="#ppt_x"/>
                                          </p:val>
                                        </p:tav>
                                      </p:tavLst>
                                    </p:anim>
                                    <p:anim calcmode="lin" valueType="num">
                                      <p:cBhvr>
                                        <p:cTn id="39" dur="1000" fill="hold"/>
                                        <p:tgtEl>
                                          <p:spTgt spid="2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22"/>
                                        </p:tgtEl>
                                        <p:attrNameLst>
                                          <p:attrName>style.visibility</p:attrName>
                                        </p:attrNameLst>
                                      </p:cBhvr>
                                      <p:to>
                                        <p:strVal val="visible"/>
                                      </p:to>
                                    </p:set>
                                    <p:anim calcmode="lin" valueType="num">
                                      <p:cBhvr additive="base">
                                        <p:cTn id="44" dur="500" fill="hold"/>
                                        <p:tgtEl>
                                          <p:spTgt spid="222"/>
                                        </p:tgtEl>
                                        <p:attrNameLst>
                                          <p:attrName>ppt_x</p:attrName>
                                        </p:attrNameLst>
                                      </p:cBhvr>
                                      <p:tavLst>
                                        <p:tav tm="0">
                                          <p:val>
                                            <p:strVal val="#ppt_x"/>
                                          </p:val>
                                        </p:tav>
                                        <p:tav tm="100000">
                                          <p:val>
                                            <p:strVal val="#ppt_x"/>
                                          </p:val>
                                        </p:tav>
                                      </p:tavLst>
                                    </p:anim>
                                    <p:anim calcmode="lin" valueType="num">
                                      <p:cBhvr additive="base">
                                        <p:cTn id="45" dur="500" fill="hold"/>
                                        <p:tgtEl>
                                          <p:spTgt spid="22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P spid="221" grpId="0"/>
      <p:bldP spid="227" grpId="0" animBg="1"/>
      <p:bldP spid="2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614434F-FAD3-419D-B732-C5337C7D69C2}"/>
              </a:ext>
            </a:extLst>
          </p:cNvPr>
          <p:cNvSpPr>
            <a:spLocks noGrp="1"/>
          </p:cNvSpPr>
          <p:nvPr>
            <p:ph type="title" idx="8"/>
          </p:nvPr>
        </p:nvSpPr>
        <p:spPr>
          <a:xfrm>
            <a:off x="738130" y="2522863"/>
            <a:ext cx="3338111" cy="1983037"/>
          </a:xfrm>
        </p:spPr>
        <p:txBody>
          <a:bodyPr/>
          <a:lstStyle/>
          <a:p>
            <a:pPr algn="ctr"/>
            <a:r>
              <a:rPr lang="as-IN" sz="2000" b="0" i="1" dirty="0">
                <a:solidFill>
                  <a:srgbClr val="444444"/>
                </a:solidFill>
                <a:effectLst/>
                <a:latin typeface="Lato" panose="020F0502020204030203" pitchFamily="34" charset="0"/>
              </a:rPr>
              <a:t>১৯৭৫ সালের ১৫ আগস্ট কালরাতে দেশি-বিদেশি চক্রান্তে পরিবারের সদস্যদের সাথে শেখ রাসেলকেও হত্যা করা হয়। তখন রাসেল ইউনিভার্সিটি ল্যাবরেটরি স্কুলের চতুর্থ শ্রেণির ছাত্র।</a:t>
            </a:r>
            <a:endParaRPr lang="en-US" sz="2000" dirty="0"/>
          </a:p>
        </p:txBody>
      </p:sp>
      <p:pic>
        <p:nvPicPr>
          <p:cNvPr id="12" name="Picture 11">
            <a:extLst>
              <a:ext uri="{FF2B5EF4-FFF2-40B4-BE49-F238E27FC236}">
                <a16:creationId xmlns:a16="http://schemas.microsoft.com/office/drawing/2014/main" id="{E0C9AFE4-ECAA-4D53-9519-425F61FFA7E3}"/>
              </a:ext>
            </a:extLst>
          </p:cNvPr>
          <p:cNvPicPr>
            <a:picLocks noChangeAspect="1"/>
          </p:cNvPicPr>
          <p:nvPr/>
        </p:nvPicPr>
        <p:blipFill>
          <a:blip r:embed="rId2"/>
          <a:stretch>
            <a:fillRect/>
          </a:stretch>
        </p:blipFill>
        <p:spPr>
          <a:xfrm>
            <a:off x="5067761" y="2738457"/>
            <a:ext cx="3433593" cy="1766161"/>
          </a:xfrm>
          <a:prstGeom prst="rect">
            <a:avLst/>
          </a:prstGeom>
        </p:spPr>
      </p:pic>
      <p:pic>
        <p:nvPicPr>
          <p:cNvPr id="14" name="Picture 13">
            <a:extLst>
              <a:ext uri="{FF2B5EF4-FFF2-40B4-BE49-F238E27FC236}">
                <a16:creationId xmlns:a16="http://schemas.microsoft.com/office/drawing/2014/main" id="{B3D31523-9BBA-4415-A0BB-0758D4C54216}"/>
              </a:ext>
            </a:extLst>
          </p:cNvPr>
          <p:cNvPicPr>
            <a:picLocks noChangeAspect="1"/>
          </p:cNvPicPr>
          <p:nvPr/>
        </p:nvPicPr>
        <p:blipFill>
          <a:blip r:embed="rId3"/>
          <a:stretch>
            <a:fillRect/>
          </a:stretch>
        </p:blipFill>
        <p:spPr>
          <a:xfrm>
            <a:off x="5067761" y="736011"/>
            <a:ext cx="3240397" cy="1577531"/>
          </a:xfrm>
          <a:prstGeom prst="rect">
            <a:avLst/>
          </a:prstGeom>
        </p:spPr>
      </p:pic>
      <p:pic>
        <p:nvPicPr>
          <p:cNvPr id="16" name="Picture 15">
            <a:extLst>
              <a:ext uri="{FF2B5EF4-FFF2-40B4-BE49-F238E27FC236}">
                <a16:creationId xmlns:a16="http://schemas.microsoft.com/office/drawing/2014/main" id="{EFB9362E-56AB-4C3D-AFB3-351DDFAA53B3}"/>
              </a:ext>
            </a:extLst>
          </p:cNvPr>
          <p:cNvPicPr>
            <a:picLocks noChangeAspect="1"/>
          </p:cNvPicPr>
          <p:nvPr/>
        </p:nvPicPr>
        <p:blipFill>
          <a:blip r:embed="rId4"/>
          <a:stretch>
            <a:fillRect/>
          </a:stretch>
        </p:blipFill>
        <p:spPr>
          <a:xfrm>
            <a:off x="1105356" y="836114"/>
            <a:ext cx="2860718" cy="1609631"/>
          </a:xfrm>
          <a:prstGeom prst="rect">
            <a:avLst/>
          </a:prstGeom>
        </p:spPr>
      </p:pic>
      <p:sp>
        <p:nvSpPr>
          <p:cNvPr id="17" name="Google Shape;176;p29">
            <a:extLst>
              <a:ext uri="{FF2B5EF4-FFF2-40B4-BE49-F238E27FC236}">
                <a16:creationId xmlns:a16="http://schemas.microsoft.com/office/drawing/2014/main" id="{9E557284-BC38-46D8-A462-EAA5916BA2D8}"/>
              </a:ext>
            </a:extLst>
          </p:cNvPr>
          <p:cNvSpPr txBox="1">
            <a:spLocks/>
          </p:cNvSpPr>
          <p:nvPr/>
        </p:nvSpPr>
        <p:spPr>
          <a:xfrm>
            <a:off x="587829" y="87760"/>
            <a:ext cx="5001554" cy="44347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as-IN" sz="2000" dirty="0">
                <a:solidFill>
                  <a:schemeClr val="accent1">
                    <a:lumMod val="60000"/>
                    <a:lumOff val="40000"/>
                  </a:schemeClr>
                </a:solidFill>
              </a:rPr>
              <a:t>রাজবাড়ী সরকারি আদর্শ মহিলা কলেজ</a:t>
            </a:r>
          </a:p>
        </p:txBody>
      </p:sp>
      <p:pic>
        <p:nvPicPr>
          <p:cNvPr id="18" name="Picture 17">
            <a:extLst>
              <a:ext uri="{FF2B5EF4-FFF2-40B4-BE49-F238E27FC236}">
                <a16:creationId xmlns:a16="http://schemas.microsoft.com/office/drawing/2014/main" id="{90AF5EF6-5203-40D4-9D09-83E965E2F7D4}"/>
              </a:ext>
            </a:extLst>
          </p:cNvPr>
          <p:cNvPicPr>
            <a:picLocks noChangeAspect="1"/>
          </p:cNvPicPr>
          <p:nvPr/>
        </p:nvPicPr>
        <p:blipFill>
          <a:blip r:embed="rId5"/>
          <a:stretch>
            <a:fillRect/>
          </a:stretch>
        </p:blipFill>
        <p:spPr>
          <a:xfrm>
            <a:off x="127591" y="85060"/>
            <a:ext cx="563526" cy="572196"/>
          </a:xfrm>
          <a:prstGeom prst="rect">
            <a:avLst/>
          </a:prstGeom>
        </p:spPr>
      </p:pic>
      <p:pic>
        <p:nvPicPr>
          <p:cNvPr id="19" name="Picture 18">
            <a:extLst>
              <a:ext uri="{FF2B5EF4-FFF2-40B4-BE49-F238E27FC236}">
                <a16:creationId xmlns:a16="http://schemas.microsoft.com/office/drawing/2014/main" id="{DB0A302E-59A8-4815-A80F-61FDB2A59A90}"/>
              </a:ext>
            </a:extLst>
          </p:cNvPr>
          <p:cNvPicPr>
            <a:picLocks noChangeAspect="1"/>
          </p:cNvPicPr>
          <p:nvPr/>
        </p:nvPicPr>
        <p:blipFill>
          <a:blip r:embed="rId6"/>
          <a:stretch>
            <a:fillRect/>
          </a:stretch>
        </p:blipFill>
        <p:spPr>
          <a:xfrm>
            <a:off x="7542887" y="-323107"/>
            <a:ext cx="1841257" cy="1268406"/>
          </a:xfrm>
          <a:prstGeom prst="rect">
            <a:avLst/>
          </a:prstGeom>
        </p:spPr>
      </p:pic>
      <p:pic>
        <p:nvPicPr>
          <p:cNvPr id="20" name="Picture 19">
            <a:extLst>
              <a:ext uri="{FF2B5EF4-FFF2-40B4-BE49-F238E27FC236}">
                <a16:creationId xmlns:a16="http://schemas.microsoft.com/office/drawing/2014/main" id="{1351328D-5458-4E17-9E26-6C929F80230E}"/>
              </a:ext>
            </a:extLst>
          </p:cNvPr>
          <p:cNvPicPr>
            <a:picLocks noChangeAspect="1"/>
          </p:cNvPicPr>
          <p:nvPr/>
        </p:nvPicPr>
        <p:blipFill>
          <a:blip r:embed="rId7"/>
          <a:stretch>
            <a:fillRect/>
          </a:stretch>
        </p:blipFill>
        <p:spPr>
          <a:xfrm>
            <a:off x="127592" y="4307386"/>
            <a:ext cx="934511" cy="748353"/>
          </a:xfrm>
          <a:prstGeom prst="rect">
            <a:avLst/>
          </a:prstGeom>
        </p:spPr>
      </p:pic>
    </p:spTree>
    <p:extLst>
      <p:ext uri="{BB962C8B-B14F-4D97-AF65-F5344CB8AC3E}">
        <p14:creationId xmlns:p14="http://schemas.microsoft.com/office/powerpoint/2010/main" val="3766968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5" name="Google Shape;235;p34"/>
          <p:cNvPicPr preferRelativeResize="0"/>
          <p:nvPr/>
        </p:nvPicPr>
        <p:blipFill>
          <a:blip r:embed="rId3">
            <a:alphaModFix/>
          </a:blip>
          <a:stretch>
            <a:fillRect/>
          </a:stretch>
        </p:blipFill>
        <p:spPr>
          <a:xfrm rot="-695460">
            <a:off x="3668313" y="389938"/>
            <a:ext cx="1077549" cy="1352578"/>
          </a:xfrm>
          <a:prstGeom prst="rect">
            <a:avLst/>
          </a:prstGeom>
          <a:noFill/>
          <a:ln>
            <a:noFill/>
          </a:ln>
          <a:effectLst>
            <a:outerShdw blurRad="57150" dist="19050" dir="5400000" algn="bl" rotWithShape="0">
              <a:srgbClr val="000000">
                <a:alpha val="50000"/>
              </a:srgbClr>
            </a:outerShdw>
          </a:effectLst>
        </p:spPr>
      </p:pic>
      <p:grpSp>
        <p:nvGrpSpPr>
          <p:cNvPr id="236" name="Google Shape;236;p34"/>
          <p:cNvGrpSpPr/>
          <p:nvPr/>
        </p:nvGrpSpPr>
        <p:grpSpPr>
          <a:xfrm>
            <a:off x="3747816" y="655662"/>
            <a:ext cx="824184" cy="712067"/>
            <a:chOff x="2341425" y="238100"/>
            <a:chExt cx="1328900" cy="1148125"/>
          </a:xfrm>
        </p:grpSpPr>
        <p:sp>
          <p:nvSpPr>
            <p:cNvPr id="237" name="Google Shape;237;p34"/>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4"/>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34"/>
          <p:cNvSpPr txBox="1">
            <a:spLocks noGrp="1"/>
          </p:cNvSpPr>
          <p:nvPr>
            <p:ph type="title"/>
          </p:nvPr>
        </p:nvSpPr>
        <p:spPr>
          <a:xfrm rot="-694782">
            <a:off x="3854667" y="1270266"/>
            <a:ext cx="817597" cy="3094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i="1" dirty="0">
                <a:solidFill>
                  <a:srgbClr val="FF0000"/>
                </a:solidFill>
                <a:latin typeface="Roboto Mono Medium"/>
                <a:ea typeface="Roboto Mono Medium"/>
                <a:cs typeface="Roboto Mono Medium"/>
                <a:sym typeface="Roboto Mono Medium"/>
              </a:rPr>
              <a:t>ছবিঘর</a:t>
            </a:r>
            <a:endParaRPr b="0" i="1" dirty="0">
              <a:solidFill>
                <a:srgbClr val="FF0000"/>
              </a:solidFill>
              <a:latin typeface="Roboto Mono Medium"/>
              <a:ea typeface="Roboto Mono Medium"/>
              <a:cs typeface="Roboto Mono Medium"/>
              <a:sym typeface="Roboto Mono Medium"/>
            </a:endParaRPr>
          </a:p>
        </p:txBody>
      </p:sp>
      <p:sp>
        <p:nvSpPr>
          <p:cNvPr id="16" name="Google Shape;176;p29">
            <a:extLst>
              <a:ext uri="{FF2B5EF4-FFF2-40B4-BE49-F238E27FC236}">
                <a16:creationId xmlns:a16="http://schemas.microsoft.com/office/drawing/2014/main" id="{681A6E69-7716-4470-A15E-A2B924012745}"/>
              </a:ext>
            </a:extLst>
          </p:cNvPr>
          <p:cNvSpPr txBox="1">
            <a:spLocks/>
          </p:cNvSpPr>
          <p:nvPr/>
        </p:nvSpPr>
        <p:spPr>
          <a:xfrm>
            <a:off x="2368613" y="-11019"/>
            <a:ext cx="4911230" cy="41864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600"/>
              <a:buFont typeface="Anonymous Pro"/>
              <a:buNone/>
              <a:defRPr sz="1600" b="0" i="0" u="none" strike="noStrike" cap="none">
                <a:solidFill>
                  <a:schemeClr val="dk2"/>
                </a:solidFill>
                <a:latin typeface="Roboto Mono Medium"/>
                <a:ea typeface="Roboto Mono Medium"/>
                <a:cs typeface="Roboto Mono Medium"/>
                <a:sym typeface="Roboto Mono Medium"/>
              </a:defRPr>
            </a:lvl1pPr>
            <a:lvl2pPr marR="0" lvl="1"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9pPr>
          </a:lstStyle>
          <a:p>
            <a:pPr algn="ctr"/>
            <a:r>
              <a:rPr lang="as-IN" sz="2000" dirty="0">
                <a:solidFill>
                  <a:srgbClr val="002060"/>
                </a:solidFill>
              </a:rPr>
              <a:t>রাজবাড়ী সরকারি আদর্শ মহিলা কলেজ</a:t>
            </a:r>
          </a:p>
        </p:txBody>
      </p:sp>
      <p:pic>
        <p:nvPicPr>
          <p:cNvPr id="17" name="Picture 16">
            <a:extLst>
              <a:ext uri="{FF2B5EF4-FFF2-40B4-BE49-F238E27FC236}">
                <a16:creationId xmlns:a16="http://schemas.microsoft.com/office/drawing/2014/main" id="{459B6801-C4E0-4839-9103-35F34CD179DD}"/>
              </a:ext>
            </a:extLst>
          </p:cNvPr>
          <p:cNvPicPr>
            <a:picLocks noChangeAspect="1"/>
          </p:cNvPicPr>
          <p:nvPr/>
        </p:nvPicPr>
        <p:blipFill>
          <a:blip r:embed="rId4"/>
          <a:stretch>
            <a:fillRect/>
          </a:stretch>
        </p:blipFill>
        <p:spPr>
          <a:xfrm>
            <a:off x="1922400" y="-11019"/>
            <a:ext cx="563526" cy="572196"/>
          </a:xfrm>
          <a:prstGeom prst="rect">
            <a:avLst/>
          </a:prstGeom>
        </p:spPr>
      </p:pic>
      <p:pic>
        <p:nvPicPr>
          <p:cNvPr id="18" name="Picture 17">
            <a:extLst>
              <a:ext uri="{FF2B5EF4-FFF2-40B4-BE49-F238E27FC236}">
                <a16:creationId xmlns:a16="http://schemas.microsoft.com/office/drawing/2014/main" id="{2E25AAA1-27F7-491E-BD1B-FDACB7839F67}"/>
              </a:ext>
            </a:extLst>
          </p:cNvPr>
          <p:cNvPicPr>
            <a:picLocks noChangeAspect="1"/>
          </p:cNvPicPr>
          <p:nvPr/>
        </p:nvPicPr>
        <p:blipFill>
          <a:blip r:embed="rId5"/>
          <a:stretch>
            <a:fillRect/>
          </a:stretch>
        </p:blipFill>
        <p:spPr>
          <a:xfrm>
            <a:off x="6873233" y="-394320"/>
            <a:ext cx="2557845" cy="1762049"/>
          </a:xfrm>
          <a:prstGeom prst="rect">
            <a:avLst/>
          </a:prstGeom>
        </p:spPr>
      </p:pic>
      <p:pic>
        <p:nvPicPr>
          <p:cNvPr id="19" name="Picture 18">
            <a:extLst>
              <a:ext uri="{FF2B5EF4-FFF2-40B4-BE49-F238E27FC236}">
                <a16:creationId xmlns:a16="http://schemas.microsoft.com/office/drawing/2014/main" id="{49406F64-A884-440B-A2FC-BDB0CC13C5E3}"/>
              </a:ext>
            </a:extLst>
          </p:cNvPr>
          <p:cNvPicPr>
            <a:picLocks noChangeAspect="1"/>
          </p:cNvPicPr>
          <p:nvPr/>
        </p:nvPicPr>
        <p:blipFill>
          <a:blip r:embed="rId6"/>
          <a:stretch>
            <a:fillRect/>
          </a:stretch>
        </p:blipFill>
        <p:spPr>
          <a:xfrm>
            <a:off x="77117" y="4080635"/>
            <a:ext cx="1200260" cy="976758"/>
          </a:xfrm>
          <a:prstGeom prst="rect">
            <a:avLst/>
          </a:prstGeom>
        </p:spPr>
      </p:pic>
      <p:pic>
        <p:nvPicPr>
          <p:cNvPr id="9" name="Picture 8">
            <a:extLst>
              <a:ext uri="{FF2B5EF4-FFF2-40B4-BE49-F238E27FC236}">
                <a16:creationId xmlns:a16="http://schemas.microsoft.com/office/drawing/2014/main" id="{7C0D03EE-2049-4EAA-82A9-4B0BE7A0D035}"/>
              </a:ext>
            </a:extLst>
          </p:cNvPr>
          <p:cNvPicPr>
            <a:picLocks noChangeAspect="1"/>
          </p:cNvPicPr>
          <p:nvPr/>
        </p:nvPicPr>
        <p:blipFill>
          <a:blip r:embed="rId7"/>
          <a:stretch>
            <a:fillRect/>
          </a:stretch>
        </p:blipFill>
        <p:spPr>
          <a:xfrm>
            <a:off x="5098451" y="691816"/>
            <a:ext cx="2181392" cy="1228531"/>
          </a:xfrm>
          <a:prstGeom prst="rect">
            <a:avLst/>
          </a:prstGeom>
        </p:spPr>
      </p:pic>
      <p:pic>
        <p:nvPicPr>
          <p:cNvPr id="11" name="Picture 10">
            <a:extLst>
              <a:ext uri="{FF2B5EF4-FFF2-40B4-BE49-F238E27FC236}">
                <a16:creationId xmlns:a16="http://schemas.microsoft.com/office/drawing/2014/main" id="{1B430756-C466-4082-8BC6-620A3D65EFC4}"/>
              </a:ext>
            </a:extLst>
          </p:cNvPr>
          <p:cNvPicPr>
            <a:picLocks noChangeAspect="1"/>
          </p:cNvPicPr>
          <p:nvPr/>
        </p:nvPicPr>
        <p:blipFill>
          <a:blip r:embed="rId8"/>
          <a:stretch>
            <a:fillRect/>
          </a:stretch>
        </p:blipFill>
        <p:spPr>
          <a:xfrm>
            <a:off x="3660664" y="1975926"/>
            <a:ext cx="2133496" cy="1466417"/>
          </a:xfrm>
          <a:prstGeom prst="rect">
            <a:avLst/>
          </a:prstGeom>
        </p:spPr>
      </p:pic>
      <p:pic>
        <p:nvPicPr>
          <p:cNvPr id="15" name="Picture 14">
            <a:extLst>
              <a:ext uri="{FF2B5EF4-FFF2-40B4-BE49-F238E27FC236}">
                <a16:creationId xmlns:a16="http://schemas.microsoft.com/office/drawing/2014/main" id="{E8C5FD90-1401-4F61-8DC8-66D717001521}"/>
              </a:ext>
            </a:extLst>
          </p:cNvPr>
          <p:cNvPicPr>
            <a:picLocks noChangeAspect="1"/>
          </p:cNvPicPr>
          <p:nvPr/>
        </p:nvPicPr>
        <p:blipFill>
          <a:blip r:embed="rId9"/>
          <a:stretch>
            <a:fillRect/>
          </a:stretch>
        </p:blipFill>
        <p:spPr>
          <a:xfrm>
            <a:off x="1314979" y="1977615"/>
            <a:ext cx="2133942" cy="1283392"/>
          </a:xfrm>
          <a:prstGeom prst="rect">
            <a:avLst/>
          </a:prstGeom>
        </p:spPr>
      </p:pic>
      <p:pic>
        <p:nvPicPr>
          <p:cNvPr id="21" name="Picture 20">
            <a:extLst>
              <a:ext uri="{FF2B5EF4-FFF2-40B4-BE49-F238E27FC236}">
                <a16:creationId xmlns:a16="http://schemas.microsoft.com/office/drawing/2014/main" id="{6B3B98E0-BE84-4C4A-9B8B-E517368DF832}"/>
              </a:ext>
            </a:extLst>
          </p:cNvPr>
          <p:cNvPicPr>
            <a:picLocks noChangeAspect="1"/>
          </p:cNvPicPr>
          <p:nvPr/>
        </p:nvPicPr>
        <p:blipFill>
          <a:blip r:embed="rId10"/>
          <a:stretch>
            <a:fillRect/>
          </a:stretch>
        </p:blipFill>
        <p:spPr>
          <a:xfrm>
            <a:off x="1296552" y="686557"/>
            <a:ext cx="2152369" cy="1214142"/>
          </a:xfrm>
          <a:prstGeom prst="rect">
            <a:avLst/>
          </a:prstGeom>
        </p:spPr>
      </p:pic>
      <p:pic>
        <p:nvPicPr>
          <p:cNvPr id="23" name="Picture 22">
            <a:extLst>
              <a:ext uri="{FF2B5EF4-FFF2-40B4-BE49-F238E27FC236}">
                <a16:creationId xmlns:a16="http://schemas.microsoft.com/office/drawing/2014/main" id="{00B4D2A5-8900-4FA9-841C-C5831AE0C435}"/>
              </a:ext>
            </a:extLst>
          </p:cNvPr>
          <p:cNvPicPr>
            <a:picLocks noChangeAspect="1"/>
          </p:cNvPicPr>
          <p:nvPr/>
        </p:nvPicPr>
        <p:blipFill>
          <a:blip r:embed="rId11"/>
          <a:stretch>
            <a:fillRect/>
          </a:stretch>
        </p:blipFill>
        <p:spPr>
          <a:xfrm>
            <a:off x="3722278" y="3511578"/>
            <a:ext cx="2013583" cy="1138113"/>
          </a:xfrm>
          <a:prstGeom prst="rect">
            <a:avLst/>
          </a:prstGeom>
        </p:spPr>
      </p:pic>
      <p:pic>
        <p:nvPicPr>
          <p:cNvPr id="25" name="Picture 24">
            <a:extLst>
              <a:ext uri="{FF2B5EF4-FFF2-40B4-BE49-F238E27FC236}">
                <a16:creationId xmlns:a16="http://schemas.microsoft.com/office/drawing/2014/main" id="{99E0825E-E949-43C3-964E-1964252429AA}"/>
              </a:ext>
            </a:extLst>
          </p:cNvPr>
          <p:cNvPicPr>
            <a:picLocks noChangeAspect="1"/>
          </p:cNvPicPr>
          <p:nvPr/>
        </p:nvPicPr>
        <p:blipFill>
          <a:blip r:embed="rId12"/>
          <a:stretch>
            <a:fillRect/>
          </a:stretch>
        </p:blipFill>
        <p:spPr>
          <a:xfrm>
            <a:off x="5947604" y="1993762"/>
            <a:ext cx="2204551" cy="2010773"/>
          </a:xfrm>
          <a:prstGeom prst="rect">
            <a:avLst/>
          </a:prstGeom>
        </p:spPr>
      </p:pic>
      <p:pic>
        <p:nvPicPr>
          <p:cNvPr id="27" name="Picture 26">
            <a:extLst>
              <a:ext uri="{FF2B5EF4-FFF2-40B4-BE49-F238E27FC236}">
                <a16:creationId xmlns:a16="http://schemas.microsoft.com/office/drawing/2014/main" id="{CAE70437-80D1-4D69-BA00-3B2FC6B13B82}"/>
              </a:ext>
            </a:extLst>
          </p:cNvPr>
          <p:cNvPicPr>
            <a:picLocks noChangeAspect="1"/>
          </p:cNvPicPr>
          <p:nvPr/>
        </p:nvPicPr>
        <p:blipFill>
          <a:blip r:embed="rId13"/>
          <a:stretch>
            <a:fillRect/>
          </a:stretch>
        </p:blipFill>
        <p:spPr>
          <a:xfrm>
            <a:off x="1244370" y="3306250"/>
            <a:ext cx="2204551" cy="13006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19" name="Picture 18">
            <a:extLst>
              <a:ext uri="{FF2B5EF4-FFF2-40B4-BE49-F238E27FC236}">
                <a16:creationId xmlns:a16="http://schemas.microsoft.com/office/drawing/2014/main" id="{1B56931C-E67C-47B8-8F84-4FF2BC25BEF2}"/>
              </a:ext>
            </a:extLst>
          </p:cNvPr>
          <p:cNvPicPr>
            <a:picLocks noChangeAspect="1"/>
          </p:cNvPicPr>
          <p:nvPr/>
        </p:nvPicPr>
        <p:blipFill>
          <a:blip r:embed="rId3"/>
          <a:stretch>
            <a:fillRect/>
          </a:stretch>
        </p:blipFill>
        <p:spPr>
          <a:xfrm>
            <a:off x="1771005" y="762524"/>
            <a:ext cx="2354059" cy="1451670"/>
          </a:xfrm>
          <a:prstGeom prst="rect">
            <a:avLst/>
          </a:prstGeom>
        </p:spPr>
      </p:pic>
      <p:pic>
        <p:nvPicPr>
          <p:cNvPr id="5" name="Picture 4">
            <a:extLst>
              <a:ext uri="{FF2B5EF4-FFF2-40B4-BE49-F238E27FC236}">
                <a16:creationId xmlns:a16="http://schemas.microsoft.com/office/drawing/2014/main" id="{11A7858A-C7B0-4F9E-A8F8-46664B9BC903}"/>
              </a:ext>
            </a:extLst>
          </p:cNvPr>
          <p:cNvPicPr>
            <a:picLocks noChangeAspect="1"/>
          </p:cNvPicPr>
          <p:nvPr/>
        </p:nvPicPr>
        <p:blipFill>
          <a:blip r:embed="rId4"/>
          <a:stretch>
            <a:fillRect/>
          </a:stretch>
        </p:blipFill>
        <p:spPr>
          <a:xfrm>
            <a:off x="1304795" y="2498301"/>
            <a:ext cx="2792842" cy="1675706"/>
          </a:xfrm>
          <a:prstGeom prst="rect">
            <a:avLst/>
          </a:prstGeom>
        </p:spPr>
      </p:pic>
      <p:sp>
        <p:nvSpPr>
          <p:cNvPr id="252" name="Google Shape;252;p35"/>
          <p:cNvSpPr txBox="1">
            <a:spLocks noGrp="1"/>
          </p:cNvSpPr>
          <p:nvPr>
            <p:ph type="body" idx="2"/>
          </p:nvPr>
        </p:nvSpPr>
        <p:spPr>
          <a:xfrm>
            <a:off x="4869456" y="1266940"/>
            <a:ext cx="3789802" cy="2974554"/>
          </a:xfrm>
          <a:prstGeom prst="rect">
            <a:avLst/>
          </a:prstGeom>
        </p:spPr>
        <p:txBody>
          <a:bodyPr spcFirstLastPara="1" wrap="square" lIns="91425" tIns="91425" rIns="91425" bIns="91425" anchor="ctr" anchorCtr="0">
            <a:noAutofit/>
          </a:bodyPr>
          <a:lstStyle/>
          <a:p>
            <a:pPr marL="139700" lvl="0" indent="0" algn="just" rtl="0">
              <a:spcBef>
                <a:spcPts val="0"/>
              </a:spcBef>
              <a:spcAft>
                <a:spcPts val="0"/>
              </a:spcAft>
              <a:buSzPts val="1400"/>
              <a:buNone/>
            </a:pPr>
            <a:r>
              <a:rPr lang="en-US" sz="1600" dirty="0" err="1"/>
              <a:t>প্রিয়</a:t>
            </a:r>
            <a:r>
              <a:rPr lang="en-US" sz="1600" dirty="0"/>
              <a:t> </a:t>
            </a:r>
            <a:r>
              <a:rPr lang="en-US" sz="1600" dirty="0" err="1"/>
              <a:t>রাসেল</a:t>
            </a:r>
            <a:r>
              <a:rPr lang="en-US" sz="1600" dirty="0"/>
              <a:t>,</a:t>
            </a:r>
          </a:p>
          <a:p>
            <a:pPr marL="139700" lvl="0" indent="0" algn="just" rtl="0">
              <a:spcBef>
                <a:spcPts val="0"/>
              </a:spcBef>
              <a:spcAft>
                <a:spcPts val="0"/>
              </a:spcAft>
              <a:buSzPts val="1400"/>
              <a:buNone/>
            </a:pPr>
            <a:r>
              <a:rPr lang="en-US" sz="1600" dirty="0" err="1"/>
              <a:t>প্রস্থান</a:t>
            </a:r>
            <a:r>
              <a:rPr lang="en-US" sz="1600" dirty="0"/>
              <a:t> </a:t>
            </a:r>
            <a:r>
              <a:rPr lang="en-US" sz="1600" dirty="0" err="1"/>
              <a:t>মানেই</a:t>
            </a:r>
            <a:r>
              <a:rPr lang="en-US" sz="1600" dirty="0"/>
              <a:t> </a:t>
            </a:r>
            <a:r>
              <a:rPr lang="en-US" sz="1600" dirty="0" err="1"/>
              <a:t>চলে</a:t>
            </a:r>
            <a:r>
              <a:rPr lang="en-US" sz="1600" dirty="0"/>
              <a:t> </a:t>
            </a:r>
            <a:r>
              <a:rPr lang="en-US" sz="1600" dirty="0" err="1"/>
              <a:t>যাওয়া</a:t>
            </a:r>
            <a:r>
              <a:rPr lang="en-US" sz="1600" dirty="0"/>
              <a:t> </a:t>
            </a:r>
            <a:r>
              <a:rPr lang="en-US" sz="1600" dirty="0" err="1"/>
              <a:t>নয়</a:t>
            </a:r>
            <a:r>
              <a:rPr lang="en-US" sz="1600" dirty="0"/>
              <a:t>। </a:t>
            </a:r>
            <a:r>
              <a:rPr lang="en-US" sz="1600" dirty="0" err="1"/>
              <a:t>তুমি</a:t>
            </a:r>
            <a:r>
              <a:rPr lang="en-US" sz="1600" dirty="0"/>
              <a:t> </a:t>
            </a:r>
            <a:r>
              <a:rPr lang="en-US" sz="1600" dirty="0" err="1"/>
              <a:t>মিশে</a:t>
            </a:r>
            <a:r>
              <a:rPr lang="en-US" sz="1600" dirty="0"/>
              <a:t> </a:t>
            </a:r>
            <a:r>
              <a:rPr lang="en-US" sz="1600" dirty="0" err="1"/>
              <a:t>আছো</a:t>
            </a:r>
            <a:r>
              <a:rPr lang="en-US" sz="1600" dirty="0"/>
              <a:t> </a:t>
            </a:r>
            <a:r>
              <a:rPr lang="en-US" sz="1600" dirty="0" err="1"/>
              <a:t>কবিতায়</a:t>
            </a:r>
            <a:r>
              <a:rPr lang="en-US" sz="1600" dirty="0"/>
              <a:t>, </a:t>
            </a:r>
            <a:r>
              <a:rPr lang="en-US" sz="1600" dirty="0" err="1"/>
              <a:t>গানে</a:t>
            </a:r>
            <a:r>
              <a:rPr lang="en-US" sz="1600" dirty="0"/>
              <a:t>, </a:t>
            </a:r>
            <a:r>
              <a:rPr lang="en-US" sz="1600" dirty="0" err="1"/>
              <a:t>গল্পে-উপন্যাসে</a:t>
            </a:r>
            <a:r>
              <a:rPr lang="en-US" sz="1600" dirty="0"/>
              <a:t>। </a:t>
            </a:r>
            <a:r>
              <a:rPr lang="en-US" sz="1600" dirty="0" err="1"/>
              <a:t>তুমি</a:t>
            </a:r>
            <a:r>
              <a:rPr lang="en-US" sz="1600" dirty="0"/>
              <a:t> </a:t>
            </a:r>
            <a:r>
              <a:rPr lang="en-US" sz="1600" dirty="0" err="1"/>
              <a:t>মিশে</a:t>
            </a:r>
            <a:r>
              <a:rPr lang="en-US" sz="1600" dirty="0"/>
              <a:t> </a:t>
            </a:r>
            <a:r>
              <a:rPr lang="en-US" sz="1600" dirty="0" err="1"/>
              <a:t>আছো</a:t>
            </a:r>
            <a:r>
              <a:rPr lang="en-US" sz="1600" dirty="0"/>
              <a:t> </a:t>
            </a:r>
            <a:r>
              <a:rPr lang="en-US" sz="1600" dirty="0" err="1"/>
              <a:t>সবুজ</a:t>
            </a:r>
            <a:r>
              <a:rPr lang="en-US" sz="1600" dirty="0"/>
              <a:t> </a:t>
            </a:r>
            <a:r>
              <a:rPr lang="en-US" sz="1600" dirty="0" err="1"/>
              <a:t>বাংলার</a:t>
            </a:r>
            <a:r>
              <a:rPr lang="en-US" sz="1600" dirty="0"/>
              <a:t> </a:t>
            </a:r>
            <a:r>
              <a:rPr lang="en-US" sz="1600" dirty="0" err="1"/>
              <a:t>পথে,ঘাটে-মাঠে</a:t>
            </a:r>
            <a:r>
              <a:rPr lang="en-US" sz="1600" dirty="0"/>
              <a:t> </a:t>
            </a:r>
            <a:r>
              <a:rPr lang="en-US" sz="1600" dirty="0" err="1"/>
              <a:t>কোটি</a:t>
            </a:r>
            <a:r>
              <a:rPr lang="en-US" sz="1600" dirty="0"/>
              <a:t> </a:t>
            </a:r>
            <a:r>
              <a:rPr lang="en-US" sz="1600" dirty="0" err="1"/>
              <a:t>শিশুর</a:t>
            </a:r>
            <a:r>
              <a:rPr lang="en-US" sz="1600" dirty="0"/>
              <a:t> </a:t>
            </a:r>
            <a:r>
              <a:rPr lang="en-US" sz="1600" dirty="0" err="1"/>
              <a:t>উদ্বেলিত</a:t>
            </a:r>
            <a:r>
              <a:rPr lang="en-US" sz="1600" dirty="0"/>
              <a:t> </a:t>
            </a:r>
            <a:r>
              <a:rPr lang="en-US" sz="1600" dirty="0" err="1"/>
              <a:t>অন্তরে</a:t>
            </a:r>
            <a:r>
              <a:rPr lang="en-US" sz="1600" dirty="0"/>
              <a:t>। </a:t>
            </a:r>
            <a:r>
              <a:rPr lang="en-US" sz="1600" dirty="0" err="1"/>
              <a:t>তুমি</a:t>
            </a:r>
            <a:r>
              <a:rPr lang="en-US" sz="1600" dirty="0"/>
              <a:t> </a:t>
            </a:r>
            <a:r>
              <a:rPr lang="en-US" sz="1600" dirty="0" err="1"/>
              <a:t>প্রত্যয়</a:t>
            </a:r>
            <a:r>
              <a:rPr lang="en-US" sz="1600" dirty="0"/>
              <a:t>, </a:t>
            </a:r>
            <a:r>
              <a:rPr lang="en-US" sz="1600" dirty="0" err="1"/>
              <a:t>তুমি</a:t>
            </a:r>
            <a:r>
              <a:rPr lang="en-US" sz="1600" dirty="0"/>
              <a:t> </a:t>
            </a:r>
            <a:r>
              <a:rPr lang="en-US" sz="1600" dirty="0" err="1"/>
              <a:t>সংকল্প</a:t>
            </a:r>
            <a:r>
              <a:rPr lang="en-US" sz="1600" dirty="0"/>
              <a:t>। </a:t>
            </a:r>
            <a:r>
              <a:rPr lang="en-US" sz="1600" dirty="0" err="1"/>
              <a:t>বাংলার</a:t>
            </a:r>
            <a:r>
              <a:rPr lang="en-US" sz="1600" dirty="0"/>
              <a:t> </a:t>
            </a:r>
            <a:r>
              <a:rPr lang="en-US" sz="1600" dirty="0" err="1"/>
              <a:t>আকাশে</a:t>
            </a:r>
            <a:r>
              <a:rPr lang="en-US" sz="1600" dirty="0"/>
              <a:t> </a:t>
            </a:r>
            <a:r>
              <a:rPr lang="en-US" sz="1600" dirty="0" err="1"/>
              <a:t>আগামীর</a:t>
            </a:r>
            <a:r>
              <a:rPr lang="en-US" sz="1600" dirty="0"/>
              <a:t> </a:t>
            </a:r>
            <a:r>
              <a:rPr lang="en-US" sz="1600" dirty="0" err="1"/>
              <a:t>যে</a:t>
            </a:r>
            <a:r>
              <a:rPr lang="en-US" sz="1600" dirty="0"/>
              <a:t> </a:t>
            </a:r>
            <a:r>
              <a:rPr lang="en-US" sz="1600" dirty="0" err="1"/>
              <a:t>লাল</a:t>
            </a:r>
            <a:r>
              <a:rPr lang="en-US" sz="1600" dirty="0"/>
              <a:t> </a:t>
            </a:r>
            <a:r>
              <a:rPr lang="en-US" sz="1600" dirty="0" err="1"/>
              <a:t>সূর্য</a:t>
            </a:r>
            <a:r>
              <a:rPr lang="en-US" sz="1600" dirty="0"/>
              <a:t> </a:t>
            </a:r>
            <a:r>
              <a:rPr lang="en-US" sz="1600" dirty="0" err="1"/>
              <a:t>উদিত</a:t>
            </a:r>
            <a:r>
              <a:rPr lang="en-US" sz="1600" dirty="0"/>
              <a:t> </a:t>
            </a:r>
            <a:r>
              <a:rPr lang="en-US" sz="1600" dirty="0" err="1"/>
              <a:t>হবে</a:t>
            </a:r>
            <a:r>
              <a:rPr lang="en-US" sz="1600" dirty="0"/>
              <a:t> </a:t>
            </a:r>
            <a:r>
              <a:rPr lang="en-US" sz="1600" dirty="0" err="1"/>
              <a:t>প্রতি</a:t>
            </a:r>
            <a:r>
              <a:rPr lang="en-US" sz="1600" dirty="0"/>
              <a:t> </a:t>
            </a:r>
            <a:r>
              <a:rPr lang="en-US" sz="1600" dirty="0" err="1"/>
              <a:t>সকালে</a:t>
            </a:r>
            <a:r>
              <a:rPr lang="en-US" sz="1600" dirty="0"/>
              <a:t> </a:t>
            </a:r>
            <a:r>
              <a:rPr lang="en-US" sz="1600" dirty="0" err="1"/>
              <a:t>জেনো</a:t>
            </a:r>
            <a:r>
              <a:rPr lang="en-US" sz="1600" dirty="0"/>
              <a:t> </a:t>
            </a:r>
            <a:r>
              <a:rPr lang="en-US" sz="1600" dirty="0" err="1"/>
              <a:t>সে</a:t>
            </a:r>
            <a:r>
              <a:rPr lang="en-US" sz="1600" dirty="0"/>
              <a:t> </a:t>
            </a:r>
            <a:r>
              <a:rPr lang="en-US" sz="1600" dirty="0" err="1"/>
              <a:t>তুমিই</a:t>
            </a:r>
            <a:r>
              <a:rPr lang="en-US" sz="1600" dirty="0"/>
              <a:t>। </a:t>
            </a:r>
            <a:r>
              <a:rPr lang="en-US" sz="1600" dirty="0" err="1"/>
              <a:t>প্রেম</a:t>
            </a:r>
            <a:r>
              <a:rPr lang="en-US" sz="1600" dirty="0"/>
              <a:t>, </a:t>
            </a:r>
            <a:r>
              <a:rPr lang="en-US" sz="1600" dirty="0" err="1"/>
              <a:t>ভালোবাসা</a:t>
            </a:r>
            <a:r>
              <a:rPr lang="en-US" sz="1600" dirty="0"/>
              <a:t> ও </a:t>
            </a:r>
            <a:r>
              <a:rPr lang="en-US" sz="1600" dirty="0" err="1"/>
              <a:t>শ্রদ্ধা</a:t>
            </a:r>
            <a:r>
              <a:rPr lang="en-US" sz="1600" dirty="0"/>
              <a:t> </a:t>
            </a:r>
            <a:r>
              <a:rPr lang="en-US" sz="1600" dirty="0" err="1"/>
              <a:t>তোমায়</a:t>
            </a:r>
            <a:r>
              <a:rPr lang="en-US" sz="1600" dirty="0"/>
              <a:t>।</a:t>
            </a:r>
          </a:p>
          <a:p>
            <a:pPr marL="139700" lvl="0" indent="0" algn="just" rtl="0">
              <a:spcBef>
                <a:spcPts val="0"/>
              </a:spcBef>
              <a:spcAft>
                <a:spcPts val="0"/>
              </a:spcAft>
              <a:buSzPts val="1400"/>
              <a:buNone/>
            </a:pPr>
            <a:r>
              <a:rPr lang="en-US" sz="1600" dirty="0" err="1"/>
              <a:t>ইতি</a:t>
            </a:r>
            <a:r>
              <a:rPr lang="en-US" sz="1600" dirty="0"/>
              <a:t>-</a:t>
            </a:r>
          </a:p>
          <a:p>
            <a:pPr marL="139700" lvl="0" indent="0" algn="just" rtl="0">
              <a:spcBef>
                <a:spcPts val="0"/>
              </a:spcBef>
              <a:spcAft>
                <a:spcPts val="0"/>
              </a:spcAft>
              <a:buSzPts val="1400"/>
              <a:buNone/>
            </a:pPr>
            <a:r>
              <a:rPr lang="en-US" sz="1600" dirty="0" err="1"/>
              <a:t>বাংলার</a:t>
            </a:r>
            <a:r>
              <a:rPr lang="en-US" sz="1600" dirty="0"/>
              <a:t> </a:t>
            </a:r>
            <a:r>
              <a:rPr lang="en-US" sz="1600" dirty="0" err="1"/>
              <a:t>শিশু-কিশোর</a:t>
            </a:r>
            <a:r>
              <a:rPr lang="en-US" sz="1600" dirty="0"/>
              <a:t> </a:t>
            </a:r>
            <a:endParaRPr sz="1600" dirty="0"/>
          </a:p>
        </p:txBody>
      </p:sp>
      <p:sp>
        <p:nvSpPr>
          <p:cNvPr id="256" name="Google Shape;256;p35"/>
          <p:cNvSpPr/>
          <p:nvPr/>
        </p:nvSpPr>
        <p:spPr>
          <a:xfrm rot="-2700000">
            <a:off x="3773918" y="2074862"/>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00B0F0"/>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55" name="Google Shape;255;p35"/>
          <p:cNvSpPr/>
          <p:nvPr/>
        </p:nvSpPr>
        <p:spPr>
          <a:xfrm rot="-2700000">
            <a:off x="1447287" y="676604"/>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00B0F0"/>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 name="Google Shape;176;p29">
            <a:extLst>
              <a:ext uri="{FF2B5EF4-FFF2-40B4-BE49-F238E27FC236}">
                <a16:creationId xmlns:a16="http://schemas.microsoft.com/office/drawing/2014/main" id="{F169CA2E-4BCF-4027-A516-DCC1FC5C3AB5}"/>
              </a:ext>
            </a:extLst>
          </p:cNvPr>
          <p:cNvSpPr txBox="1">
            <a:spLocks/>
          </p:cNvSpPr>
          <p:nvPr/>
        </p:nvSpPr>
        <p:spPr>
          <a:xfrm>
            <a:off x="638964" y="179201"/>
            <a:ext cx="4911230" cy="44347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ctr"/>
            <a:r>
              <a:rPr lang="as-IN" sz="2000">
                <a:solidFill>
                  <a:srgbClr val="002060"/>
                </a:solidFill>
              </a:rPr>
              <a:t>রাজবাড়ী সরকারি আদর্শ মহিলা কলেজ</a:t>
            </a:r>
            <a:endParaRPr lang="as-IN" sz="2000" dirty="0">
              <a:solidFill>
                <a:srgbClr val="002060"/>
              </a:solidFill>
            </a:endParaRPr>
          </a:p>
        </p:txBody>
      </p:sp>
      <p:pic>
        <p:nvPicPr>
          <p:cNvPr id="10" name="Picture 9">
            <a:extLst>
              <a:ext uri="{FF2B5EF4-FFF2-40B4-BE49-F238E27FC236}">
                <a16:creationId xmlns:a16="http://schemas.microsoft.com/office/drawing/2014/main" id="{28F180AB-892F-4364-8534-F0D57BC89EF8}"/>
              </a:ext>
            </a:extLst>
          </p:cNvPr>
          <p:cNvPicPr>
            <a:picLocks noChangeAspect="1"/>
          </p:cNvPicPr>
          <p:nvPr/>
        </p:nvPicPr>
        <p:blipFill>
          <a:blip r:embed="rId5"/>
          <a:stretch>
            <a:fillRect/>
          </a:stretch>
        </p:blipFill>
        <p:spPr>
          <a:xfrm>
            <a:off x="127591" y="85060"/>
            <a:ext cx="563526" cy="572196"/>
          </a:xfrm>
          <a:prstGeom prst="rect">
            <a:avLst/>
          </a:prstGeom>
        </p:spPr>
      </p:pic>
      <p:pic>
        <p:nvPicPr>
          <p:cNvPr id="11" name="Picture 10">
            <a:extLst>
              <a:ext uri="{FF2B5EF4-FFF2-40B4-BE49-F238E27FC236}">
                <a16:creationId xmlns:a16="http://schemas.microsoft.com/office/drawing/2014/main" id="{EA8EE8BF-D550-4F51-9BB2-8203E4FE4472}"/>
              </a:ext>
            </a:extLst>
          </p:cNvPr>
          <p:cNvPicPr>
            <a:picLocks noChangeAspect="1"/>
          </p:cNvPicPr>
          <p:nvPr/>
        </p:nvPicPr>
        <p:blipFill>
          <a:blip r:embed="rId6"/>
          <a:stretch>
            <a:fillRect/>
          </a:stretch>
        </p:blipFill>
        <p:spPr>
          <a:xfrm>
            <a:off x="6873233" y="-394320"/>
            <a:ext cx="2557845" cy="1762049"/>
          </a:xfrm>
          <a:prstGeom prst="rect">
            <a:avLst/>
          </a:prstGeom>
        </p:spPr>
      </p:pic>
      <p:pic>
        <p:nvPicPr>
          <p:cNvPr id="12" name="Picture 11">
            <a:extLst>
              <a:ext uri="{FF2B5EF4-FFF2-40B4-BE49-F238E27FC236}">
                <a16:creationId xmlns:a16="http://schemas.microsoft.com/office/drawing/2014/main" id="{BC8E50FD-673D-4ED1-B860-21222E43D659}"/>
              </a:ext>
            </a:extLst>
          </p:cNvPr>
          <p:cNvPicPr>
            <a:picLocks noChangeAspect="1"/>
          </p:cNvPicPr>
          <p:nvPr/>
        </p:nvPicPr>
        <p:blipFill>
          <a:blip r:embed="rId7"/>
          <a:stretch>
            <a:fillRect/>
          </a:stretch>
        </p:blipFill>
        <p:spPr>
          <a:xfrm>
            <a:off x="85061" y="3901142"/>
            <a:ext cx="1219733" cy="976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55"/>
                                        </p:tgtEl>
                                        <p:attrNameLst>
                                          <p:attrName>style.visibility</p:attrName>
                                        </p:attrNameLst>
                                      </p:cBhvr>
                                      <p:to>
                                        <p:strVal val="visible"/>
                                      </p:to>
                                    </p:set>
                                    <p:anim calcmode="lin" valueType="num">
                                      <p:cBhvr additive="base">
                                        <p:cTn id="14" dur="500" fill="hold"/>
                                        <p:tgtEl>
                                          <p:spTgt spid="255"/>
                                        </p:tgtEl>
                                        <p:attrNameLst>
                                          <p:attrName>ppt_x</p:attrName>
                                        </p:attrNameLst>
                                      </p:cBhvr>
                                      <p:tavLst>
                                        <p:tav tm="0">
                                          <p:val>
                                            <p:strVal val="#ppt_x"/>
                                          </p:val>
                                        </p:tav>
                                        <p:tav tm="100000">
                                          <p:val>
                                            <p:strVal val="#ppt_x"/>
                                          </p:val>
                                        </p:tav>
                                      </p:tavLst>
                                    </p:anim>
                                    <p:anim calcmode="lin" valueType="num">
                                      <p:cBhvr additive="base">
                                        <p:cTn id="15" dur="500" fill="hold"/>
                                        <p:tgtEl>
                                          <p:spTgt spid="25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56"/>
                                        </p:tgtEl>
                                        <p:attrNameLst>
                                          <p:attrName>style.visibility</p:attrName>
                                        </p:attrNameLst>
                                      </p:cBhvr>
                                      <p:to>
                                        <p:strVal val="visible"/>
                                      </p:to>
                                    </p:set>
                                    <p:anim calcmode="lin" valueType="num">
                                      <p:cBhvr additive="base">
                                        <p:cTn id="20" dur="500" fill="hold"/>
                                        <p:tgtEl>
                                          <p:spTgt spid="256"/>
                                        </p:tgtEl>
                                        <p:attrNameLst>
                                          <p:attrName>ppt_x</p:attrName>
                                        </p:attrNameLst>
                                      </p:cBhvr>
                                      <p:tavLst>
                                        <p:tav tm="0">
                                          <p:val>
                                            <p:strVal val="#ppt_x"/>
                                          </p:val>
                                        </p:tav>
                                        <p:tav tm="100000">
                                          <p:val>
                                            <p:strVal val="#ppt_x"/>
                                          </p:val>
                                        </p:tav>
                                      </p:tavLst>
                                    </p:anim>
                                    <p:anim calcmode="lin" valueType="num">
                                      <p:cBhvr additive="base">
                                        <p:cTn id="21" dur="500" fill="hold"/>
                                        <p:tgtEl>
                                          <p:spTgt spid="25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52">
                                            <p:txEl>
                                              <p:pRg st="0" end="0"/>
                                            </p:txEl>
                                          </p:spTgt>
                                        </p:tgtEl>
                                        <p:attrNameLst>
                                          <p:attrName>style.visibility</p:attrName>
                                        </p:attrNameLst>
                                      </p:cBhvr>
                                      <p:to>
                                        <p:strVal val="visible"/>
                                      </p:to>
                                    </p:set>
                                    <p:animEffect transition="in" filter="wipe(down)">
                                      <p:cBhvr>
                                        <p:cTn id="32" dur="580">
                                          <p:stCondLst>
                                            <p:cond delay="0"/>
                                          </p:stCondLst>
                                        </p:cTn>
                                        <p:tgtEl>
                                          <p:spTgt spid="252">
                                            <p:txEl>
                                              <p:pRg st="0" end="0"/>
                                            </p:txEl>
                                          </p:spTgt>
                                        </p:tgtEl>
                                      </p:cBhvr>
                                    </p:animEffect>
                                    <p:anim calcmode="lin" valueType="num">
                                      <p:cBhvr>
                                        <p:cTn id="33" dur="1822" tmFilter="0,0; 0.14,0.36; 0.43,0.73; 0.71,0.91; 1.0,1.0">
                                          <p:stCondLst>
                                            <p:cond delay="0"/>
                                          </p:stCondLst>
                                        </p:cTn>
                                        <p:tgtEl>
                                          <p:spTgt spid="252">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52">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52">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52">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52">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252">
                                            <p:txEl>
                                              <p:pRg st="0" end="0"/>
                                            </p:txEl>
                                          </p:spTgt>
                                        </p:tgtEl>
                                      </p:cBhvr>
                                      <p:to x="100000" y="60000"/>
                                    </p:animScale>
                                    <p:animScale>
                                      <p:cBhvr>
                                        <p:cTn id="39" dur="166" decel="50000">
                                          <p:stCondLst>
                                            <p:cond delay="676"/>
                                          </p:stCondLst>
                                        </p:cTn>
                                        <p:tgtEl>
                                          <p:spTgt spid="252">
                                            <p:txEl>
                                              <p:pRg st="0" end="0"/>
                                            </p:txEl>
                                          </p:spTgt>
                                        </p:tgtEl>
                                      </p:cBhvr>
                                      <p:to x="100000" y="100000"/>
                                    </p:animScale>
                                    <p:animScale>
                                      <p:cBhvr>
                                        <p:cTn id="40" dur="26">
                                          <p:stCondLst>
                                            <p:cond delay="1312"/>
                                          </p:stCondLst>
                                        </p:cTn>
                                        <p:tgtEl>
                                          <p:spTgt spid="252">
                                            <p:txEl>
                                              <p:pRg st="0" end="0"/>
                                            </p:txEl>
                                          </p:spTgt>
                                        </p:tgtEl>
                                      </p:cBhvr>
                                      <p:to x="100000" y="80000"/>
                                    </p:animScale>
                                    <p:animScale>
                                      <p:cBhvr>
                                        <p:cTn id="41" dur="166" decel="50000">
                                          <p:stCondLst>
                                            <p:cond delay="1338"/>
                                          </p:stCondLst>
                                        </p:cTn>
                                        <p:tgtEl>
                                          <p:spTgt spid="252">
                                            <p:txEl>
                                              <p:pRg st="0" end="0"/>
                                            </p:txEl>
                                          </p:spTgt>
                                        </p:tgtEl>
                                      </p:cBhvr>
                                      <p:to x="100000" y="100000"/>
                                    </p:animScale>
                                    <p:animScale>
                                      <p:cBhvr>
                                        <p:cTn id="42" dur="26">
                                          <p:stCondLst>
                                            <p:cond delay="1642"/>
                                          </p:stCondLst>
                                        </p:cTn>
                                        <p:tgtEl>
                                          <p:spTgt spid="252">
                                            <p:txEl>
                                              <p:pRg st="0" end="0"/>
                                            </p:txEl>
                                          </p:spTgt>
                                        </p:tgtEl>
                                      </p:cBhvr>
                                      <p:to x="100000" y="90000"/>
                                    </p:animScale>
                                    <p:animScale>
                                      <p:cBhvr>
                                        <p:cTn id="43" dur="166" decel="50000">
                                          <p:stCondLst>
                                            <p:cond delay="1668"/>
                                          </p:stCondLst>
                                        </p:cTn>
                                        <p:tgtEl>
                                          <p:spTgt spid="252">
                                            <p:txEl>
                                              <p:pRg st="0" end="0"/>
                                            </p:txEl>
                                          </p:spTgt>
                                        </p:tgtEl>
                                      </p:cBhvr>
                                      <p:to x="100000" y="100000"/>
                                    </p:animScale>
                                    <p:animScale>
                                      <p:cBhvr>
                                        <p:cTn id="44" dur="26">
                                          <p:stCondLst>
                                            <p:cond delay="1808"/>
                                          </p:stCondLst>
                                        </p:cTn>
                                        <p:tgtEl>
                                          <p:spTgt spid="252">
                                            <p:txEl>
                                              <p:pRg st="0" end="0"/>
                                            </p:txEl>
                                          </p:spTgt>
                                        </p:tgtEl>
                                      </p:cBhvr>
                                      <p:to x="100000" y="95000"/>
                                    </p:animScale>
                                    <p:animScale>
                                      <p:cBhvr>
                                        <p:cTn id="45" dur="166" decel="50000">
                                          <p:stCondLst>
                                            <p:cond delay="1834"/>
                                          </p:stCondLst>
                                        </p:cTn>
                                        <p:tgtEl>
                                          <p:spTgt spid="252">
                                            <p:txEl>
                                              <p:pRg st="0" end="0"/>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52">
                                            <p:txEl>
                                              <p:pRg st="1" end="1"/>
                                            </p:txEl>
                                          </p:spTgt>
                                        </p:tgtEl>
                                        <p:attrNameLst>
                                          <p:attrName>style.visibility</p:attrName>
                                        </p:attrNameLst>
                                      </p:cBhvr>
                                      <p:to>
                                        <p:strVal val="visible"/>
                                      </p:to>
                                    </p:set>
                                    <p:animEffect transition="in" filter="wipe(down)">
                                      <p:cBhvr>
                                        <p:cTn id="50" dur="580">
                                          <p:stCondLst>
                                            <p:cond delay="0"/>
                                          </p:stCondLst>
                                        </p:cTn>
                                        <p:tgtEl>
                                          <p:spTgt spid="252">
                                            <p:txEl>
                                              <p:pRg st="1" end="1"/>
                                            </p:txEl>
                                          </p:spTgt>
                                        </p:tgtEl>
                                      </p:cBhvr>
                                    </p:animEffect>
                                    <p:anim calcmode="lin" valueType="num">
                                      <p:cBhvr>
                                        <p:cTn id="51" dur="1822" tmFilter="0,0; 0.14,0.36; 0.43,0.73; 0.71,0.91; 1.0,1.0">
                                          <p:stCondLst>
                                            <p:cond delay="0"/>
                                          </p:stCondLst>
                                        </p:cTn>
                                        <p:tgtEl>
                                          <p:spTgt spid="252">
                                            <p:txEl>
                                              <p:pRg st="1" end="1"/>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52">
                                            <p:txEl>
                                              <p:pRg st="1" end="1"/>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52">
                                            <p:txEl>
                                              <p:pRg st="1" end="1"/>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52">
                                            <p:txEl>
                                              <p:pRg st="1" end="1"/>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52">
                                            <p:txEl>
                                              <p:pRg st="1" end="1"/>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252">
                                            <p:txEl>
                                              <p:pRg st="1" end="1"/>
                                            </p:txEl>
                                          </p:spTgt>
                                        </p:tgtEl>
                                      </p:cBhvr>
                                      <p:to x="100000" y="60000"/>
                                    </p:animScale>
                                    <p:animScale>
                                      <p:cBhvr>
                                        <p:cTn id="57" dur="166" decel="50000">
                                          <p:stCondLst>
                                            <p:cond delay="676"/>
                                          </p:stCondLst>
                                        </p:cTn>
                                        <p:tgtEl>
                                          <p:spTgt spid="252">
                                            <p:txEl>
                                              <p:pRg st="1" end="1"/>
                                            </p:txEl>
                                          </p:spTgt>
                                        </p:tgtEl>
                                      </p:cBhvr>
                                      <p:to x="100000" y="100000"/>
                                    </p:animScale>
                                    <p:animScale>
                                      <p:cBhvr>
                                        <p:cTn id="58" dur="26">
                                          <p:stCondLst>
                                            <p:cond delay="1312"/>
                                          </p:stCondLst>
                                        </p:cTn>
                                        <p:tgtEl>
                                          <p:spTgt spid="252">
                                            <p:txEl>
                                              <p:pRg st="1" end="1"/>
                                            </p:txEl>
                                          </p:spTgt>
                                        </p:tgtEl>
                                      </p:cBhvr>
                                      <p:to x="100000" y="80000"/>
                                    </p:animScale>
                                    <p:animScale>
                                      <p:cBhvr>
                                        <p:cTn id="59" dur="166" decel="50000">
                                          <p:stCondLst>
                                            <p:cond delay="1338"/>
                                          </p:stCondLst>
                                        </p:cTn>
                                        <p:tgtEl>
                                          <p:spTgt spid="252">
                                            <p:txEl>
                                              <p:pRg st="1" end="1"/>
                                            </p:txEl>
                                          </p:spTgt>
                                        </p:tgtEl>
                                      </p:cBhvr>
                                      <p:to x="100000" y="100000"/>
                                    </p:animScale>
                                    <p:animScale>
                                      <p:cBhvr>
                                        <p:cTn id="60" dur="26">
                                          <p:stCondLst>
                                            <p:cond delay="1642"/>
                                          </p:stCondLst>
                                        </p:cTn>
                                        <p:tgtEl>
                                          <p:spTgt spid="252">
                                            <p:txEl>
                                              <p:pRg st="1" end="1"/>
                                            </p:txEl>
                                          </p:spTgt>
                                        </p:tgtEl>
                                      </p:cBhvr>
                                      <p:to x="100000" y="90000"/>
                                    </p:animScale>
                                    <p:animScale>
                                      <p:cBhvr>
                                        <p:cTn id="61" dur="166" decel="50000">
                                          <p:stCondLst>
                                            <p:cond delay="1668"/>
                                          </p:stCondLst>
                                        </p:cTn>
                                        <p:tgtEl>
                                          <p:spTgt spid="252">
                                            <p:txEl>
                                              <p:pRg st="1" end="1"/>
                                            </p:txEl>
                                          </p:spTgt>
                                        </p:tgtEl>
                                      </p:cBhvr>
                                      <p:to x="100000" y="100000"/>
                                    </p:animScale>
                                    <p:animScale>
                                      <p:cBhvr>
                                        <p:cTn id="62" dur="26">
                                          <p:stCondLst>
                                            <p:cond delay="1808"/>
                                          </p:stCondLst>
                                        </p:cTn>
                                        <p:tgtEl>
                                          <p:spTgt spid="252">
                                            <p:txEl>
                                              <p:pRg st="1" end="1"/>
                                            </p:txEl>
                                          </p:spTgt>
                                        </p:tgtEl>
                                      </p:cBhvr>
                                      <p:to x="100000" y="95000"/>
                                    </p:animScale>
                                    <p:animScale>
                                      <p:cBhvr>
                                        <p:cTn id="63" dur="166" decel="50000">
                                          <p:stCondLst>
                                            <p:cond delay="1834"/>
                                          </p:stCondLst>
                                        </p:cTn>
                                        <p:tgtEl>
                                          <p:spTgt spid="252">
                                            <p:txEl>
                                              <p:pRg st="1" end="1"/>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52">
                                            <p:txEl>
                                              <p:pRg st="2" end="2"/>
                                            </p:txEl>
                                          </p:spTgt>
                                        </p:tgtEl>
                                        <p:attrNameLst>
                                          <p:attrName>style.visibility</p:attrName>
                                        </p:attrNameLst>
                                      </p:cBhvr>
                                      <p:to>
                                        <p:strVal val="visible"/>
                                      </p:to>
                                    </p:set>
                                    <p:animEffect transition="in" filter="wipe(down)">
                                      <p:cBhvr>
                                        <p:cTn id="68" dur="580">
                                          <p:stCondLst>
                                            <p:cond delay="0"/>
                                          </p:stCondLst>
                                        </p:cTn>
                                        <p:tgtEl>
                                          <p:spTgt spid="252">
                                            <p:txEl>
                                              <p:pRg st="2" end="2"/>
                                            </p:txEl>
                                          </p:spTgt>
                                        </p:tgtEl>
                                      </p:cBhvr>
                                    </p:animEffect>
                                    <p:anim calcmode="lin" valueType="num">
                                      <p:cBhvr>
                                        <p:cTn id="69" dur="1822" tmFilter="0,0; 0.14,0.36; 0.43,0.73; 0.71,0.91; 1.0,1.0">
                                          <p:stCondLst>
                                            <p:cond delay="0"/>
                                          </p:stCondLst>
                                        </p:cTn>
                                        <p:tgtEl>
                                          <p:spTgt spid="252">
                                            <p:txEl>
                                              <p:pRg st="2" end="2"/>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52">
                                            <p:txEl>
                                              <p:pRg st="2" end="2"/>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52">
                                            <p:txEl>
                                              <p:pRg st="2" end="2"/>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52">
                                            <p:txEl>
                                              <p:pRg st="2" end="2"/>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52">
                                            <p:txEl>
                                              <p:pRg st="2" end="2"/>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252">
                                            <p:txEl>
                                              <p:pRg st="2" end="2"/>
                                            </p:txEl>
                                          </p:spTgt>
                                        </p:tgtEl>
                                      </p:cBhvr>
                                      <p:to x="100000" y="60000"/>
                                    </p:animScale>
                                    <p:animScale>
                                      <p:cBhvr>
                                        <p:cTn id="75" dur="166" decel="50000">
                                          <p:stCondLst>
                                            <p:cond delay="676"/>
                                          </p:stCondLst>
                                        </p:cTn>
                                        <p:tgtEl>
                                          <p:spTgt spid="252">
                                            <p:txEl>
                                              <p:pRg st="2" end="2"/>
                                            </p:txEl>
                                          </p:spTgt>
                                        </p:tgtEl>
                                      </p:cBhvr>
                                      <p:to x="100000" y="100000"/>
                                    </p:animScale>
                                    <p:animScale>
                                      <p:cBhvr>
                                        <p:cTn id="76" dur="26">
                                          <p:stCondLst>
                                            <p:cond delay="1312"/>
                                          </p:stCondLst>
                                        </p:cTn>
                                        <p:tgtEl>
                                          <p:spTgt spid="252">
                                            <p:txEl>
                                              <p:pRg st="2" end="2"/>
                                            </p:txEl>
                                          </p:spTgt>
                                        </p:tgtEl>
                                      </p:cBhvr>
                                      <p:to x="100000" y="80000"/>
                                    </p:animScale>
                                    <p:animScale>
                                      <p:cBhvr>
                                        <p:cTn id="77" dur="166" decel="50000">
                                          <p:stCondLst>
                                            <p:cond delay="1338"/>
                                          </p:stCondLst>
                                        </p:cTn>
                                        <p:tgtEl>
                                          <p:spTgt spid="252">
                                            <p:txEl>
                                              <p:pRg st="2" end="2"/>
                                            </p:txEl>
                                          </p:spTgt>
                                        </p:tgtEl>
                                      </p:cBhvr>
                                      <p:to x="100000" y="100000"/>
                                    </p:animScale>
                                    <p:animScale>
                                      <p:cBhvr>
                                        <p:cTn id="78" dur="26">
                                          <p:stCondLst>
                                            <p:cond delay="1642"/>
                                          </p:stCondLst>
                                        </p:cTn>
                                        <p:tgtEl>
                                          <p:spTgt spid="252">
                                            <p:txEl>
                                              <p:pRg st="2" end="2"/>
                                            </p:txEl>
                                          </p:spTgt>
                                        </p:tgtEl>
                                      </p:cBhvr>
                                      <p:to x="100000" y="90000"/>
                                    </p:animScale>
                                    <p:animScale>
                                      <p:cBhvr>
                                        <p:cTn id="79" dur="166" decel="50000">
                                          <p:stCondLst>
                                            <p:cond delay="1668"/>
                                          </p:stCondLst>
                                        </p:cTn>
                                        <p:tgtEl>
                                          <p:spTgt spid="252">
                                            <p:txEl>
                                              <p:pRg st="2" end="2"/>
                                            </p:txEl>
                                          </p:spTgt>
                                        </p:tgtEl>
                                      </p:cBhvr>
                                      <p:to x="100000" y="100000"/>
                                    </p:animScale>
                                    <p:animScale>
                                      <p:cBhvr>
                                        <p:cTn id="80" dur="26">
                                          <p:stCondLst>
                                            <p:cond delay="1808"/>
                                          </p:stCondLst>
                                        </p:cTn>
                                        <p:tgtEl>
                                          <p:spTgt spid="252">
                                            <p:txEl>
                                              <p:pRg st="2" end="2"/>
                                            </p:txEl>
                                          </p:spTgt>
                                        </p:tgtEl>
                                      </p:cBhvr>
                                      <p:to x="100000" y="95000"/>
                                    </p:animScale>
                                    <p:animScale>
                                      <p:cBhvr>
                                        <p:cTn id="81" dur="166" decel="50000">
                                          <p:stCondLst>
                                            <p:cond delay="1834"/>
                                          </p:stCondLst>
                                        </p:cTn>
                                        <p:tgtEl>
                                          <p:spTgt spid="252">
                                            <p:txEl>
                                              <p:pRg st="2" end="2"/>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252">
                                            <p:txEl>
                                              <p:pRg st="3" end="3"/>
                                            </p:txEl>
                                          </p:spTgt>
                                        </p:tgtEl>
                                        <p:attrNameLst>
                                          <p:attrName>style.visibility</p:attrName>
                                        </p:attrNameLst>
                                      </p:cBhvr>
                                      <p:to>
                                        <p:strVal val="visible"/>
                                      </p:to>
                                    </p:set>
                                    <p:animEffect transition="in" filter="wipe(down)">
                                      <p:cBhvr>
                                        <p:cTn id="86" dur="580">
                                          <p:stCondLst>
                                            <p:cond delay="0"/>
                                          </p:stCondLst>
                                        </p:cTn>
                                        <p:tgtEl>
                                          <p:spTgt spid="252">
                                            <p:txEl>
                                              <p:pRg st="3" end="3"/>
                                            </p:txEl>
                                          </p:spTgt>
                                        </p:tgtEl>
                                      </p:cBhvr>
                                    </p:animEffect>
                                    <p:anim calcmode="lin" valueType="num">
                                      <p:cBhvr>
                                        <p:cTn id="87" dur="1822" tmFilter="0,0; 0.14,0.36; 0.43,0.73; 0.71,0.91; 1.0,1.0">
                                          <p:stCondLst>
                                            <p:cond delay="0"/>
                                          </p:stCondLst>
                                        </p:cTn>
                                        <p:tgtEl>
                                          <p:spTgt spid="252">
                                            <p:txEl>
                                              <p:pRg st="3" end="3"/>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52">
                                            <p:txEl>
                                              <p:pRg st="3" end="3"/>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52">
                                            <p:txEl>
                                              <p:pRg st="3" end="3"/>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52">
                                            <p:txEl>
                                              <p:pRg st="3" end="3"/>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52">
                                            <p:txEl>
                                              <p:pRg st="3" end="3"/>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252">
                                            <p:txEl>
                                              <p:pRg st="3" end="3"/>
                                            </p:txEl>
                                          </p:spTgt>
                                        </p:tgtEl>
                                      </p:cBhvr>
                                      <p:to x="100000" y="60000"/>
                                    </p:animScale>
                                    <p:animScale>
                                      <p:cBhvr>
                                        <p:cTn id="93" dur="166" decel="50000">
                                          <p:stCondLst>
                                            <p:cond delay="676"/>
                                          </p:stCondLst>
                                        </p:cTn>
                                        <p:tgtEl>
                                          <p:spTgt spid="252">
                                            <p:txEl>
                                              <p:pRg st="3" end="3"/>
                                            </p:txEl>
                                          </p:spTgt>
                                        </p:tgtEl>
                                      </p:cBhvr>
                                      <p:to x="100000" y="100000"/>
                                    </p:animScale>
                                    <p:animScale>
                                      <p:cBhvr>
                                        <p:cTn id="94" dur="26">
                                          <p:stCondLst>
                                            <p:cond delay="1312"/>
                                          </p:stCondLst>
                                        </p:cTn>
                                        <p:tgtEl>
                                          <p:spTgt spid="252">
                                            <p:txEl>
                                              <p:pRg st="3" end="3"/>
                                            </p:txEl>
                                          </p:spTgt>
                                        </p:tgtEl>
                                      </p:cBhvr>
                                      <p:to x="100000" y="80000"/>
                                    </p:animScale>
                                    <p:animScale>
                                      <p:cBhvr>
                                        <p:cTn id="95" dur="166" decel="50000">
                                          <p:stCondLst>
                                            <p:cond delay="1338"/>
                                          </p:stCondLst>
                                        </p:cTn>
                                        <p:tgtEl>
                                          <p:spTgt spid="252">
                                            <p:txEl>
                                              <p:pRg st="3" end="3"/>
                                            </p:txEl>
                                          </p:spTgt>
                                        </p:tgtEl>
                                      </p:cBhvr>
                                      <p:to x="100000" y="100000"/>
                                    </p:animScale>
                                    <p:animScale>
                                      <p:cBhvr>
                                        <p:cTn id="96" dur="26">
                                          <p:stCondLst>
                                            <p:cond delay="1642"/>
                                          </p:stCondLst>
                                        </p:cTn>
                                        <p:tgtEl>
                                          <p:spTgt spid="252">
                                            <p:txEl>
                                              <p:pRg st="3" end="3"/>
                                            </p:txEl>
                                          </p:spTgt>
                                        </p:tgtEl>
                                      </p:cBhvr>
                                      <p:to x="100000" y="90000"/>
                                    </p:animScale>
                                    <p:animScale>
                                      <p:cBhvr>
                                        <p:cTn id="97" dur="166" decel="50000">
                                          <p:stCondLst>
                                            <p:cond delay="1668"/>
                                          </p:stCondLst>
                                        </p:cTn>
                                        <p:tgtEl>
                                          <p:spTgt spid="252">
                                            <p:txEl>
                                              <p:pRg st="3" end="3"/>
                                            </p:txEl>
                                          </p:spTgt>
                                        </p:tgtEl>
                                      </p:cBhvr>
                                      <p:to x="100000" y="100000"/>
                                    </p:animScale>
                                    <p:animScale>
                                      <p:cBhvr>
                                        <p:cTn id="98" dur="26">
                                          <p:stCondLst>
                                            <p:cond delay="1808"/>
                                          </p:stCondLst>
                                        </p:cTn>
                                        <p:tgtEl>
                                          <p:spTgt spid="252">
                                            <p:txEl>
                                              <p:pRg st="3" end="3"/>
                                            </p:txEl>
                                          </p:spTgt>
                                        </p:tgtEl>
                                      </p:cBhvr>
                                      <p:to x="100000" y="95000"/>
                                    </p:animScale>
                                    <p:animScale>
                                      <p:cBhvr>
                                        <p:cTn id="99" dur="166" decel="50000">
                                          <p:stCondLst>
                                            <p:cond delay="1834"/>
                                          </p:stCondLst>
                                        </p:cTn>
                                        <p:tgtEl>
                                          <p:spTgt spid="25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build="p"/>
      <p:bldP spid="256" grpId="0" animBg="1"/>
      <p:bldP spid="255" grpId="0" animBg="1"/>
    </p:bld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588</Words>
  <Application>Microsoft Office PowerPoint</Application>
  <PresentationFormat>On-screen Show (16:9)</PresentationFormat>
  <Paragraphs>32</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Concert One</vt:lpstr>
      <vt:lpstr>Coming Soon</vt:lpstr>
      <vt:lpstr>Lato</vt:lpstr>
      <vt:lpstr>Roboto Mono Medium</vt:lpstr>
      <vt:lpstr>Arial</vt:lpstr>
      <vt:lpstr>Anonymous Pro</vt:lpstr>
      <vt:lpstr>Notebook Lesson by Slidesgo</vt:lpstr>
      <vt:lpstr>রাজবাড়ী সরকারি আদর্শ মহিলা কলেজ</vt:lpstr>
      <vt:lpstr>PowerPoint Presentation</vt:lpstr>
      <vt:lpstr>PowerPoint Presentation</vt:lpstr>
      <vt:lpstr>বিশাল হৃদয়ের রাসেল ‘ফজিলাতুন নেছা মুজিব খুব ভোরে ঘুম থেকে উঠতেন। রাসেলকে কোলে নিয়ে নীচে যেতেন এবং নিজের হাতে খাবার দিতেন কবুতরদের। হাঁটতে শেখার পর থেকেই রাসেল কবুতরের পেছনে ছুটতো, নিজ হাতে ওদের খাবার দিত। টুঙ্গিপাড়ার বাড়িতেও কবুতর ছিল। কবুতরের মাংস সবাই খেত। বিশেষ করে বর্ষাকালে যখন অধিকাংশ জায়গা পানিতে ডুবে যেত, তখন তরিতরকারি ও মাছের বেশ অভাব দেখা দিত। তখন প্রায়ই কবুতর খাওয়ার রেওয়াজ ছিল। তাছাড়া কারও অসুখ হলে কবুতরের মাংসের ঝোল খাওয়ানো হতো।… রাসেলকে কবুতরের মাংস দেওয়া হলে খেত না। ওকে ওই মাংস খাওয়াতে আমরা অনেকভাবে চেষ্টা করেছি। ওর মুখের কাছে নিয়ে গেছি, মুখ ফিরিয়ে নিয়েছে…ওই বয়সে ও কী করে বুঝতে পারতো যে, ওকে পালিত কবুতরের মাংস দেওয়া হয়েছে!’</vt:lpstr>
      <vt:lpstr>অতিথিপরায়ণ রাসেল</vt:lpstr>
      <vt:lpstr>১৯৭৫ সালের ১৫ আগস্ট কালরাতে দেশি-বিদেশি চক্রান্তে পরিবারের সদস্যদের সাথে শেখ রাসেলকেও হত্যা করা হয়। তখন রাসেল ইউনিভার্সিটি ল্যাবরেটরি স্কুলের চতুর্থ শ্রেণির ছাত্র।</vt:lpstr>
      <vt:lpstr>ছবিঘর</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রাজবাড়ী সরকারি আদর্শ মহিলা কলেজ</dc:title>
  <dc:creator>DOEL</dc:creator>
  <cp:lastModifiedBy>DOEL</cp:lastModifiedBy>
  <cp:revision>18</cp:revision>
  <dcterms:modified xsi:type="dcterms:W3CDTF">2021-10-16T08:36:04Z</dcterms:modified>
</cp:coreProperties>
</file>