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78" r:id="rId2"/>
    <p:sldId id="258" r:id="rId3"/>
    <p:sldId id="259" r:id="rId4"/>
    <p:sldId id="287" r:id="rId5"/>
    <p:sldId id="288" r:id="rId6"/>
    <p:sldId id="289" r:id="rId7"/>
    <p:sldId id="290" r:id="rId8"/>
    <p:sldId id="291" r:id="rId9"/>
    <p:sldId id="265" r:id="rId10"/>
    <p:sldId id="292" r:id="rId11"/>
    <p:sldId id="268" r:id="rId12"/>
    <p:sldId id="293" r:id="rId13"/>
    <p:sldId id="281" r:id="rId14"/>
    <p:sldId id="269" r:id="rId15"/>
    <p:sldId id="270"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3FA01-31E3-4198-935E-50D105E274E0}" type="datetimeFigureOut">
              <a:rPr lang="en-US" smtClean="0"/>
              <a:t>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968FA3-1F8B-42FF-8692-29A15764DE14}" type="slidenum">
              <a:rPr lang="en-US" smtClean="0"/>
              <a:t>‹#›</a:t>
            </a:fld>
            <a:endParaRPr lang="en-US"/>
          </a:p>
        </p:txBody>
      </p:sp>
    </p:spTree>
    <p:extLst>
      <p:ext uri="{BB962C8B-B14F-4D97-AF65-F5344CB8AC3E}">
        <p14:creationId xmlns:p14="http://schemas.microsoft.com/office/powerpoint/2010/main" val="4187378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968FA3-1F8B-42FF-8692-29A15764DE14}" type="slidenum">
              <a:rPr lang="en-US" smtClean="0"/>
              <a:t>12</a:t>
            </a:fld>
            <a:endParaRPr lang="en-US"/>
          </a:p>
        </p:txBody>
      </p:sp>
    </p:spTree>
    <p:extLst>
      <p:ext uri="{BB962C8B-B14F-4D97-AF65-F5344CB8AC3E}">
        <p14:creationId xmlns:p14="http://schemas.microsoft.com/office/powerpoint/2010/main" val="1193262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0968FA3-1F8B-42FF-8692-29A15764DE14}" type="slidenum">
              <a:rPr lang="en-US" smtClean="0"/>
              <a:t>13</a:t>
            </a:fld>
            <a:endParaRPr lang="en-US"/>
          </a:p>
        </p:txBody>
      </p:sp>
    </p:spTree>
    <p:extLst>
      <p:ext uri="{BB962C8B-B14F-4D97-AF65-F5344CB8AC3E}">
        <p14:creationId xmlns:p14="http://schemas.microsoft.com/office/powerpoint/2010/main" val="2502320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01B93E-5ECA-46CA-AEF9-2EBC5FAD89EA}"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BECFF-8A76-4B5A-A12B-3CB91AD74EBA}" type="slidenum">
              <a:rPr lang="en-US" smtClean="0"/>
              <a:t>‹#›</a:t>
            </a:fld>
            <a:endParaRPr lang="en-US"/>
          </a:p>
        </p:txBody>
      </p:sp>
    </p:spTree>
    <p:extLst>
      <p:ext uri="{BB962C8B-B14F-4D97-AF65-F5344CB8AC3E}">
        <p14:creationId xmlns:p14="http://schemas.microsoft.com/office/powerpoint/2010/main" val="77192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01B93E-5ECA-46CA-AEF9-2EBC5FAD89EA}"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BECFF-8A76-4B5A-A12B-3CB91AD74EBA}" type="slidenum">
              <a:rPr lang="en-US" smtClean="0"/>
              <a:t>‹#›</a:t>
            </a:fld>
            <a:endParaRPr lang="en-US"/>
          </a:p>
        </p:txBody>
      </p:sp>
    </p:spTree>
    <p:extLst>
      <p:ext uri="{BB962C8B-B14F-4D97-AF65-F5344CB8AC3E}">
        <p14:creationId xmlns:p14="http://schemas.microsoft.com/office/powerpoint/2010/main" val="2474437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01B93E-5ECA-46CA-AEF9-2EBC5FAD89EA}"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BECFF-8A76-4B5A-A12B-3CB91AD74EBA}" type="slidenum">
              <a:rPr lang="en-US" smtClean="0"/>
              <a:t>‹#›</a:t>
            </a:fld>
            <a:endParaRPr lang="en-US"/>
          </a:p>
        </p:txBody>
      </p:sp>
    </p:spTree>
    <p:extLst>
      <p:ext uri="{BB962C8B-B14F-4D97-AF65-F5344CB8AC3E}">
        <p14:creationId xmlns:p14="http://schemas.microsoft.com/office/powerpoint/2010/main" val="163085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01B93E-5ECA-46CA-AEF9-2EBC5FAD89EA}"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BECFF-8A76-4B5A-A12B-3CB91AD74EBA}" type="slidenum">
              <a:rPr lang="en-US" smtClean="0"/>
              <a:t>‹#›</a:t>
            </a:fld>
            <a:endParaRPr lang="en-US"/>
          </a:p>
        </p:txBody>
      </p:sp>
    </p:spTree>
    <p:extLst>
      <p:ext uri="{BB962C8B-B14F-4D97-AF65-F5344CB8AC3E}">
        <p14:creationId xmlns:p14="http://schemas.microsoft.com/office/powerpoint/2010/main" val="3883351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01B93E-5ECA-46CA-AEF9-2EBC5FAD89EA}"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BECFF-8A76-4B5A-A12B-3CB91AD74EBA}" type="slidenum">
              <a:rPr lang="en-US" smtClean="0"/>
              <a:t>‹#›</a:t>
            </a:fld>
            <a:endParaRPr lang="en-US"/>
          </a:p>
        </p:txBody>
      </p:sp>
    </p:spTree>
    <p:extLst>
      <p:ext uri="{BB962C8B-B14F-4D97-AF65-F5344CB8AC3E}">
        <p14:creationId xmlns:p14="http://schemas.microsoft.com/office/powerpoint/2010/main" val="412663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01B93E-5ECA-46CA-AEF9-2EBC5FAD89EA}"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BECFF-8A76-4B5A-A12B-3CB91AD74EBA}" type="slidenum">
              <a:rPr lang="en-US" smtClean="0"/>
              <a:t>‹#›</a:t>
            </a:fld>
            <a:endParaRPr lang="en-US"/>
          </a:p>
        </p:txBody>
      </p:sp>
    </p:spTree>
    <p:extLst>
      <p:ext uri="{BB962C8B-B14F-4D97-AF65-F5344CB8AC3E}">
        <p14:creationId xmlns:p14="http://schemas.microsoft.com/office/powerpoint/2010/main" val="239741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01B93E-5ECA-46CA-AEF9-2EBC5FAD89EA}" type="datetimeFigureOut">
              <a:rPr lang="en-US" smtClean="0"/>
              <a:t>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5BECFF-8A76-4B5A-A12B-3CB91AD74EBA}" type="slidenum">
              <a:rPr lang="en-US" smtClean="0"/>
              <a:t>‹#›</a:t>
            </a:fld>
            <a:endParaRPr lang="en-US"/>
          </a:p>
        </p:txBody>
      </p:sp>
    </p:spTree>
    <p:extLst>
      <p:ext uri="{BB962C8B-B14F-4D97-AF65-F5344CB8AC3E}">
        <p14:creationId xmlns:p14="http://schemas.microsoft.com/office/powerpoint/2010/main" val="2657989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01B93E-5ECA-46CA-AEF9-2EBC5FAD89EA}" type="datetimeFigureOut">
              <a:rPr lang="en-US" smtClean="0"/>
              <a:t>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5BECFF-8A76-4B5A-A12B-3CB91AD74EBA}" type="slidenum">
              <a:rPr lang="en-US" smtClean="0"/>
              <a:t>‹#›</a:t>
            </a:fld>
            <a:endParaRPr lang="en-US"/>
          </a:p>
        </p:txBody>
      </p:sp>
    </p:spTree>
    <p:extLst>
      <p:ext uri="{BB962C8B-B14F-4D97-AF65-F5344CB8AC3E}">
        <p14:creationId xmlns:p14="http://schemas.microsoft.com/office/powerpoint/2010/main" val="403852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1B93E-5ECA-46CA-AEF9-2EBC5FAD89EA}" type="datetimeFigureOut">
              <a:rPr lang="en-US" smtClean="0"/>
              <a:t>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5BECFF-8A76-4B5A-A12B-3CB91AD74EBA}" type="slidenum">
              <a:rPr lang="en-US" smtClean="0"/>
              <a:t>‹#›</a:t>
            </a:fld>
            <a:endParaRPr lang="en-US"/>
          </a:p>
        </p:txBody>
      </p:sp>
    </p:spTree>
    <p:extLst>
      <p:ext uri="{BB962C8B-B14F-4D97-AF65-F5344CB8AC3E}">
        <p14:creationId xmlns:p14="http://schemas.microsoft.com/office/powerpoint/2010/main" val="202337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1B93E-5ECA-46CA-AEF9-2EBC5FAD89EA}"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BECFF-8A76-4B5A-A12B-3CB91AD74EBA}" type="slidenum">
              <a:rPr lang="en-US" smtClean="0"/>
              <a:t>‹#›</a:t>
            </a:fld>
            <a:endParaRPr lang="en-US"/>
          </a:p>
        </p:txBody>
      </p:sp>
    </p:spTree>
    <p:extLst>
      <p:ext uri="{BB962C8B-B14F-4D97-AF65-F5344CB8AC3E}">
        <p14:creationId xmlns:p14="http://schemas.microsoft.com/office/powerpoint/2010/main" val="226660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1B93E-5ECA-46CA-AEF9-2EBC5FAD89EA}"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BECFF-8A76-4B5A-A12B-3CB91AD74EBA}" type="slidenum">
              <a:rPr lang="en-US" smtClean="0"/>
              <a:t>‹#›</a:t>
            </a:fld>
            <a:endParaRPr lang="en-US"/>
          </a:p>
        </p:txBody>
      </p:sp>
    </p:spTree>
    <p:extLst>
      <p:ext uri="{BB962C8B-B14F-4D97-AF65-F5344CB8AC3E}">
        <p14:creationId xmlns:p14="http://schemas.microsoft.com/office/powerpoint/2010/main" val="417100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01B93E-5ECA-46CA-AEF9-2EBC5FAD89EA}" type="datetimeFigureOut">
              <a:rPr lang="en-US" smtClean="0"/>
              <a:t>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5BECFF-8A76-4B5A-A12B-3CB91AD74EBA}" type="slidenum">
              <a:rPr lang="en-US" smtClean="0"/>
              <a:t>‹#›</a:t>
            </a:fld>
            <a:endParaRPr lang="en-US"/>
          </a:p>
        </p:txBody>
      </p:sp>
    </p:spTree>
    <p:extLst>
      <p:ext uri="{BB962C8B-B14F-4D97-AF65-F5344CB8AC3E}">
        <p14:creationId xmlns:p14="http://schemas.microsoft.com/office/powerpoint/2010/main" val="3846928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4.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4.jpeg"/><Relationship Id="rId10" Type="http://schemas.openxmlformats.org/officeDocument/2006/relationships/image" Target="../media/image2.png"/><Relationship Id="rId4" Type="http://schemas.openxmlformats.org/officeDocument/2006/relationships/image" Target="../media/image11.jpeg"/><Relationship Id="rId9" Type="http://schemas.openxmlformats.org/officeDocument/2006/relationships/image" Target="../media/image14.jp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pn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751037"/>
            <a:ext cx="10668000" cy="5268763"/>
          </a:xfrm>
          <a:prstGeom prst="rect">
            <a:avLst/>
          </a:prstGeom>
          <a:ln w="228600" cap="sq" cmpd="thickThin">
            <a:solidFill>
              <a:srgbClr val="000000"/>
            </a:solidFill>
            <a:prstDash val="solid"/>
            <a:miter lim="800000"/>
          </a:ln>
          <a:effectLst>
            <a:innerShdw blurRad="76200">
              <a:srgbClr val="000000"/>
            </a:innerShdw>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800" y="5105400"/>
            <a:ext cx="1381125" cy="838200"/>
          </a:xfrm>
          <a:prstGeom prst="rect">
            <a:avLst/>
          </a:prstGeom>
        </p:spPr>
      </p:pic>
      <p:sp>
        <p:nvSpPr>
          <p:cNvPr id="4" name="TextBox 3"/>
          <p:cNvSpPr txBox="1"/>
          <p:nvPr/>
        </p:nvSpPr>
        <p:spPr>
          <a:xfrm>
            <a:off x="2133600" y="1985034"/>
            <a:ext cx="8686800" cy="2800767"/>
          </a:xfrm>
          <a:prstGeom prst="rect">
            <a:avLst/>
          </a:prstGeom>
          <a:noFill/>
        </p:spPr>
        <p:txBody>
          <a:bodyPr wrap="square" rtlCol="0">
            <a:spAutoFit/>
          </a:bodyPr>
          <a:lstStyle/>
          <a:p>
            <a:r>
              <a:rPr lang="en-US" sz="8800" b="1" dirty="0" err="1" smtClean="0">
                <a:ln w="57150">
                  <a:solidFill>
                    <a:schemeClr val="bg1"/>
                  </a:solidFill>
                </a:ln>
                <a:solidFill>
                  <a:srgbClr val="0070C0"/>
                </a:solidFill>
              </a:rPr>
              <a:t>আজকের</a:t>
            </a:r>
            <a:r>
              <a:rPr lang="en-US" sz="8800" b="1" dirty="0" smtClean="0">
                <a:ln w="57150">
                  <a:solidFill>
                    <a:schemeClr val="bg1"/>
                  </a:solidFill>
                </a:ln>
                <a:solidFill>
                  <a:srgbClr val="0070C0"/>
                </a:solidFill>
              </a:rPr>
              <a:t> </a:t>
            </a:r>
            <a:r>
              <a:rPr lang="en-US" sz="8800" b="1" dirty="0" err="1" smtClean="0">
                <a:ln w="57150">
                  <a:solidFill>
                    <a:schemeClr val="bg1"/>
                  </a:solidFill>
                </a:ln>
                <a:solidFill>
                  <a:srgbClr val="0070C0"/>
                </a:solidFill>
              </a:rPr>
              <a:t>ক্লাসে</a:t>
            </a:r>
            <a:r>
              <a:rPr lang="en-US" sz="8800" b="1" dirty="0" smtClean="0">
                <a:ln w="57150">
                  <a:solidFill>
                    <a:schemeClr val="bg1"/>
                  </a:solidFill>
                </a:ln>
                <a:solidFill>
                  <a:srgbClr val="0070C0"/>
                </a:solidFill>
              </a:rPr>
              <a:t> </a:t>
            </a:r>
            <a:r>
              <a:rPr lang="en-US" sz="8800" b="1" dirty="0" err="1" smtClean="0">
                <a:ln w="57150">
                  <a:solidFill>
                    <a:schemeClr val="bg1"/>
                  </a:solidFill>
                </a:ln>
                <a:solidFill>
                  <a:srgbClr val="0070C0"/>
                </a:solidFill>
              </a:rPr>
              <a:t>সবাইকে</a:t>
            </a:r>
            <a:r>
              <a:rPr lang="en-US" sz="8800" b="1" dirty="0" smtClean="0">
                <a:ln w="57150">
                  <a:solidFill>
                    <a:schemeClr val="bg1"/>
                  </a:solidFill>
                </a:ln>
                <a:solidFill>
                  <a:srgbClr val="0070C0"/>
                </a:solidFill>
              </a:rPr>
              <a:t> </a:t>
            </a:r>
            <a:r>
              <a:rPr lang="en-US" sz="8800" b="1" dirty="0" err="1" smtClean="0">
                <a:ln w="57150">
                  <a:solidFill>
                    <a:schemeClr val="bg1"/>
                  </a:solidFill>
                </a:ln>
                <a:solidFill>
                  <a:srgbClr val="0070C0"/>
                </a:solidFill>
              </a:rPr>
              <a:t>স্বাগত</a:t>
            </a:r>
            <a:r>
              <a:rPr lang="en-US" sz="8800" b="1" dirty="0" smtClean="0">
                <a:ln w="57150">
                  <a:solidFill>
                    <a:schemeClr val="bg1"/>
                  </a:solidFill>
                </a:ln>
                <a:solidFill>
                  <a:srgbClr val="0070C0"/>
                </a:solidFill>
              </a:rPr>
              <a:t> </a:t>
            </a:r>
            <a:endParaRPr lang="en-US" sz="8800" b="1" dirty="0">
              <a:ln w="57150">
                <a:solidFill>
                  <a:schemeClr val="bg1"/>
                </a:solidFill>
              </a:ln>
              <a:solidFill>
                <a:srgbClr val="0070C0"/>
              </a:solidFill>
            </a:endParaRPr>
          </a:p>
        </p:txBody>
      </p:sp>
    </p:spTree>
    <p:extLst>
      <p:ext uri="{BB962C8B-B14F-4D97-AF65-F5344CB8AC3E}">
        <p14:creationId xmlns:p14="http://schemas.microsoft.com/office/powerpoint/2010/main" val="1253727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838200" y="1143000"/>
            <a:ext cx="10363200" cy="4401205"/>
          </a:xfrm>
          <a:prstGeom prst="rect">
            <a:avLst/>
          </a:prstGeom>
          <a:blipFill>
            <a:blip r:embed="rId2"/>
            <a:tile tx="0" ty="0" sx="100000" sy="100000" flip="none" algn="tl"/>
          </a:blipFill>
          <a:ln/>
        </p:spPr>
        <p:style>
          <a:lnRef idx="1">
            <a:schemeClr val="accent2"/>
          </a:lnRef>
          <a:fillRef idx="2">
            <a:schemeClr val="accent2"/>
          </a:fillRef>
          <a:effectRef idx="1">
            <a:schemeClr val="accent2"/>
          </a:effectRef>
          <a:fontRef idx="minor">
            <a:schemeClr val="dk1"/>
          </a:fontRef>
        </p:style>
        <p:txBody>
          <a:bodyPr wrap="square">
            <a:spAutoFit/>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eaLnBrk="1" hangingPunct="1">
              <a:defRPr/>
            </a:pPr>
            <a:r>
              <a:rPr lang="bn-BD" sz="3200" u="sng" dirty="0" smtClean="0">
                <a:solidFill>
                  <a:srgbClr val="00B050"/>
                </a:solidFill>
                <a:latin typeface="Kalpurush" panose="02000600000000000000" pitchFamily="2" charset="0"/>
                <a:cs typeface="Kalpurush" panose="02000600000000000000" pitchFamily="2" charset="0"/>
              </a:rPr>
              <a:t>ব্যাংকের প্রধান কার্যাবলি যা ব্যাংকিং হিসাবে পরিচিত তা নিম্নরুপঃ</a:t>
            </a:r>
          </a:p>
          <a:p>
            <a:pPr eaLnBrk="1" hangingPunct="1">
              <a:defRPr/>
            </a:pPr>
            <a:endParaRPr lang="bn-BD" sz="3200" dirty="0" smtClean="0">
              <a:solidFill>
                <a:srgbClr val="00B050"/>
              </a:solidFill>
              <a:latin typeface="Kalpurush" panose="02000600000000000000" pitchFamily="2" charset="0"/>
              <a:cs typeface="Kalpurush" panose="02000600000000000000" pitchFamily="2" charset="0"/>
            </a:endParaRPr>
          </a:p>
          <a:p>
            <a:pPr eaLnBrk="1" hangingPunct="1">
              <a:buFont typeface="Wingdings" pitchFamily="2" charset="2"/>
              <a:buChar char="Ø"/>
              <a:defRPr/>
            </a:pPr>
            <a:r>
              <a:rPr lang="bn-BD" sz="2400" dirty="0" smtClean="0">
                <a:latin typeface="Kalpurush" panose="02000600000000000000" pitchFamily="2" charset="0"/>
                <a:cs typeface="Kalpurush" panose="02000600000000000000" pitchFamily="2" charset="0"/>
              </a:rPr>
              <a:t> </a:t>
            </a:r>
            <a:r>
              <a:rPr lang="bn-BD" sz="3200" dirty="0" smtClean="0">
                <a:latin typeface="Kalpurush" panose="02000600000000000000" pitchFamily="2" charset="0"/>
                <a:cs typeface="Kalpurush" panose="02000600000000000000" pitchFamily="2" charset="0"/>
              </a:rPr>
              <a:t>জনগন থেকে আমানত সংগ্রহ</a:t>
            </a:r>
            <a:r>
              <a:rPr lang="en-US" sz="3200" dirty="0" smtClean="0">
                <a:latin typeface="Kalpurush" panose="02000600000000000000" pitchFamily="2" charset="0"/>
                <a:cs typeface="Kalpurush" panose="02000600000000000000" pitchFamily="2" charset="0"/>
              </a:rPr>
              <a:t> ;</a:t>
            </a:r>
            <a:endParaRPr lang="bn-BD" sz="3200" dirty="0" smtClean="0">
              <a:latin typeface="Kalpurush" panose="02000600000000000000" pitchFamily="2" charset="0"/>
              <a:cs typeface="Kalpurush" panose="02000600000000000000" pitchFamily="2" charset="0"/>
            </a:endParaRPr>
          </a:p>
          <a:p>
            <a:pPr eaLnBrk="1" hangingPunct="1">
              <a:buFont typeface="Wingdings" pitchFamily="2" charset="2"/>
              <a:buChar char="Ø"/>
              <a:defRPr/>
            </a:pPr>
            <a:r>
              <a:rPr lang="bn-BD" sz="3200" dirty="0" smtClean="0">
                <a:latin typeface="Kalpurush" panose="02000600000000000000" pitchFamily="2" charset="0"/>
                <a:cs typeface="Kalpurush" panose="02000600000000000000" pitchFamily="2" charset="0"/>
              </a:rPr>
              <a:t> ঋন দান</a:t>
            </a:r>
            <a:r>
              <a:rPr lang="en-US" sz="3200" dirty="0" smtClean="0">
                <a:latin typeface="Kalpurush" panose="02000600000000000000" pitchFamily="2" charset="0"/>
                <a:cs typeface="Kalpurush" panose="02000600000000000000" pitchFamily="2" charset="0"/>
              </a:rPr>
              <a:t> ;</a:t>
            </a:r>
            <a:endParaRPr lang="bn-BD" sz="3200" dirty="0" smtClean="0">
              <a:latin typeface="Kalpurush" panose="02000600000000000000" pitchFamily="2" charset="0"/>
              <a:cs typeface="Kalpurush" panose="02000600000000000000" pitchFamily="2" charset="0"/>
            </a:endParaRPr>
          </a:p>
          <a:p>
            <a:pPr eaLnBrk="1" hangingPunct="1">
              <a:buFont typeface="Wingdings" pitchFamily="2" charset="2"/>
              <a:buChar char="Ø"/>
              <a:defRPr/>
            </a:pPr>
            <a:r>
              <a:rPr lang="bn-BD" sz="3200" dirty="0" smtClean="0">
                <a:latin typeface="Kalpurush" panose="02000600000000000000" pitchFamily="2" charset="0"/>
                <a:cs typeface="Kalpurush" panose="02000600000000000000" pitchFamily="2" charset="0"/>
              </a:rPr>
              <a:t> বাট্টাকরন ও বিনিময় বিলে স্বীকৃতি</a:t>
            </a:r>
            <a:r>
              <a:rPr lang="en-US" sz="3200" dirty="0" smtClean="0">
                <a:latin typeface="Kalpurush" panose="02000600000000000000" pitchFamily="2" charset="0"/>
                <a:cs typeface="Kalpurush" panose="02000600000000000000" pitchFamily="2" charset="0"/>
              </a:rPr>
              <a:t> ;</a:t>
            </a:r>
            <a:endParaRPr lang="bn-BD" sz="3200" dirty="0" smtClean="0">
              <a:latin typeface="Kalpurush" panose="02000600000000000000" pitchFamily="2" charset="0"/>
              <a:cs typeface="Kalpurush" panose="02000600000000000000" pitchFamily="2" charset="0"/>
            </a:endParaRPr>
          </a:p>
          <a:p>
            <a:pPr eaLnBrk="1" hangingPunct="1">
              <a:buFont typeface="Wingdings" pitchFamily="2" charset="2"/>
              <a:buChar char="Ø"/>
              <a:defRPr/>
            </a:pPr>
            <a:r>
              <a:rPr lang="bn-BD" sz="3200" dirty="0" smtClean="0">
                <a:latin typeface="Kalpurush" panose="02000600000000000000" pitchFamily="2" charset="0"/>
                <a:cs typeface="Kalpurush" panose="02000600000000000000" pitchFamily="2" charset="0"/>
              </a:rPr>
              <a:t> বৈদেশিক বাণিজ্যে অর্থায়ন ও প্রত্যয়ন</a:t>
            </a:r>
            <a:r>
              <a:rPr lang="en-US" sz="3200" dirty="0" smtClean="0">
                <a:latin typeface="Kalpurush" panose="02000600000000000000" pitchFamily="2" charset="0"/>
                <a:cs typeface="Kalpurush" panose="02000600000000000000" pitchFamily="2" charset="0"/>
              </a:rPr>
              <a:t> ;</a:t>
            </a:r>
            <a:endParaRPr lang="bn-BD" sz="3200" dirty="0" smtClean="0">
              <a:latin typeface="Kalpurush" panose="02000600000000000000" pitchFamily="2" charset="0"/>
              <a:cs typeface="Kalpurush" panose="02000600000000000000" pitchFamily="2" charset="0"/>
            </a:endParaRPr>
          </a:p>
          <a:p>
            <a:pPr eaLnBrk="1" hangingPunct="1">
              <a:buFont typeface="Wingdings" pitchFamily="2" charset="2"/>
              <a:buChar char="Ø"/>
              <a:defRPr/>
            </a:pPr>
            <a:r>
              <a:rPr lang="bn-BD" sz="3200" dirty="0" smtClean="0">
                <a:latin typeface="Kalpurush" panose="02000600000000000000" pitchFamily="2" charset="0"/>
                <a:cs typeface="Kalpurush" panose="02000600000000000000" pitchFamily="2" charset="0"/>
              </a:rPr>
              <a:t> অর্থ স্থানান্তর</a:t>
            </a:r>
            <a:r>
              <a:rPr lang="en-US" sz="3200" dirty="0" smtClean="0">
                <a:latin typeface="Kalpurush" panose="02000600000000000000" pitchFamily="2" charset="0"/>
                <a:cs typeface="Kalpurush" panose="02000600000000000000" pitchFamily="2" charset="0"/>
              </a:rPr>
              <a:t> ;</a:t>
            </a:r>
            <a:endParaRPr lang="bn-BD" sz="3200" dirty="0" smtClean="0">
              <a:latin typeface="Kalpurush" panose="02000600000000000000" pitchFamily="2" charset="0"/>
              <a:cs typeface="Kalpurush" panose="02000600000000000000" pitchFamily="2" charset="0"/>
            </a:endParaRPr>
          </a:p>
          <a:p>
            <a:pPr eaLnBrk="1" hangingPunct="1">
              <a:buFont typeface="Wingdings" pitchFamily="2" charset="2"/>
              <a:buChar char="Ø"/>
              <a:defRPr/>
            </a:pPr>
            <a:r>
              <a:rPr lang="bn-BD" sz="3200" dirty="0" smtClean="0">
                <a:latin typeface="Kalpurush" panose="02000600000000000000" pitchFamily="2" charset="0"/>
                <a:cs typeface="Kalpurush" panose="02000600000000000000" pitchFamily="2" charset="0"/>
              </a:rPr>
              <a:t> মুল্যবান দলিল/বস্তু সংরক্ষনের ব্যবস্থা ইত্যাদি।</a:t>
            </a:r>
          </a:p>
          <a:p>
            <a:pPr eaLnBrk="1" hangingPunct="1">
              <a:defRPr/>
            </a:pPr>
            <a:endParaRPr lang="en-US" sz="2400" dirty="0" smtClean="0">
              <a:latin typeface="Kalpurush" panose="02000600000000000000" pitchFamily="2" charset="0"/>
              <a:cs typeface="Kalpurush" panose="020006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00" y="5410199"/>
            <a:ext cx="2133599" cy="1066801"/>
          </a:xfrm>
          <a:prstGeom prst="rect">
            <a:avLst/>
          </a:prstGeom>
        </p:spPr>
      </p:pic>
    </p:spTree>
    <p:extLst>
      <p:ext uri="{BB962C8B-B14F-4D97-AF65-F5344CB8AC3E}">
        <p14:creationId xmlns:p14="http://schemas.microsoft.com/office/powerpoint/2010/main" val="22388378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43400" y="914400"/>
            <a:ext cx="4724400" cy="1323439"/>
          </a:xfrm>
          <a:prstGeom prst="rect">
            <a:avLst/>
          </a:prstGeom>
          <a:solidFill>
            <a:srgbClr val="FFFF00"/>
          </a:solidFill>
          <a:ln>
            <a:solidFill>
              <a:srgbClr val="FFC000"/>
            </a:solidFill>
          </a:ln>
        </p:spPr>
        <p:txBody>
          <a:bodyPr wrap="square" rtlCol="0">
            <a:spAutoFit/>
          </a:bodyPr>
          <a:lstStyle/>
          <a:p>
            <a:r>
              <a:rPr lang="en-US" sz="8000" dirty="0" err="1" smtClean="0">
                <a:solidFill>
                  <a:srgbClr val="FF33CC"/>
                </a:solidFill>
                <a:latin typeface="NikoshBAN" panose="02000000000000000000" pitchFamily="2" charset="0"/>
                <a:cs typeface="NikoshBAN" panose="02000000000000000000" pitchFamily="2" charset="0"/>
              </a:rPr>
              <a:t>জোড়ায়</a:t>
            </a:r>
            <a:r>
              <a:rPr lang="en-US" sz="8000" dirty="0" smtClean="0">
                <a:solidFill>
                  <a:srgbClr val="FF33CC"/>
                </a:solidFill>
                <a:latin typeface="NikoshBAN" panose="02000000000000000000" pitchFamily="2" charset="0"/>
                <a:cs typeface="NikoshBAN" panose="02000000000000000000" pitchFamily="2" charset="0"/>
              </a:rPr>
              <a:t>  </a:t>
            </a:r>
            <a:r>
              <a:rPr lang="en-US" sz="8000" dirty="0" err="1" smtClean="0">
                <a:solidFill>
                  <a:srgbClr val="FF33CC"/>
                </a:solidFill>
                <a:latin typeface="NikoshBAN" panose="02000000000000000000" pitchFamily="2" charset="0"/>
                <a:cs typeface="NikoshBAN" panose="02000000000000000000" pitchFamily="2" charset="0"/>
              </a:rPr>
              <a:t>কাজ</a:t>
            </a:r>
            <a:r>
              <a:rPr lang="en-US" sz="8000" dirty="0" smtClean="0">
                <a:solidFill>
                  <a:srgbClr val="FF33CC"/>
                </a:solidFill>
                <a:latin typeface="NikoshBAN" panose="02000000000000000000" pitchFamily="2" charset="0"/>
                <a:cs typeface="NikoshBAN" panose="02000000000000000000" pitchFamily="2" charset="0"/>
              </a:rPr>
              <a:t> </a:t>
            </a:r>
            <a:endParaRPr lang="en-US" sz="8000" dirty="0">
              <a:solidFill>
                <a:srgbClr val="FF33CC"/>
              </a:solidFill>
              <a:latin typeface="NikoshBAN" panose="02000000000000000000" pitchFamily="2" charset="0"/>
              <a:cs typeface="NikoshBAN" panose="02000000000000000000" pitchFamily="2" charset="0"/>
            </a:endParaRPr>
          </a:p>
        </p:txBody>
      </p:sp>
      <p:sp>
        <p:nvSpPr>
          <p:cNvPr id="5" name="TextBox 4"/>
          <p:cNvSpPr txBox="1"/>
          <p:nvPr/>
        </p:nvSpPr>
        <p:spPr>
          <a:xfrm>
            <a:off x="1905000" y="4572000"/>
            <a:ext cx="7772400" cy="646331"/>
          </a:xfrm>
          <a:prstGeom prst="rect">
            <a:avLst/>
          </a:prstGeom>
          <a:noFill/>
          <a:ln>
            <a:solidFill>
              <a:srgbClr val="002060"/>
            </a:solidFill>
          </a:ln>
        </p:spPr>
        <p:txBody>
          <a:bodyPr wrap="square" rtlCol="0">
            <a:spAutoFit/>
          </a:bodyPr>
          <a:lstStyle/>
          <a:p>
            <a:pPr marL="571500" indent="-571500">
              <a:buFont typeface="Wingdings" panose="05000000000000000000" pitchFamily="2" charset="2"/>
              <a:buChar char="Ø"/>
            </a:pP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মুদ্রা</a:t>
            </a:r>
            <a:r>
              <a:rPr lang="en-US" sz="3600" dirty="0" smtClean="0">
                <a:solidFill>
                  <a:srgbClr val="7030A0"/>
                </a:solidFill>
                <a:latin typeface="NikoshBAN" panose="02000000000000000000" pitchFamily="2" charset="0"/>
                <a:cs typeface="NikoshBAN" panose="02000000000000000000" pitchFamily="2" charset="0"/>
              </a:rPr>
              <a:t> ও </a:t>
            </a:r>
            <a:r>
              <a:rPr lang="en-US" sz="3600" dirty="0" err="1" smtClean="0">
                <a:solidFill>
                  <a:srgbClr val="7030A0"/>
                </a:solidFill>
                <a:latin typeface="NikoshBAN" panose="02000000000000000000" pitchFamily="2" charset="0"/>
                <a:cs typeface="NikoshBAN" panose="02000000000000000000" pitchFamily="2" charset="0"/>
              </a:rPr>
              <a:t>ব্যাংকের</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মধ্যকার</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সম্পর্কটি</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ব্যাখ্যা</a:t>
            </a:r>
            <a:r>
              <a:rPr lang="en-US" sz="3600" dirty="0" smtClean="0">
                <a:solidFill>
                  <a:srgbClr val="7030A0"/>
                </a:solidFill>
                <a:latin typeface="NikoshBAN" panose="02000000000000000000" pitchFamily="2" charset="0"/>
                <a:cs typeface="NikoshBAN" panose="02000000000000000000" pitchFamily="2" charset="0"/>
              </a:rPr>
              <a:t> </a:t>
            </a:r>
            <a:r>
              <a:rPr lang="en-US" sz="3600" dirty="0" err="1" smtClean="0">
                <a:solidFill>
                  <a:srgbClr val="7030A0"/>
                </a:solidFill>
                <a:latin typeface="NikoshBAN" panose="02000000000000000000" pitchFamily="2" charset="0"/>
                <a:cs typeface="NikoshBAN" panose="02000000000000000000" pitchFamily="2" charset="0"/>
              </a:rPr>
              <a:t>কর</a:t>
            </a:r>
            <a:r>
              <a:rPr lang="en-US" sz="3600" dirty="0" smtClean="0">
                <a:solidFill>
                  <a:srgbClr val="7030A0"/>
                </a:solidFill>
                <a:latin typeface="NikoshBAN" panose="02000000000000000000" pitchFamily="2" charset="0"/>
                <a:cs typeface="NikoshBAN" panose="02000000000000000000" pitchFamily="2" charset="0"/>
              </a:rPr>
              <a:t> ।   </a:t>
            </a:r>
            <a:endParaRPr lang="en-US" sz="3600" dirty="0">
              <a:solidFill>
                <a:srgbClr val="7030A0"/>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000" y="5410200"/>
            <a:ext cx="2143125" cy="105810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920262"/>
            <a:ext cx="3200399" cy="2286000"/>
          </a:xfrm>
          <a:prstGeom prst="rect">
            <a:avLst/>
          </a:prstGeom>
        </p:spPr>
      </p:pic>
    </p:spTree>
    <p:extLst>
      <p:ext uri="{BB962C8B-B14F-4D97-AF65-F5344CB8AC3E}">
        <p14:creationId xmlns:p14="http://schemas.microsoft.com/office/powerpoint/2010/main" val="37276288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6"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by="(-#ppt_w*2)" calcmode="lin" valueType="num">
                                      <p:cBhvr rctx="PPT">
                                        <p:cTn id="17" dur="500" autoRev="1" fill="hold">
                                          <p:stCondLst>
                                            <p:cond delay="0"/>
                                          </p:stCondLst>
                                        </p:cTn>
                                        <p:tgtEl>
                                          <p:spTgt spid="5"/>
                                        </p:tgtEl>
                                        <p:attrNameLst>
                                          <p:attrName>ppt_w</p:attrName>
                                        </p:attrNameLst>
                                      </p:cBhvr>
                                    </p:anim>
                                    <p:anim by="(#ppt_w*0.50)" calcmode="lin" valueType="num">
                                      <p:cBhvr>
                                        <p:cTn id="18" dur="500" decel="50000" autoRev="1" fill="hold">
                                          <p:stCondLst>
                                            <p:cond delay="0"/>
                                          </p:stCondLst>
                                        </p:cTn>
                                        <p:tgtEl>
                                          <p:spTgt spid="5"/>
                                        </p:tgtEl>
                                        <p:attrNameLst>
                                          <p:attrName>ppt_x</p:attrName>
                                        </p:attrNameLst>
                                      </p:cBhvr>
                                    </p:anim>
                                    <p:anim from="(-#ppt_h/2)" to="(#ppt_y)" calcmode="lin" valueType="num">
                                      <p:cBhvr>
                                        <p:cTn id="19" dur="1000" fill="hold">
                                          <p:stCondLst>
                                            <p:cond delay="0"/>
                                          </p:stCondLst>
                                        </p:cTn>
                                        <p:tgtEl>
                                          <p:spTgt spid="5"/>
                                        </p:tgtEl>
                                        <p:attrNameLst>
                                          <p:attrName>ppt_y</p:attrName>
                                        </p:attrNameLst>
                                      </p:cBhvr>
                                    </p:anim>
                                    <p:animRot by="21600000">
                                      <p:cBhvr>
                                        <p:cTn id="20"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685800" y="609600"/>
            <a:ext cx="10668000" cy="5570756"/>
          </a:xfrm>
          <a:prstGeom prst="rect">
            <a:avLst/>
          </a:prstGeom>
          <a:blipFill>
            <a:blip r:embed="rId3"/>
            <a:tile tx="0" ty="0" sx="100000" sy="100000" flip="none" algn="tl"/>
          </a:blipFill>
          <a:ln/>
        </p:spPr>
        <p:style>
          <a:lnRef idx="1">
            <a:schemeClr val="accent3"/>
          </a:lnRef>
          <a:fillRef idx="2">
            <a:schemeClr val="accent3"/>
          </a:fillRef>
          <a:effectRef idx="1">
            <a:schemeClr val="accent3"/>
          </a:effectRef>
          <a:fontRef idx="minor">
            <a:schemeClr val="dk1"/>
          </a:fontRef>
        </p:style>
        <p:txBody>
          <a:bodyPr wrap="square">
            <a:spAutoFit/>
          </a:bodyPr>
          <a:lstStyle>
            <a:defPPr>
              <a:defRPr lang="en-US"/>
            </a:defPPr>
            <a:lvl1pPr algn="l" rtl="0" eaLnBrk="0" fontAlgn="base" hangingPunct="0">
              <a:spcBef>
                <a:spcPct val="0"/>
              </a:spcBef>
              <a:spcAft>
                <a:spcPct val="0"/>
              </a:spcAft>
              <a:defRPr kern="1200">
                <a:solidFill>
                  <a:schemeClr val="dk1"/>
                </a:solidFill>
                <a:latin typeface="+mn-lt"/>
                <a:ea typeface="+mn-ea"/>
                <a:cs typeface="+mn-cs"/>
              </a:defRPr>
            </a:lvl1pPr>
            <a:lvl2pPr marL="457200" algn="l" rtl="0" eaLnBrk="0" fontAlgn="base" hangingPunct="0">
              <a:spcBef>
                <a:spcPct val="0"/>
              </a:spcBef>
              <a:spcAft>
                <a:spcPct val="0"/>
              </a:spcAft>
              <a:defRPr kern="1200">
                <a:solidFill>
                  <a:schemeClr val="dk1"/>
                </a:solidFill>
                <a:latin typeface="+mn-lt"/>
                <a:ea typeface="+mn-ea"/>
                <a:cs typeface="+mn-cs"/>
              </a:defRPr>
            </a:lvl2pPr>
            <a:lvl3pPr marL="914400" algn="l" rtl="0" eaLnBrk="0" fontAlgn="base" hangingPunct="0">
              <a:spcBef>
                <a:spcPct val="0"/>
              </a:spcBef>
              <a:spcAft>
                <a:spcPct val="0"/>
              </a:spcAft>
              <a:defRPr kern="1200">
                <a:solidFill>
                  <a:schemeClr val="dk1"/>
                </a:solidFill>
                <a:latin typeface="+mn-lt"/>
                <a:ea typeface="+mn-ea"/>
                <a:cs typeface="+mn-cs"/>
              </a:defRPr>
            </a:lvl3pPr>
            <a:lvl4pPr marL="1371600" algn="l" rtl="0" eaLnBrk="0" fontAlgn="base" hangingPunct="0">
              <a:spcBef>
                <a:spcPct val="0"/>
              </a:spcBef>
              <a:spcAft>
                <a:spcPct val="0"/>
              </a:spcAft>
              <a:defRPr kern="1200">
                <a:solidFill>
                  <a:schemeClr val="dk1"/>
                </a:solidFill>
                <a:latin typeface="+mn-lt"/>
                <a:ea typeface="+mn-ea"/>
                <a:cs typeface="+mn-cs"/>
              </a:defRPr>
            </a:lvl4pPr>
            <a:lvl5pPr marL="1828800" algn="l"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571500" indent="-571500" algn="ctr" eaLnBrk="1" hangingPunct="1">
              <a:buFont typeface="Wingdings" panose="05000000000000000000" pitchFamily="2" charset="2"/>
              <a:buChar char="Ø"/>
              <a:defRPr/>
            </a:pPr>
            <a:r>
              <a:rPr lang="bn-BD" sz="4400" u="sng" dirty="0" smtClean="0">
                <a:solidFill>
                  <a:srgbClr val="7030A0"/>
                </a:solidFill>
                <a:latin typeface="NikoshBAN" pitchFamily="2" charset="0"/>
                <a:cs typeface="NikoshBAN" pitchFamily="2" charset="0"/>
              </a:rPr>
              <a:t>ব্যাংক ব্যবসার ইতিহাস ও ক্রমবিকাশ</a:t>
            </a:r>
          </a:p>
          <a:p>
            <a:pPr marL="285750" indent="-285750" algn="just" eaLnBrk="1" hangingPunct="1">
              <a:buFont typeface="Wingdings" panose="05000000000000000000" pitchFamily="2" charset="2"/>
              <a:buChar char="Ø"/>
              <a:defRPr/>
            </a:pPr>
            <a:r>
              <a:rPr lang="bn-BD" dirty="0" smtClean="0">
                <a:latin typeface="NikoshBAN" pitchFamily="2" charset="0"/>
                <a:cs typeface="NikoshBAN" pitchFamily="2" charset="0"/>
              </a:rPr>
              <a:t> </a:t>
            </a:r>
            <a:r>
              <a:rPr lang="bn-BD" sz="2400" dirty="0" smtClean="0">
                <a:latin typeface="NikoshBAN" pitchFamily="2" charset="0"/>
                <a:cs typeface="NikoshBAN" pitchFamily="2" charset="0"/>
              </a:rPr>
              <a:t>খ্রিষ্টপূর্ব পাঁচ হাজার সালে প্রথম ব্যাংক ব্যবস্থা ইতিহাসে স্থান করে নেয়। পরবর্তিতে ব্যবিলনীয় সভ্যতা, রোমান সভ্যতা, চৈনিক সভ্যতা, গ্রিক সভ্যতা ব্যাংকিং ব্যবসাকে উত্তরোত্তর উন্নতি সাধনে খ্রিষ্টপূর্ব চারশ সাল পর্যন্ত অবদান রাখে।</a:t>
            </a:r>
          </a:p>
          <a:p>
            <a:pPr marL="342900" indent="-342900" algn="just" eaLnBrk="1" hangingPunct="1">
              <a:buFont typeface="Wingdings" panose="05000000000000000000" pitchFamily="2" charset="2"/>
              <a:buChar char="Ø"/>
              <a:defRPr/>
            </a:pP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১ম ধাপঃ ১৬০৯ সালে  ব্যাংক অব ইংল্যান্ড ব্যাংকিং ব্যবসার  আধুনিকায়নে অবদান রাখে </a:t>
            </a:r>
          </a:p>
          <a:p>
            <a:pPr marL="342900" indent="-342900" algn="just" eaLnBrk="1" hangingPunct="1">
              <a:buFont typeface="Wingdings" panose="05000000000000000000" pitchFamily="2" charset="2"/>
              <a:buChar char="Ø"/>
              <a:defRPr/>
            </a:pP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২য় ধাপঃ ১৭৮৪ সালে পূর্ব ভারতে দি বেঙ্গল ব্যাংক প্রতিষ্ঠত  হয়, যার প্রধান দুটি শাখা ১৮৭৩ সিরাজগঞ্জ ও চট্টগ্রামে প্রতিষ্ঠিত হয়।</a:t>
            </a:r>
          </a:p>
          <a:p>
            <a:pPr marL="342900" indent="-342900" algn="just" eaLnBrk="1" hangingPunct="1">
              <a:buFont typeface="Wingdings" panose="05000000000000000000" pitchFamily="2" charset="2"/>
              <a:buChar char="Ø"/>
              <a:defRPr/>
            </a:pP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৩য় ধাপঃ তারপর ১৯৭২ সালের ২৬ মার্চ কেন্দ্রীয় ব্যাংক হিসাবে বাংলাদেশ ব্যাংক রাষ্ট্রপতির আদেশে প্রতিষ্ঠিত হয।।মুক্তিযুদ্ধের</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পরবর্তী সময়ে বাংলাদেশ ১২ ব্যাংকের ১০৯০ টি শাখা কর্মরত ছিল।</a:t>
            </a:r>
          </a:p>
          <a:p>
            <a:pPr marL="342900" indent="-342900" algn="just" eaLnBrk="1" hangingPunct="1">
              <a:buFont typeface="Wingdings" panose="05000000000000000000" pitchFamily="2" charset="2"/>
              <a:buChar char="Ø"/>
              <a:defRPr/>
            </a:pP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৪র্থ ধাপঃ কেন্দ্রীয় ব্যাংক হিসাবে বাংলাদেশ ব্যাংক </a:t>
            </a:r>
            <a:r>
              <a:rPr lang="en-US" sz="2400" dirty="0" err="1" smtClean="0">
                <a:latin typeface="NikoshBAN" pitchFamily="2" charset="0"/>
                <a:cs typeface="NikoshBAN" pitchFamily="2" charset="0"/>
              </a:rPr>
              <a:t>মূদ্রা</a:t>
            </a:r>
            <a:r>
              <a:rPr lang="bn-BD" sz="2400" dirty="0" smtClean="0">
                <a:latin typeface="NikoshBAN" pitchFamily="2" charset="0"/>
                <a:cs typeface="NikoshBAN" pitchFamily="2" charset="0"/>
              </a:rPr>
              <a:t> প্রচল</a:t>
            </a:r>
            <a:r>
              <a:rPr lang="en-US" sz="2400" dirty="0" smtClean="0">
                <a:latin typeface="NikoshBAN" pitchFamily="2" charset="0"/>
                <a:cs typeface="NikoshBAN" pitchFamily="2" charset="0"/>
              </a:rPr>
              <a:t>ণ</a:t>
            </a:r>
            <a:r>
              <a:rPr lang="bn-BD" sz="2400" dirty="0" smtClean="0">
                <a:latin typeface="NikoshBAN" pitchFamily="2" charset="0"/>
                <a:cs typeface="NikoshBAN" pitchFamily="2" charset="0"/>
              </a:rPr>
              <a:t>,ঋণ নিয়ন্ত্র</a:t>
            </a:r>
            <a:r>
              <a:rPr lang="en-US" sz="2400" dirty="0" smtClean="0">
                <a:latin typeface="NikoshBAN" pitchFamily="2" charset="0"/>
                <a:cs typeface="NikoshBAN" pitchFamily="2" charset="0"/>
              </a:rPr>
              <a:t>ণ</a:t>
            </a:r>
            <a:r>
              <a:rPr lang="bn-BD" sz="2400" dirty="0" smtClean="0">
                <a:latin typeface="NikoshBAN" pitchFamily="2" charset="0"/>
                <a:cs typeface="NikoshBAN" pitchFamily="2" charset="0"/>
              </a:rPr>
              <a:t> এবং </a:t>
            </a:r>
            <a:r>
              <a:rPr lang="en-US" sz="2400" dirty="0" err="1" smtClean="0">
                <a:latin typeface="NikoshBAN" pitchFamily="2" charset="0"/>
                <a:cs typeface="NikoshBAN" pitchFamily="2" charset="0"/>
              </a:rPr>
              <a:t>ব্যাংকিং</a:t>
            </a:r>
            <a:r>
              <a:rPr lang="bn-BD" sz="2400" dirty="0" smtClean="0">
                <a:latin typeface="NikoshBAN" pitchFamily="2" charset="0"/>
                <a:cs typeface="NikoshBAN" pitchFamily="2" charset="0"/>
              </a:rPr>
              <a:t> ব্যবসার অভিভাবকের দায়িত্ব পালন শুরু করেন এবং সব ব্যাংকের জাতীয়করন করেন, যার কারনে নিম্নলিখিত ৬টি নতুন রাষ্টেয়ত্ত ব্যাংক জন্ম লাভ করে। এগুলো হলোঃ সোনালী ব্যাং</a:t>
            </a:r>
            <a:r>
              <a:rPr lang="en-US" sz="2400" dirty="0" smtClean="0">
                <a:latin typeface="NikoshBAN" pitchFamily="2" charset="0"/>
                <a:cs typeface="NikoshBAN" pitchFamily="2" charset="0"/>
              </a:rPr>
              <a:t>ক</a:t>
            </a:r>
            <a:r>
              <a:rPr lang="bn-BD" sz="2400" dirty="0" smtClean="0">
                <a:latin typeface="NikoshBAN" pitchFamily="2" charset="0"/>
                <a:cs typeface="NikoshBAN" pitchFamily="2" charset="0"/>
              </a:rPr>
              <a:t>, অগ্র</a:t>
            </a:r>
            <a:r>
              <a:rPr lang="en-US" sz="2400" dirty="0" err="1" smtClean="0">
                <a:latin typeface="NikoshBAN" pitchFamily="2" charset="0"/>
                <a:cs typeface="NikoshBAN" pitchFamily="2" charset="0"/>
              </a:rPr>
              <a:t>ণি</a:t>
            </a:r>
            <a:r>
              <a:rPr lang="bn-BD" sz="2400" dirty="0" smtClean="0">
                <a:latin typeface="NikoshBAN" pitchFamily="2" charset="0"/>
                <a:cs typeface="NikoshBAN" pitchFamily="2" charset="0"/>
              </a:rPr>
              <a:t> ব্যাংক, জনতা ব্যাংক, রুপালী ব্যাংক, পূবালী ব্যাংকও উত্তরা ব্যাংক। বর্তমানে বাংলাদেশে ৪ টি সরকারি,৩০টি বেসরকারি এবং ৪টি বিশেষায়িত ব্যাংক কার্যকর আছে।</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01200" y="5775767"/>
            <a:ext cx="2057400" cy="675501"/>
          </a:xfrm>
          <a:prstGeom prst="rect">
            <a:avLst/>
          </a:prstGeom>
        </p:spPr>
      </p:pic>
    </p:spTree>
    <p:extLst>
      <p:ext uri="{BB962C8B-B14F-4D97-AF65-F5344CB8AC3E}">
        <p14:creationId xmlns:p14="http://schemas.microsoft.com/office/powerpoint/2010/main" val="7078718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05400" y="609600"/>
            <a:ext cx="3124200" cy="769441"/>
          </a:xfrm>
          <a:prstGeom prst="rect">
            <a:avLst/>
          </a:prstGeom>
          <a:solidFill>
            <a:schemeClr val="accent1">
              <a:lumMod val="20000"/>
              <a:lumOff val="80000"/>
            </a:schemeClr>
          </a:solidFill>
          <a:ln>
            <a:solidFill>
              <a:srgbClr val="FFC000"/>
            </a:solidFill>
          </a:ln>
        </p:spPr>
        <p:txBody>
          <a:bodyPr wrap="square" rtlCol="0">
            <a:spAutoFit/>
          </a:bodyPr>
          <a:lstStyle/>
          <a:p>
            <a:r>
              <a:rPr lang="en-US" sz="4400" dirty="0" smtClean="0">
                <a:solidFill>
                  <a:srgbClr val="002060"/>
                </a:solidFill>
                <a:latin typeface="Kalpurush" panose="02000600000000000000" pitchFamily="2" charset="0"/>
                <a:cs typeface="Kalpurush" panose="02000600000000000000" pitchFamily="2" charset="0"/>
              </a:rPr>
              <a:t> </a:t>
            </a:r>
            <a:r>
              <a:rPr lang="en-US" sz="4400" dirty="0" err="1" smtClean="0">
                <a:solidFill>
                  <a:srgbClr val="002060"/>
                </a:solidFill>
                <a:latin typeface="Kalpurush" panose="02000600000000000000" pitchFamily="2" charset="0"/>
                <a:cs typeface="Kalpurush" panose="02000600000000000000" pitchFamily="2" charset="0"/>
              </a:rPr>
              <a:t>দলীয়</a:t>
            </a:r>
            <a:r>
              <a:rPr lang="en-US" sz="4400" dirty="0" smtClean="0">
                <a:solidFill>
                  <a:srgbClr val="002060"/>
                </a:solidFill>
                <a:latin typeface="Kalpurush" panose="02000600000000000000" pitchFamily="2" charset="0"/>
                <a:cs typeface="Kalpurush" panose="02000600000000000000" pitchFamily="2" charset="0"/>
              </a:rPr>
              <a:t> </a:t>
            </a:r>
            <a:r>
              <a:rPr lang="en-US" sz="4400" dirty="0" err="1" smtClean="0">
                <a:solidFill>
                  <a:srgbClr val="002060"/>
                </a:solidFill>
                <a:latin typeface="Kalpurush" panose="02000600000000000000" pitchFamily="2" charset="0"/>
                <a:cs typeface="Kalpurush" panose="02000600000000000000" pitchFamily="2" charset="0"/>
              </a:rPr>
              <a:t>কাজ</a:t>
            </a:r>
            <a:r>
              <a:rPr lang="en-US" sz="4400" dirty="0" smtClean="0">
                <a:solidFill>
                  <a:srgbClr val="002060"/>
                </a:solidFill>
                <a:latin typeface="Kalpurush" panose="02000600000000000000" pitchFamily="2" charset="0"/>
                <a:cs typeface="Kalpurush" panose="02000600000000000000" pitchFamily="2" charset="0"/>
              </a:rPr>
              <a:t>  </a:t>
            </a:r>
            <a:endParaRPr lang="en-US" sz="4400" dirty="0">
              <a:solidFill>
                <a:srgbClr val="002060"/>
              </a:solidFill>
              <a:latin typeface="Kalpurush" panose="02000600000000000000" pitchFamily="2" charset="0"/>
              <a:cs typeface="Kalpurush" panose="02000600000000000000" pitchFamily="2" charset="0"/>
            </a:endParaRPr>
          </a:p>
        </p:txBody>
      </p:sp>
      <p:sp>
        <p:nvSpPr>
          <p:cNvPr id="4" name="TextBox 3"/>
          <p:cNvSpPr txBox="1"/>
          <p:nvPr/>
        </p:nvSpPr>
        <p:spPr>
          <a:xfrm>
            <a:off x="838200" y="3276600"/>
            <a:ext cx="9296400" cy="3046988"/>
          </a:xfrm>
          <a:prstGeom prst="rect">
            <a:avLst/>
          </a:prstGeom>
          <a:blipFill>
            <a:blip r:embed="rId3"/>
            <a:tile tx="0" ty="0" sx="100000" sy="100000" flip="none" algn="tl"/>
          </a:blipFill>
          <a:ln>
            <a:solidFill>
              <a:srgbClr val="FFC000"/>
            </a:solidFill>
          </a:ln>
        </p:spPr>
        <p:txBody>
          <a:bodyPr wrap="square" rtlCol="0">
            <a:spAutoFit/>
          </a:bodyPr>
          <a:lstStyle/>
          <a:p>
            <a:pPr marL="685800" indent="-685800">
              <a:buFont typeface="Wingdings" panose="05000000000000000000" pitchFamily="2" charset="2"/>
              <a:buChar char="v"/>
            </a:pP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কাকে</a:t>
            </a: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ব্যাংক</a:t>
            </a: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ব্যবস্থার</a:t>
            </a: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জননী</a:t>
            </a: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বলা</a:t>
            </a: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হয়</a:t>
            </a:r>
            <a:r>
              <a:rPr lang="en-US" sz="4800" dirty="0" smtClean="0">
                <a:solidFill>
                  <a:srgbClr val="7030A0"/>
                </a:solidFill>
                <a:latin typeface="Kalpurush" panose="02000600000000000000" pitchFamily="2" charset="0"/>
                <a:cs typeface="Kalpurush" panose="02000600000000000000" pitchFamily="2" charset="0"/>
              </a:rPr>
              <a:t> ?</a:t>
            </a:r>
          </a:p>
          <a:p>
            <a:pPr marL="685800" indent="-685800">
              <a:buFont typeface="Wingdings" panose="05000000000000000000" pitchFamily="2" charset="2"/>
              <a:buChar char="v"/>
            </a:pPr>
            <a:endParaRPr lang="en-US" sz="4800" dirty="0" smtClean="0">
              <a:solidFill>
                <a:srgbClr val="7030A0"/>
              </a:solidFill>
              <a:latin typeface="Kalpurush" panose="02000600000000000000" pitchFamily="2" charset="0"/>
              <a:cs typeface="Kalpurush" panose="02000600000000000000" pitchFamily="2" charset="0"/>
            </a:endParaRPr>
          </a:p>
          <a:p>
            <a:pPr marL="685800" indent="-685800">
              <a:buFont typeface="Wingdings" panose="05000000000000000000" pitchFamily="2" charset="2"/>
              <a:buChar char="v"/>
            </a:pP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বিনিময়ের</a:t>
            </a: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মাধ্যম</a:t>
            </a: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হিসাবে</a:t>
            </a: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মুদ্রার</a:t>
            </a: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ক্রমন্নোয়নের</a:t>
            </a: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ধারাগুলো</a:t>
            </a: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ব্যাখ্যা</a:t>
            </a:r>
            <a:r>
              <a:rPr lang="en-US" sz="4800" dirty="0" smtClean="0">
                <a:solidFill>
                  <a:srgbClr val="7030A0"/>
                </a:solidFill>
                <a:latin typeface="Kalpurush" panose="02000600000000000000" pitchFamily="2" charset="0"/>
                <a:cs typeface="Kalpurush" panose="02000600000000000000" pitchFamily="2" charset="0"/>
              </a:rPr>
              <a:t> </a:t>
            </a:r>
            <a:r>
              <a:rPr lang="en-US" sz="4800" dirty="0" err="1" smtClean="0">
                <a:solidFill>
                  <a:srgbClr val="7030A0"/>
                </a:solidFill>
                <a:latin typeface="Kalpurush" panose="02000600000000000000" pitchFamily="2" charset="0"/>
                <a:cs typeface="Kalpurush" panose="02000600000000000000" pitchFamily="2" charset="0"/>
              </a:rPr>
              <a:t>কর</a:t>
            </a:r>
            <a:r>
              <a:rPr lang="en-US" sz="4800" dirty="0" smtClean="0">
                <a:solidFill>
                  <a:srgbClr val="7030A0"/>
                </a:solidFill>
                <a:latin typeface="Kalpurush" panose="02000600000000000000" pitchFamily="2" charset="0"/>
                <a:cs typeface="Kalpurush" panose="02000600000000000000" pitchFamily="2" charset="0"/>
              </a:rPr>
              <a:t> ।  </a:t>
            </a:r>
            <a:endParaRPr lang="en-US" sz="4800" dirty="0">
              <a:solidFill>
                <a:srgbClr val="7030A0"/>
              </a:solidFill>
              <a:latin typeface="Kalpurush" panose="02000600000000000000" pitchFamily="2" charset="0"/>
              <a:cs typeface="Kalpurush" panose="02000600000000000000" pitchFamily="2"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34600" y="5637788"/>
            <a:ext cx="1564481" cy="839212"/>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8200" y="609600"/>
            <a:ext cx="3505200" cy="2286000"/>
          </a:xfrm>
          <a:prstGeom prst="rect">
            <a:avLst/>
          </a:prstGeom>
        </p:spPr>
      </p:pic>
    </p:spTree>
    <p:extLst>
      <p:ext uri="{BB962C8B-B14F-4D97-AF65-F5344CB8AC3E}">
        <p14:creationId xmlns:p14="http://schemas.microsoft.com/office/powerpoint/2010/main" val="6244502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6" presetClass="entr" presetSubtype="0" fill="hold" grpId="0" nodeType="clickEffect">
                                  <p:stCondLst>
                                    <p:cond delay="0"/>
                                  </p:stCondLst>
                                  <p:iterate type="lt">
                                    <p:tmPct val="10000"/>
                                  </p:iterate>
                                  <p:childTnLst>
                                    <p:set>
                                      <p:cBhvr>
                                        <p:cTn id="16" dur="1" fill="hold">
                                          <p:stCondLst>
                                            <p:cond delay="0"/>
                                          </p:stCondLst>
                                        </p:cTn>
                                        <p:tgtEl>
                                          <p:spTgt spid="4"/>
                                        </p:tgtEl>
                                        <p:attrNameLst>
                                          <p:attrName>style.visibility</p:attrName>
                                        </p:attrNameLst>
                                      </p:cBhvr>
                                      <p:to>
                                        <p:strVal val="visible"/>
                                      </p:to>
                                    </p:set>
                                    <p:anim by="(-#ppt_w*2)" calcmode="lin" valueType="num">
                                      <p:cBhvr rctx="PPT">
                                        <p:cTn id="17" dur="500" autoRev="1" fill="hold">
                                          <p:stCondLst>
                                            <p:cond delay="0"/>
                                          </p:stCondLst>
                                        </p:cTn>
                                        <p:tgtEl>
                                          <p:spTgt spid="4"/>
                                        </p:tgtEl>
                                        <p:attrNameLst>
                                          <p:attrName>ppt_w</p:attrName>
                                        </p:attrNameLst>
                                      </p:cBhvr>
                                    </p:anim>
                                    <p:anim by="(#ppt_w*0.50)" calcmode="lin" valueType="num">
                                      <p:cBhvr>
                                        <p:cTn id="18" dur="500" decel="50000" autoRev="1" fill="hold">
                                          <p:stCondLst>
                                            <p:cond delay="0"/>
                                          </p:stCondLst>
                                        </p:cTn>
                                        <p:tgtEl>
                                          <p:spTgt spid="4"/>
                                        </p:tgtEl>
                                        <p:attrNameLst>
                                          <p:attrName>ppt_x</p:attrName>
                                        </p:attrNameLst>
                                      </p:cBhvr>
                                    </p:anim>
                                    <p:anim from="(-#ppt_h/2)" to="(#ppt_y)" calcmode="lin" valueType="num">
                                      <p:cBhvr>
                                        <p:cTn id="19" dur="1000" fill="hold">
                                          <p:stCondLst>
                                            <p:cond delay="0"/>
                                          </p:stCondLst>
                                        </p:cTn>
                                        <p:tgtEl>
                                          <p:spTgt spid="4"/>
                                        </p:tgtEl>
                                        <p:attrNameLst>
                                          <p:attrName>ppt_y</p:attrName>
                                        </p:attrNameLst>
                                      </p:cBhvr>
                                    </p:anim>
                                    <p:animRot by="21600000">
                                      <p:cBhvr>
                                        <p:cTn id="2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4599" y="1100669"/>
            <a:ext cx="4707229" cy="646331"/>
          </a:xfrm>
          <a:prstGeom prst="rect">
            <a:avLst/>
          </a:prstGeom>
          <a:ln>
            <a:noFill/>
          </a:ln>
        </p:spPr>
        <p:style>
          <a:lnRef idx="0">
            <a:scrgbClr r="0" g="0" b="0"/>
          </a:lnRef>
          <a:fillRef idx="1003">
            <a:schemeClr val="lt2"/>
          </a:fillRef>
          <a:effectRef idx="0">
            <a:scrgbClr r="0" g="0" b="0"/>
          </a:effectRef>
          <a:fontRef idx="major"/>
        </p:style>
        <p:txBody>
          <a:bodyPr wrap="square" rtlCol="0">
            <a:spAutoFit/>
          </a:bodyPr>
          <a:lstStyle/>
          <a:p>
            <a:pPr marL="571500" indent="-571500">
              <a:buFont typeface="Wingdings" panose="05000000000000000000" pitchFamily="2" charset="2"/>
              <a:buChar char="v"/>
            </a:pPr>
            <a:r>
              <a:rPr lang="en-US" sz="3600" dirty="0" smtClean="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Kalpurush" panose="02000600000000000000" pitchFamily="2" charset="0"/>
                <a:cs typeface="Kalpurush" panose="02000600000000000000" pitchFamily="2" charset="0"/>
              </a:rPr>
              <a:t>মুদ্রার</a:t>
            </a:r>
            <a:r>
              <a:rPr lang="en-US" sz="3200" dirty="0" smtClean="0">
                <a:solidFill>
                  <a:srgbClr val="00B0F0"/>
                </a:solidFill>
                <a:latin typeface="Kalpurush" panose="02000600000000000000" pitchFamily="2" charset="0"/>
                <a:cs typeface="Kalpurush" panose="02000600000000000000" pitchFamily="2" charset="0"/>
              </a:rPr>
              <a:t> </a:t>
            </a:r>
            <a:r>
              <a:rPr lang="en-US" sz="3200" dirty="0" err="1" smtClean="0">
                <a:solidFill>
                  <a:srgbClr val="00B0F0"/>
                </a:solidFill>
                <a:latin typeface="Kalpurush" panose="02000600000000000000" pitchFamily="2" charset="0"/>
                <a:cs typeface="Kalpurush" panose="02000600000000000000" pitchFamily="2" charset="0"/>
              </a:rPr>
              <a:t>বৈশিষ্ট্য</a:t>
            </a:r>
            <a:r>
              <a:rPr lang="en-US" sz="3200" dirty="0" smtClean="0">
                <a:solidFill>
                  <a:srgbClr val="00B0F0"/>
                </a:solidFill>
                <a:latin typeface="Kalpurush" panose="02000600000000000000" pitchFamily="2" charset="0"/>
                <a:cs typeface="Kalpurush" panose="02000600000000000000" pitchFamily="2" charset="0"/>
              </a:rPr>
              <a:t> </a:t>
            </a:r>
            <a:r>
              <a:rPr lang="en-US" sz="3200" dirty="0" err="1" smtClean="0">
                <a:solidFill>
                  <a:schemeClr val="accent4"/>
                </a:solidFill>
                <a:latin typeface="Kalpurush" panose="02000600000000000000" pitchFamily="2" charset="0"/>
                <a:cs typeface="Kalpurush" panose="02000600000000000000" pitchFamily="2" charset="0"/>
              </a:rPr>
              <a:t>কয়টি</a:t>
            </a:r>
            <a:r>
              <a:rPr lang="en-US" sz="3200" dirty="0" smtClean="0">
                <a:solidFill>
                  <a:srgbClr val="00B0F0"/>
                </a:solidFill>
                <a:latin typeface="Kalpurush" panose="02000600000000000000" pitchFamily="2" charset="0"/>
                <a:cs typeface="Kalpurush" panose="02000600000000000000" pitchFamily="2" charset="0"/>
              </a:rPr>
              <a:t> ? </a:t>
            </a:r>
          </a:p>
        </p:txBody>
      </p:sp>
      <p:sp>
        <p:nvSpPr>
          <p:cNvPr id="5" name="TextBox 4"/>
          <p:cNvSpPr txBox="1"/>
          <p:nvPr/>
        </p:nvSpPr>
        <p:spPr>
          <a:xfrm>
            <a:off x="1765677" y="2106732"/>
            <a:ext cx="955910" cy="369332"/>
          </a:xfrm>
          <a:prstGeom prst="rect">
            <a:avLst/>
          </a:prstGeom>
          <a:noFill/>
        </p:spPr>
        <p:txBody>
          <a:bodyPr wrap="square" rtlCol="0">
            <a:spAutoFit/>
          </a:bodyPr>
          <a:lstStyle/>
          <a:p>
            <a:r>
              <a:rPr lang="en-US" dirty="0" smtClean="0">
                <a:latin typeface="Kalpurush" panose="02000600000000000000" pitchFamily="2" charset="0"/>
                <a:cs typeface="Kalpurush" panose="02000600000000000000" pitchFamily="2" charset="0"/>
              </a:rPr>
              <a:t> </a:t>
            </a:r>
            <a:endParaRPr lang="en-US" dirty="0">
              <a:latin typeface="Kalpurush" panose="02000600000000000000" pitchFamily="2" charset="0"/>
              <a:cs typeface="Kalpurush" panose="02000600000000000000" pitchFamily="2" charset="0"/>
            </a:endParaRPr>
          </a:p>
        </p:txBody>
      </p:sp>
      <p:grpSp>
        <p:nvGrpSpPr>
          <p:cNvPr id="13" name="Group 12"/>
          <p:cNvGrpSpPr/>
          <p:nvPr/>
        </p:nvGrpSpPr>
        <p:grpSpPr>
          <a:xfrm>
            <a:off x="752648" y="1910095"/>
            <a:ext cx="1547330" cy="523220"/>
            <a:chOff x="477576" y="2697762"/>
            <a:chExt cx="1547330" cy="52322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grpSpPr>
        <p:sp>
          <p:nvSpPr>
            <p:cNvPr id="8" name="Oval 7"/>
            <p:cNvSpPr/>
            <p:nvPr/>
          </p:nvSpPr>
          <p:spPr>
            <a:xfrm>
              <a:off x="477576" y="2794563"/>
              <a:ext cx="417270" cy="39349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ক </a:t>
              </a:r>
              <a:endParaRPr lang="en-US" dirty="0">
                <a:solidFill>
                  <a:schemeClr val="tx1"/>
                </a:solidFill>
              </a:endParaRPr>
            </a:p>
          </p:txBody>
        </p:sp>
        <p:sp>
          <p:nvSpPr>
            <p:cNvPr id="12" name="TextBox 11"/>
            <p:cNvSpPr txBox="1"/>
            <p:nvPr/>
          </p:nvSpPr>
          <p:spPr>
            <a:xfrm>
              <a:off x="1110506" y="2697762"/>
              <a:ext cx="914400" cy="523220"/>
            </a:xfrm>
            <a:prstGeom prst="rect">
              <a:avLst/>
            </a:prstGeom>
            <a:grpFill/>
          </p:spPr>
          <p:txBody>
            <a:bodyPr wrap="square" rtlCol="0">
              <a:spAutoFit/>
            </a:bodyPr>
            <a:lstStyle/>
            <a:p>
              <a:r>
                <a:rPr lang="en-US" sz="2800" dirty="0" smtClean="0">
                  <a:latin typeface="Kalpurush" panose="02000600000000000000" pitchFamily="2" charset="0"/>
                  <a:cs typeface="Kalpurush" panose="02000600000000000000" pitchFamily="2" charset="0"/>
                </a:rPr>
                <a:t>২ </a:t>
              </a:r>
              <a:r>
                <a:rPr lang="en-US" sz="2800" dirty="0" err="1" smtClean="0">
                  <a:latin typeface="Kalpurush" panose="02000600000000000000" pitchFamily="2" charset="0"/>
                  <a:cs typeface="Kalpurush" panose="02000600000000000000" pitchFamily="2" charset="0"/>
                </a:rPr>
                <a:t>টি</a:t>
              </a:r>
              <a:r>
                <a:rPr lang="en-US" sz="2800" dirty="0" smtClean="0">
                  <a:latin typeface="Kalpurush" panose="02000600000000000000" pitchFamily="2" charset="0"/>
                  <a:cs typeface="Kalpurush" panose="02000600000000000000" pitchFamily="2" charset="0"/>
                </a:rPr>
                <a:t> </a:t>
              </a:r>
              <a:endParaRPr lang="en-US" sz="2800" dirty="0">
                <a:latin typeface="Kalpurush" panose="02000600000000000000" pitchFamily="2" charset="0"/>
                <a:cs typeface="Kalpurush" panose="02000600000000000000" pitchFamily="2" charset="0"/>
              </a:endParaRPr>
            </a:p>
          </p:txBody>
        </p:sp>
      </p:grpSp>
      <p:grpSp>
        <p:nvGrpSpPr>
          <p:cNvPr id="14" name="Group 13"/>
          <p:cNvGrpSpPr/>
          <p:nvPr/>
        </p:nvGrpSpPr>
        <p:grpSpPr>
          <a:xfrm>
            <a:off x="3017876" y="1925280"/>
            <a:ext cx="1874520" cy="523220"/>
            <a:chOff x="588181" y="2644987"/>
            <a:chExt cx="1874520" cy="523220"/>
          </a:xfrm>
          <a:blipFill>
            <a:blip r:embed="rId2"/>
            <a:tile tx="0" ty="0" sx="100000" sy="100000" flip="none" algn="tl"/>
          </a:blipFill>
        </p:grpSpPr>
        <p:sp>
          <p:nvSpPr>
            <p:cNvPr id="15" name="Oval 14"/>
            <p:cNvSpPr/>
            <p:nvPr/>
          </p:nvSpPr>
          <p:spPr>
            <a:xfrm>
              <a:off x="588181" y="2677766"/>
              <a:ext cx="379673" cy="404871"/>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খ </a:t>
              </a:r>
              <a:endParaRPr lang="en-US" dirty="0">
                <a:solidFill>
                  <a:schemeClr val="tx1"/>
                </a:solidFill>
              </a:endParaRPr>
            </a:p>
          </p:txBody>
        </p:sp>
        <p:sp>
          <p:nvSpPr>
            <p:cNvPr id="16" name="TextBox 15"/>
            <p:cNvSpPr txBox="1"/>
            <p:nvPr/>
          </p:nvSpPr>
          <p:spPr>
            <a:xfrm>
              <a:off x="1322050" y="2644987"/>
              <a:ext cx="1140651" cy="523220"/>
            </a:xfrm>
            <a:prstGeom prst="rect">
              <a:avLst/>
            </a:prstGeom>
            <a:grpFill/>
          </p:spPr>
          <p:txBody>
            <a:bodyPr wrap="square" rtlCol="0">
              <a:spAutoFit/>
            </a:bodyPr>
            <a:lstStyle/>
            <a:p>
              <a:r>
                <a:rPr lang="en-US" sz="2000" dirty="0" smtClean="0"/>
                <a:t> </a:t>
              </a:r>
              <a:r>
                <a:rPr lang="en-US" sz="2800" dirty="0" smtClean="0">
                  <a:latin typeface="Kalpurush" panose="02000600000000000000" pitchFamily="2" charset="0"/>
                  <a:cs typeface="Kalpurush" panose="02000600000000000000" pitchFamily="2" charset="0"/>
                </a:rPr>
                <a:t>৩  </a:t>
              </a:r>
              <a:r>
                <a:rPr lang="en-US" sz="2800" dirty="0" err="1" smtClean="0">
                  <a:latin typeface="Kalpurush" panose="02000600000000000000" pitchFamily="2" charset="0"/>
                  <a:cs typeface="Kalpurush" panose="02000600000000000000" pitchFamily="2" charset="0"/>
                </a:rPr>
                <a:t>টি</a:t>
              </a:r>
              <a:r>
                <a:rPr lang="en-US" sz="2800" dirty="0" smtClean="0">
                  <a:latin typeface="Kalpurush" panose="02000600000000000000" pitchFamily="2" charset="0"/>
                  <a:cs typeface="Kalpurush" panose="02000600000000000000" pitchFamily="2" charset="0"/>
                </a:rPr>
                <a:t> </a:t>
              </a:r>
              <a:endParaRPr lang="en-US" sz="2000" dirty="0">
                <a:latin typeface="Kalpurush" panose="02000600000000000000" pitchFamily="2" charset="0"/>
                <a:cs typeface="Kalpurush" panose="02000600000000000000" pitchFamily="2" charset="0"/>
              </a:endParaRPr>
            </a:p>
          </p:txBody>
        </p:sp>
      </p:grpSp>
      <p:grpSp>
        <p:nvGrpSpPr>
          <p:cNvPr id="20" name="Group 19"/>
          <p:cNvGrpSpPr/>
          <p:nvPr/>
        </p:nvGrpSpPr>
        <p:grpSpPr>
          <a:xfrm>
            <a:off x="7817692" y="1973441"/>
            <a:ext cx="1447009" cy="523220"/>
            <a:chOff x="527380" y="2728366"/>
            <a:chExt cx="1447009" cy="523220"/>
          </a:xfrm>
        </p:grpSpPr>
        <p:sp>
          <p:nvSpPr>
            <p:cNvPr id="21" name="Oval 20"/>
            <p:cNvSpPr/>
            <p:nvPr/>
          </p:nvSpPr>
          <p:spPr>
            <a:xfrm>
              <a:off x="527380" y="2810821"/>
              <a:ext cx="413547" cy="36381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ঘ</a:t>
              </a:r>
              <a:endParaRPr lang="en-US" dirty="0">
                <a:solidFill>
                  <a:schemeClr val="tx1"/>
                </a:solidFill>
              </a:endParaRPr>
            </a:p>
          </p:txBody>
        </p:sp>
        <p:sp>
          <p:nvSpPr>
            <p:cNvPr id="22" name="TextBox 21"/>
            <p:cNvSpPr txBox="1"/>
            <p:nvPr/>
          </p:nvSpPr>
          <p:spPr>
            <a:xfrm>
              <a:off x="1136189" y="2728366"/>
              <a:ext cx="838200"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wrap="square" rtlCol="0">
              <a:spAutoFit/>
            </a:bodyPr>
            <a:lstStyle/>
            <a:p>
              <a:r>
                <a:rPr lang="en-US" sz="2800" dirty="0" smtClean="0">
                  <a:latin typeface="Kalpurush" panose="02000600000000000000" pitchFamily="2" charset="0"/>
                  <a:cs typeface="Kalpurush" panose="02000600000000000000" pitchFamily="2" charset="0"/>
                </a:rPr>
                <a:t>৫ </a:t>
              </a:r>
              <a:r>
                <a:rPr lang="en-US" sz="2800" dirty="0" err="1" smtClean="0">
                  <a:latin typeface="Kalpurush" panose="02000600000000000000" pitchFamily="2" charset="0"/>
                  <a:cs typeface="Kalpurush" panose="02000600000000000000" pitchFamily="2" charset="0"/>
                </a:rPr>
                <a:t>টি</a:t>
              </a:r>
              <a:r>
                <a:rPr lang="en-US" sz="2800" dirty="0" smtClean="0">
                  <a:latin typeface="Kalpurush" panose="02000600000000000000" pitchFamily="2" charset="0"/>
                  <a:cs typeface="Kalpurush" panose="02000600000000000000" pitchFamily="2" charset="0"/>
                </a:rPr>
                <a:t> </a:t>
              </a:r>
              <a:endParaRPr lang="en-US" sz="2800" dirty="0">
                <a:latin typeface="Kalpurush" panose="02000600000000000000" pitchFamily="2" charset="0"/>
                <a:cs typeface="Kalpurush" panose="02000600000000000000" pitchFamily="2" charset="0"/>
              </a:endParaRPr>
            </a:p>
          </p:txBody>
        </p:sp>
      </p:grpSp>
      <p:grpSp>
        <p:nvGrpSpPr>
          <p:cNvPr id="27" name="Group 26"/>
          <p:cNvGrpSpPr/>
          <p:nvPr/>
        </p:nvGrpSpPr>
        <p:grpSpPr>
          <a:xfrm>
            <a:off x="5430517" y="1943843"/>
            <a:ext cx="1410794" cy="461665"/>
            <a:chOff x="572930" y="2754257"/>
            <a:chExt cx="1410794" cy="461665"/>
          </a:xfrm>
          <a:noFill/>
        </p:grpSpPr>
        <p:sp>
          <p:nvSpPr>
            <p:cNvPr id="28" name="Oval 27"/>
            <p:cNvSpPr/>
            <p:nvPr/>
          </p:nvSpPr>
          <p:spPr>
            <a:xfrm>
              <a:off x="572930" y="2807194"/>
              <a:ext cx="381751" cy="380867"/>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গ </a:t>
              </a:r>
              <a:endParaRPr lang="en-US" dirty="0">
                <a:solidFill>
                  <a:schemeClr val="tx1"/>
                </a:solidFill>
              </a:endParaRPr>
            </a:p>
          </p:txBody>
        </p:sp>
        <p:sp>
          <p:nvSpPr>
            <p:cNvPr id="29" name="TextBox 28"/>
            <p:cNvSpPr txBox="1"/>
            <p:nvPr/>
          </p:nvSpPr>
          <p:spPr>
            <a:xfrm>
              <a:off x="1145524" y="2754257"/>
              <a:ext cx="8382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wrap="square" rtlCol="0">
              <a:spAutoFit/>
            </a:bodyPr>
            <a:lstStyle/>
            <a:p>
              <a:r>
                <a:rPr lang="en-US" sz="2400" dirty="0">
                  <a:latin typeface="Kalpurush" panose="02000600000000000000" pitchFamily="2" charset="0"/>
                  <a:cs typeface="Kalpurush" panose="02000600000000000000" pitchFamily="2" charset="0"/>
                </a:rPr>
                <a:t>৪</a:t>
              </a:r>
              <a:r>
                <a:rPr lang="en-US" sz="2400" dirty="0" smtClean="0">
                  <a:latin typeface="Kalpurush" panose="02000600000000000000" pitchFamily="2" charset="0"/>
                  <a:cs typeface="Kalpurush" panose="02000600000000000000" pitchFamily="2" charset="0"/>
                </a:rPr>
                <a:t> </a:t>
              </a:r>
              <a:r>
                <a:rPr lang="en-US" sz="2400" dirty="0" err="1" smtClean="0">
                  <a:latin typeface="Kalpurush" panose="02000600000000000000" pitchFamily="2" charset="0"/>
                  <a:cs typeface="Kalpurush" panose="02000600000000000000" pitchFamily="2" charset="0"/>
                </a:rPr>
                <a:t>টি</a:t>
              </a:r>
              <a:r>
                <a:rPr lang="en-US" sz="2400" dirty="0" smtClean="0">
                  <a:latin typeface="Kalpurush" panose="02000600000000000000" pitchFamily="2" charset="0"/>
                  <a:cs typeface="Kalpurush" panose="02000600000000000000" pitchFamily="2" charset="0"/>
                </a:rPr>
                <a:t> </a:t>
              </a:r>
              <a:endParaRPr lang="en-US" sz="2400" dirty="0">
                <a:latin typeface="Kalpurush" panose="02000600000000000000" pitchFamily="2" charset="0"/>
                <a:cs typeface="Kalpurush" panose="02000600000000000000" pitchFamily="2" charset="0"/>
              </a:endParaRPr>
            </a:p>
          </p:txBody>
        </p:sp>
      </p:grpSp>
      <p:sp>
        <p:nvSpPr>
          <p:cNvPr id="30" name="TextBox 29"/>
          <p:cNvSpPr txBox="1"/>
          <p:nvPr/>
        </p:nvSpPr>
        <p:spPr>
          <a:xfrm>
            <a:off x="683811" y="2719490"/>
            <a:ext cx="5488389" cy="584775"/>
          </a:xfrm>
          <a:prstGeom prst="rect">
            <a:avLst/>
          </a:prstGeom>
        </p:spPr>
        <p:style>
          <a:lnRef idx="0">
            <a:scrgbClr r="0" g="0" b="0"/>
          </a:lnRef>
          <a:fillRef idx="1003">
            <a:schemeClr val="lt1"/>
          </a:fillRef>
          <a:effectRef idx="0">
            <a:scrgbClr r="0" g="0" b="0"/>
          </a:effectRef>
          <a:fontRef idx="major"/>
        </p:style>
        <p:txBody>
          <a:bodyPr wrap="square" rtlCol="0">
            <a:spAutoFit/>
          </a:bodyPr>
          <a:lstStyle/>
          <a:p>
            <a:pPr marL="457200" indent="-457200">
              <a:buFont typeface="Wingdings" panose="05000000000000000000" pitchFamily="2" charset="2"/>
              <a:buChar char="v"/>
            </a:pPr>
            <a:r>
              <a:rPr lang="en-US" sz="3200" dirty="0">
                <a:solidFill>
                  <a:srgbClr val="00B050"/>
                </a:solidFill>
                <a:latin typeface="Kalpurush" panose="02000600000000000000" pitchFamily="2" charset="0"/>
                <a:cs typeface="Kalpurush" panose="02000600000000000000" pitchFamily="2" charset="0"/>
              </a:rPr>
              <a:t> </a:t>
            </a:r>
            <a:r>
              <a:rPr lang="en-US" sz="3200" dirty="0" smtClean="0">
                <a:solidFill>
                  <a:srgbClr val="00B050"/>
                </a:solidFill>
                <a:latin typeface="Kalpurush" panose="02000600000000000000" pitchFamily="2" charset="0"/>
                <a:cs typeface="Kalpurush" panose="02000600000000000000" pitchFamily="2" charset="0"/>
              </a:rPr>
              <a:t> </a:t>
            </a:r>
            <a:r>
              <a:rPr lang="en-US" sz="3200" dirty="0" err="1" smtClean="0">
                <a:solidFill>
                  <a:srgbClr val="00B050"/>
                </a:solidFill>
                <a:latin typeface="Kalpurush" panose="02000600000000000000" pitchFamily="2" charset="0"/>
                <a:cs typeface="Kalpurush" panose="02000600000000000000" pitchFamily="2" charset="0"/>
              </a:rPr>
              <a:t>ব্যাংক</a:t>
            </a:r>
            <a:r>
              <a:rPr lang="en-US" sz="3200" dirty="0" smtClean="0">
                <a:solidFill>
                  <a:srgbClr val="00B050"/>
                </a:solidFill>
                <a:latin typeface="Kalpurush" panose="02000600000000000000" pitchFamily="2" charset="0"/>
                <a:cs typeface="Kalpurush" panose="02000600000000000000" pitchFamily="2" charset="0"/>
              </a:rPr>
              <a:t> </a:t>
            </a:r>
            <a:r>
              <a:rPr lang="en-US" sz="3200" dirty="0" err="1" smtClean="0">
                <a:solidFill>
                  <a:srgbClr val="00B050"/>
                </a:solidFill>
                <a:latin typeface="Kalpurush" panose="02000600000000000000" pitchFamily="2" charset="0"/>
                <a:cs typeface="Kalpurush" panose="02000600000000000000" pitchFamily="2" charset="0"/>
              </a:rPr>
              <a:t>শব্দের</a:t>
            </a:r>
            <a:r>
              <a:rPr lang="en-US" sz="3200" dirty="0" smtClean="0">
                <a:solidFill>
                  <a:srgbClr val="00B050"/>
                </a:solidFill>
                <a:latin typeface="Kalpurush" panose="02000600000000000000" pitchFamily="2" charset="0"/>
                <a:cs typeface="Kalpurush" panose="02000600000000000000" pitchFamily="2" charset="0"/>
              </a:rPr>
              <a:t> </a:t>
            </a:r>
            <a:r>
              <a:rPr lang="en-US" sz="3200" dirty="0" err="1" smtClean="0">
                <a:solidFill>
                  <a:srgbClr val="002060"/>
                </a:solidFill>
                <a:latin typeface="Kalpurush" panose="02000600000000000000" pitchFamily="2" charset="0"/>
                <a:cs typeface="Kalpurush" panose="02000600000000000000" pitchFamily="2" charset="0"/>
              </a:rPr>
              <a:t>ল্যাটিন</a:t>
            </a:r>
            <a:r>
              <a:rPr lang="en-US" sz="3200" dirty="0" smtClean="0">
                <a:solidFill>
                  <a:srgbClr val="002060"/>
                </a:solidFill>
                <a:latin typeface="Kalpurush" panose="02000600000000000000" pitchFamily="2" charset="0"/>
                <a:cs typeface="Kalpurush" panose="02000600000000000000" pitchFamily="2" charset="0"/>
              </a:rPr>
              <a:t> </a:t>
            </a:r>
            <a:r>
              <a:rPr lang="en-US" sz="3200" dirty="0" err="1" smtClean="0">
                <a:solidFill>
                  <a:srgbClr val="002060"/>
                </a:solidFill>
                <a:latin typeface="Kalpurush" panose="02000600000000000000" pitchFamily="2" charset="0"/>
                <a:cs typeface="Kalpurush" panose="02000600000000000000" pitchFamily="2" charset="0"/>
              </a:rPr>
              <a:t>অর্থ</a:t>
            </a:r>
            <a:r>
              <a:rPr lang="en-US" sz="3200" dirty="0" smtClean="0">
                <a:solidFill>
                  <a:srgbClr val="002060"/>
                </a:solidFill>
                <a:latin typeface="Kalpurush" panose="02000600000000000000" pitchFamily="2" charset="0"/>
                <a:cs typeface="Kalpurush" panose="02000600000000000000" pitchFamily="2" charset="0"/>
              </a:rPr>
              <a:t> </a:t>
            </a:r>
            <a:r>
              <a:rPr lang="en-US" sz="3200" dirty="0" smtClean="0">
                <a:solidFill>
                  <a:srgbClr val="00B050"/>
                </a:solidFill>
                <a:latin typeface="Kalpurush" panose="02000600000000000000" pitchFamily="2" charset="0"/>
                <a:cs typeface="Kalpurush" panose="02000600000000000000" pitchFamily="2" charset="0"/>
              </a:rPr>
              <a:t>----</a:t>
            </a:r>
            <a:endParaRPr lang="en-US" sz="3200" dirty="0">
              <a:solidFill>
                <a:srgbClr val="00B050"/>
              </a:solidFill>
              <a:latin typeface="Kalpurush" panose="02000600000000000000" pitchFamily="2" charset="0"/>
              <a:cs typeface="Kalpurush" panose="02000600000000000000" pitchFamily="2" charset="0"/>
            </a:endParaRPr>
          </a:p>
        </p:txBody>
      </p:sp>
      <p:grpSp>
        <p:nvGrpSpPr>
          <p:cNvPr id="34" name="Group 33"/>
          <p:cNvGrpSpPr/>
          <p:nvPr/>
        </p:nvGrpSpPr>
        <p:grpSpPr>
          <a:xfrm>
            <a:off x="2680368" y="3754889"/>
            <a:ext cx="1559283" cy="461664"/>
            <a:chOff x="428491" y="2747149"/>
            <a:chExt cx="1559283" cy="599367"/>
          </a:xfrm>
          <a:blipFill>
            <a:blip r:embed="rId2"/>
            <a:tile tx="0" ty="0" sx="100000" sy="100000" flip="none" algn="tl"/>
          </a:blipFill>
        </p:grpSpPr>
        <p:sp>
          <p:nvSpPr>
            <p:cNvPr id="35" name="Oval 34"/>
            <p:cNvSpPr/>
            <p:nvPr/>
          </p:nvSpPr>
          <p:spPr>
            <a:xfrm>
              <a:off x="428491" y="2772099"/>
              <a:ext cx="363329" cy="46459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খ </a:t>
              </a:r>
              <a:endParaRPr lang="en-US" dirty="0">
                <a:solidFill>
                  <a:schemeClr val="tx1"/>
                </a:solidFill>
              </a:endParaRPr>
            </a:p>
          </p:txBody>
        </p:sp>
        <p:sp>
          <p:nvSpPr>
            <p:cNvPr id="36" name="TextBox 35"/>
            <p:cNvSpPr txBox="1"/>
            <p:nvPr/>
          </p:nvSpPr>
          <p:spPr>
            <a:xfrm>
              <a:off x="1102800" y="2747149"/>
              <a:ext cx="884974" cy="599367"/>
            </a:xfrm>
            <a:prstGeom prst="rect">
              <a:avLst/>
            </a:prstGeom>
            <a:grpFill/>
          </p:spPr>
          <p:txBody>
            <a:bodyPr wrap="square" rtlCol="0">
              <a:spAutoFit/>
            </a:bodyPr>
            <a:lstStyle/>
            <a:p>
              <a:r>
                <a:rPr lang="en-US" sz="2400" dirty="0" err="1" smtClean="0">
                  <a:latin typeface="Kalpurush" panose="02000600000000000000" pitchFamily="2" charset="0"/>
                  <a:cs typeface="Kalpurush" panose="02000600000000000000" pitchFamily="2" charset="0"/>
                </a:rPr>
                <a:t>চেয়ার</a:t>
              </a:r>
              <a:r>
                <a:rPr lang="en-US" sz="2400" dirty="0" smtClean="0">
                  <a:latin typeface="Kalpurush" panose="02000600000000000000" pitchFamily="2" charset="0"/>
                  <a:cs typeface="Kalpurush" panose="02000600000000000000" pitchFamily="2" charset="0"/>
                </a:rPr>
                <a:t> </a:t>
              </a:r>
              <a:r>
                <a:rPr lang="en-US" dirty="0" smtClean="0"/>
                <a:t> </a:t>
              </a:r>
              <a:endParaRPr lang="en-US" dirty="0"/>
            </a:p>
          </p:txBody>
        </p:sp>
      </p:grpSp>
      <p:grpSp>
        <p:nvGrpSpPr>
          <p:cNvPr id="46" name="Group 45"/>
          <p:cNvGrpSpPr/>
          <p:nvPr/>
        </p:nvGrpSpPr>
        <p:grpSpPr>
          <a:xfrm>
            <a:off x="2070477" y="9528943"/>
            <a:ext cx="1213228" cy="369332"/>
            <a:chOff x="691772" y="2808658"/>
            <a:chExt cx="1213228" cy="369332"/>
          </a:xfrm>
          <a:blipFill>
            <a:blip r:embed="rId2"/>
            <a:tile tx="0" ty="0" sx="100000" sy="100000" flip="none" algn="tl"/>
          </a:blipFill>
        </p:grpSpPr>
        <p:sp>
          <p:nvSpPr>
            <p:cNvPr id="47" name="Oval 46"/>
            <p:cNvSpPr/>
            <p:nvPr/>
          </p:nvSpPr>
          <p:spPr>
            <a:xfrm>
              <a:off x="691772" y="2808658"/>
              <a:ext cx="298828" cy="28260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খ </a:t>
              </a:r>
              <a:endParaRPr lang="en-US" dirty="0">
                <a:solidFill>
                  <a:schemeClr val="tx1"/>
                </a:solidFill>
              </a:endParaRPr>
            </a:p>
          </p:txBody>
        </p:sp>
        <p:sp>
          <p:nvSpPr>
            <p:cNvPr id="48" name="TextBox 47"/>
            <p:cNvSpPr txBox="1"/>
            <p:nvPr/>
          </p:nvSpPr>
          <p:spPr>
            <a:xfrm>
              <a:off x="1066800" y="2808658"/>
              <a:ext cx="838200" cy="369332"/>
            </a:xfrm>
            <a:prstGeom prst="rect">
              <a:avLst/>
            </a:prstGeom>
            <a:grpFill/>
          </p:spPr>
          <p:txBody>
            <a:bodyPr wrap="square" rtlCol="0">
              <a:spAutoFit/>
            </a:bodyPr>
            <a:lstStyle/>
            <a:p>
              <a:r>
                <a:rPr lang="en-US" dirty="0" smtClean="0"/>
                <a:t>৩  </a:t>
              </a:r>
              <a:r>
                <a:rPr lang="en-US" dirty="0" err="1" smtClean="0"/>
                <a:t>টি</a:t>
              </a:r>
              <a:r>
                <a:rPr lang="en-US" dirty="0" smtClean="0"/>
                <a:t> </a:t>
              </a:r>
              <a:endParaRPr lang="en-US" dirty="0"/>
            </a:p>
          </p:txBody>
        </p:sp>
      </p:grpSp>
      <p:grpSp>
        <p:nvGrpSpPr>
          <p:cNvPr id="49" name="Group 48"/>
          <p:cNvGrpSpPr/>
          <p:nvPr/>
        </p:nvGrpSpPr>
        <p:grpSpPr>
          <a:xfrm>
            <a:off x="7155499" y="3683014"/>
            <a:ext cx="1836101" cy="461665"/>
            <a:chOff x="616751" y="2925909"/>
            <a:chExt cx="1311325" cy="599368"/>
          </a:xfrm>
        </p:grpSpPr>
        <p:sp>
          <p:nvSpPr>
            <p:cNvPr id="50" name="Oval 49"/>
            <p:cNvSpPr/>
            <p:nvPr/>
          </p:nvSpPr>
          <p:spPr>
            <a:xfrm>
              <a:off x="616751" y="3044174"/>
              <a:ext cx="215800" cy="43319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ঘ</a:t>
              </a:r>
              <a:endParaRPr lang="en-US" dirty="0">
                <a:solidFill>
                  <a:schemeClr val="tx1"/>
                </a:solidFill>
              </a:endParaRPr>
            </a:p>
          </p:txBody>
        </p:sp>
        <p:sp>
          <p:nvSpPr>
            <p:cNvPr id="51" name="TextBox 50"/>
            <p:cNvSpPr txBox="1"/>
            <p:nvPr/>
          </p:nvSpPr>
          <p:spPr>
            <a:xfrm>
              <a:off x="1089876" y="2925909"/>
              <a:ext cx="838200" cy="599368"/>
            </a:xfrm>
            <a:prstGeom prst="rect">
              <a:avLst/>
            </a:prstGeom>
            <a:solidFill>
              <a:schemeClr val="accent1">
                <a:lumMod val="20000"/>
                <a:lumOff val="80000"/>
              </a:schemeClr>
            </a:solidFill>
          </p:spPr>
          <p:txBody>
            <a:bodyPr wrap="square" rtlCol="0">
              <a:spAutoFit/>
            </a:bodyPr>
            <a:lstStyle/>
            <a:p>
              <a:r>
                <a:rPr lang="en-US" sz="2400" dirty="0" err="1" smtClean="0">
                  <a:latin typeface="Kalpurush" panose="02000600000000000000" pitchFamily="2" charset="0"/>
                  <a:cs typeface="Kalpurush" panose="02000600000000000000" pitchFamily="2" charset="0"/>
                </a:rPr>
                <a:t>বিনিয়োগ</a:t>
              </a:r>
              <a:r>
                <a:rPr lang="en-US" sz="2400" dirty="0" smtClean="0">
                  <a:latin typeface="Kalpurush" panose="02000600000000000000" pitchFamily="2" charset="0"/>
                  <a:cs typeface="Kalpurush" panose="02000600000000000000" pitchFamily="2" charset="0"/>
                </a:rPr>
                <a:t> </a:t>
              </a:r>
              <a:r>
                <a:rPr lang="en-US" dirty="0" smtClean="0"/>
                <a:t> </a:t>
              </a:r>
              <a:endParaRPr lang="en-US" dirty="0"/>
            </a:p>
          </p:txBody>
        </p:sp>
      </p:grpSp>
      <p:grpSp>
        <p:nvGrpSpPr>
          <p:cNvPr id="55" name="Group 54"/>
          <p:cNvGrpSpPr/>
          <p:nvPr/>
        </p:nvGrpSpPr>
        <p:grpSpPr>
          <a:xfrm>
            <a:off x="4854408" y="3749923"/>
            <a:ext cx="2027988" cy="461665"/>
            <a:chOff x="624587" y="2808658"/>
            <a:chExt cx="1340990" cy="833811"/>
          </a:xfrm>
          <a:blipFill>
            <a:blip r:embed="rId2"/>
            <a:tile tx="0" ty="0" sx="100000" sy="100000" flip="none" algn="tl"/>
          </a:blipFill>
        </p:grpSpPr>
        <p:sp>
          <p:nvSpPr>
            <p:cNvPr id="56" name="Oval 55"/>
            <p:cNvSpPr/>
            <p:nvPr/>
          </p:nvSpPr>
          <p:spPr>
            <a:xfrm>
              <a:off x="624587" y="2858689"/>
              <a:ext cx="201050" cy="596293"/>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গ</a:t>
              </a:r>
              <a:r>
                <a:rPr lang="en-US" dirty="0" smtClean="0">
                  <a:solidFill>
                    <a:schemeClr val="tx1"/>
                  </a:solidFill>
                </a:rPr>
                <a:t> </a:t>
              </a:r>
              <a:endParaRPr lang="en-US" dirty="0">
                <a:solidFill>
                  <a:schemeClr val="tx1"/>
                </a:solidFill>
              </a:endParaRPr>
            </a:p>
          </p:txBody>
        </p:sp>
        <p:sp>
          <p:nvSpPr>
            <p:cNvPr id="57" name="TextBox 56"/>
            <p:cNvSpPr txBox="1"/>
            <p:nvPr/>
          </p:nvSpPr>
          <p:spPr>
            <a:xfrm>
              <a:off x="1006224" y="2808658"/>
              <a:ext cx="959353" cy="833811"/>
            </a:xfrm>
            <a:prstGeom prst="rect">
              <a:avLst/>
            </a:prstGeom>
            <a:grpFill/>
          </p:spPr>
          <p:txBody>
            <a:bodyPr wrap="square" rtlCol="0">
              <a:spAutoFit/>
            </a:bodyPr>
            <a:lstStyle/>
            <a:p>
              <a:r>
                <a:rPr lang="en-US" sz="2400" dirty="0" err="1" smtClean="0">
                  <a:latin typeface="Kalpurush" panose="02000600000000000000" pitchFamily="2" charset="0"/>
                  <a:cs typeface="Kalpurush" panose="02000600000000000000" pitchFamily="2" charset="0"/>
                </a:rPr>
                <a:t>লম্বা</a:t>
              </a:r>
              <a:r>
                <a:rPr lang="en-US" sz="2400" dirty="0" smtClean="0">
                  <a:latin typeface="Kalpurush" panose="02000600000000000000" pitchFamily="2" charset="0"/>
                  <a:cs typeface="Kalpurush" panose="02000600000000000000" pitchFamily="2" charset="0"/>
                </a:rPr>
                <a:t>/</a:t>
              </a:r>
              <a:r>
                <a:rPr lang="en-US" sz="2400" dirty="0" err="1" smtClean="0">
                  <a:latin typeface="Kalpurush" panose="02000600000000000000" pitchFamily="2" charset="0"/>
                  <a:cs typeface="Kalpurush" panose="02000600000000000000" pitchFamily="2" charset="0"/>
                </a:rPr>
                <a:t>টেবিল</a:t>
              </a:r>
              <a:r>
                <a:rPr lang="en-US" sz="2000" dirty="0" smtClean="0"/>
                <a:t> </a:t>
              </a:r>
              <a:r>
                <a:rPr lang="en-US" dirty="0" smtClean="0"/>
                <a:t>  </a:t>
              </a:r>
              <a:endParaRPr lang="en-US" dirty="0"/>
            </a:p>
          </p:txBody>
        </p:sp>
      </p:grpSp>
      <p:sp>
        <p:nvSpPr>
          <p:cNvPr id="2" name="Oval 1"/>
          <p:cNvSpPr/>
          <p:nvPr/>
        </p:nvSpPr>
        <p:spPr>
          <a:xfrm>
            <a:off x="3008213" y="1922433"/>
            <a:ext cx="398997" cy="44049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844048" y="3737565"/>
            <a:ext cx="398997" cy="38934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368126" y="421284"/>
            <a:ext cx="2009916" cy="769441"/>
          </a:xfrm>
          <a:prstGeom prst="rect">
            <a:avLst/>
          </a:prstGeom>
          <a:blipFill>
            <a:blip r:embed="rId2"/>
            <a:tile tx="0" ty="0" sx="100000" sy="100000" flip="none" algn="tl"/>
          </a:blipFill>
        </p:spPr>
        <p:txBody>
          <a:bodyPr wrap="square" rtlCol="0">
            <a:spAutoFit/>
          </a:bodyPr>
          <a:lstStyle/>
          <a:p>
            <a:r>
              <a:rPr lang="en-US" sz="4400" dirty="0" smtClean="0">
                <a:latin typeface="Kalpurush" panose="02000600000000000000" pitchFamily="2" charset="0"/>
                <a:cs typeface="Kalpurush" panose="02000600000000000000" pitchFamily="2" charset="0"/>
              </a:rPr>
              <a:t> </a:t>
            </a:r>
            <a:r>
              <a:rPr lang="en-US" sz="4400" dirty="0" err="1" smtClean="0">
                <a:solidFill>
                  <a:srgbClr val="0070C0"/>
                </a:solidFill>
                <a:latin typeface="Kalpurush" panose="02000600000000000000" pitchFamily="2" charset="0"/>
                <a:cs typeface="Kalpurush" panose="02000600000000000000" pitchFamily="2" charset="0"/>
              </a:rPr>
              <a:t>মুল্যায়ন</a:t>
            </a:r>
            <a:r>
              <a:rPr lang="en-US" sz="4400" dirty="0" smtClean="0"/>
              <a:t>  </a:t>
            </a:r>
            <a:endParaRPr lang="en-US" sz="4400" dirty="0"/>
          </a:p>
        </p:txBody>
      </p:sp>
      <p:grpSp>
        <p:nvGrpSpPr>
          <p:cNvPr id="70" name="Group 69"/>
          <p:cNvGrpSpPr/>
          <p:nvPr/>
        </p:nvGrpSpPr>
        <p:grpSpPr>
          <a:xfrm>
            <a:off x="2704284" y="5822620"/>
            <a:ext cx="1559283" cy="461664"/>
            <a:chOff x="428491" y="2747149"/>
            <a:chExt cx="1559283" cy="599367"/>
          </a:xfrm>
          <a:blipFill>
            <a:blip r:embed="rId2"/>
            <a:tile tx="0" ty="0" sx="100000" sy="100000" flip="none" algn="tl"/>
          </a:blipFill>
        </p:grpSpPr>
        <p:sp>
          <p:nvSpPr>
            <p:cNvPr id="71" name="Oval 70"/>
            <p:cNvSpPr/>
            <p:nvPr/>
          </p:nvSpPr>
          <p:spPr>
            <a:xfrm>
              <a:off x="428491" y="2772099"/>
              <a:ext cx="363329" cy="46459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খ </a:t>
              </a:r>
              <a:endParaRPr lang="en-US" dirty="0">
                <a:solidFill>
                  <a:schemeClr val="tx1"/>
                </a:solidFill>
              </a:endParaRPr>
            </a:p>
          </p:txBody>
        </p:sp>
        <p:sp>
          <p:nvSpPr>
            <p:cNvPr id="72" name="TextBox 71"/>
            <p:cNvSpPr txBox="1"/>
            <p:nvPr/>
          </p:nvSpPr>
          <p:spPr>
            <a:xfrm>
              <a:off x="1102800" y="2747149"/>
              <a:ext cx="884974" cy="599367"/>
            </a:xfrm>
            <a:prstGeom prst="rect">
              <a:avLst/>
            </a:prstGeom>
            <a:grpFill/>
          </p:spPr>
          <p:txBody>
            <a:bodyPr wrap="square" rtlCol="0">
              <a:spAutoFit/>
            </a:bodyPr>
            <a:lstStyle/>
            <a:p>
              <a:r>
                <a:rPr lang="en-US" sz="2400" dirty="0" smtClean="0">
                  <a:latin typeface="Kalpurush" panose="02000600000000000000" pitchFamily="2" charset="0"/>
                  <a:cs typeface="Kalpurush" panose="02000600000000000000" pitchFamily="2" charset="0"/>
                </a:rPr>
                <a:t>৩ </a:t>
              </a:r>
              <a:r>
                <a:rPr lang="en-US" sz="2400" dirty="0" err="1" smtClean="0">
                  <a:latin typeface="Kalpurush" panose="02000600000000000000" pitchFamily="2" charset="0"/>
                  <a:cs typeface="Kalpurush" panose="02000600000000000000" pitchFamily="2" charset="0"/>
                </a:rPr>
                <a:t>টি</a:t>
              </a:r>
              <a:r>
                <a:rPr lang="en-US" sz="2400" dirty="0" smtClean="0">
                  <a:latin typeface="Kalpurush" panose="02000600000000000000" pitchFamily="2" charset="0"/>
                  <a:cs typeface="Kalpurush" panose="02000600000000000000" pitchFamily="2" charset="0"/>
                </a:rPr>
                <a:t>  </a:t>
              </a:r>
              <a:r>
                <a:rPr lang="en-US" dirty="0" smtClean="0"/>
                <a:t> </a:t>
              </a:r>
              <a:endParaRPr lang="en-US" dirty="0"/>
            </a:p>
          </p:txBody>
        </p:sp>
      </p:grpSp>
      <p:grpSp>
        <p:nvGrpSpPr>
          <p:cNvPr id="73" name="Group 72"/>
          <p:cNvGrpSpPr/>
          <p:nvPr/>
        </p:nvGrpSpPr>
        <p:grpSpPr>
          <a:xfrm>
            <a:off x="4693817" y="5847432"/>
            <a:ext cx="1559283" cy="461664"/>
            <a:chOff x="428491" y="2747149"/>
            <a:chExt cx="1559283" cy="599367"/>
          </a:xfrm>
          <a:blipFill>
            <a:blip r:embed="rId2"/>
            <a:tile tx="0" ty="0" sx="100000" sy="100000" flip="none" algn="tl"/>
          </a:blipFill>
        </p:grpSpPr>
        <p:sp>
          <p:nvSpPr>
            <p:cNvPr id="74" name="Oval 73"/>
            <p:cNvSpPr/>
            <p:nvPr/>
          </p:nvSpPr>
          <p:spPr>
            <a:xfrm>
              <a:off x="428491" y="2772099"/>
              <a:ext cx="363329" cy="46459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গ</a:t>
              </a:r>
              <a:r>
                <a:rPr lang="en-US" dirty="0" smtClean="0">
                  <a:solidFill>
                    <a:schemeClr val="tx1"/>
                  </a:solidFill>
                </a:rPr>
                <a:t> </a:t>
              </a:r>
              <a:endParaRPr lang="en-US" dirty="0">
                <a:solidFill>
                  <a:schemeClr val="tx1"/>
                </a:solidFill>
              </a:endParaRPr>
            </a:p>
          </p:txBody>
        </p:sp>
        <p:sp>
          <p:nvSpPr>
            <p:cNvPr id="75" name="TextBox 74"/>
            <p:cNvSpPr txBox="1"/>
            <p:nvPr/>
          </p:nvSpPr>
          <p:spPr>
            <a:xfrm>
              <a:off x="1102800" y="2747149"/>
              <a:ext cx="884974" cy="599367"/>
            </a:xfrm>
            <a:prstGeom prst="rect">
              <a:avLst/>
            </a:prstGeom>
            <a:grpFill/>
          </p:spPr>
          <p:txBody>
            <a:bodyPr wrap="square" rtlCol="0">
              <a:spAutoFit/>
            </a:bodyPr>
            <a:lstStyle/>
            <a:p>
              <a:r>
                <a:rPr lang="en-US" sz="2400" dirty="0" smtClean="0">
                  <a:latin typeface="Kalpurush" panose="02000600000000000000" pitchFamily="2" charset="0"/>
                  <a:cs typeface="Kalpurush" panose="02000600000000000000" pitchFamily="2" charset="0"/>
                </a:rPr>
                <a:t>৫ </a:t>
              </a:r>
              <a:r>
                <a:rPr lang="en-US" sz="2400" dirty="0" err="1" smtClean="0">
                  <a:latin typeface="Kalpurush" panose="02000600000000000000" pitchFamily="2" charset="0"/>
                  <a:cs typeface="Kalpurush" panose="02000600000000000000" pitchFamily="2" charset="0"/>
                </a:rPr>
                <a:t>টি</a:t>
              </a:r>
              <a:r>
                <a:rPr lang="en-US" sz="2400" dirty="0" smtClean="0">
                  <a:latin typeface="Kalpurush" panose="02000600000000000000" pitchFamily="2" charset="0"/>
                  <a:cs typeface="Kalpurush" panose="02000600000000000000" pitchFamily="2" charset="0"/>
                </a:rPr>
                <a:t> </a:t>
              </a:r>
              <a:r>
                <a:rPr lang="en-US" dirty="0" smtClean="0"/>
                <a:t> </a:t>
              </a:r>
              <a:endParaRPr lang="en-US" dirty="0"/>
            </a:p>
          </p:txBody>
        </p:sp>
      </p:grpSp>
      <p:grpSp>
        <p:nvGrpSpPr>
          <p:cNvPr id="76" name="Group 75"/>
          <p:cNvGrpSpPr/>
          <p:nvPr/>
        </p:nvGrpSpPr>
        <p:grpSpPr>
          <a:xfrm>
            <a:off x="7143383" y="5818541"/>
            <a:ext cx="1559283" cy="461664"/>
            <a:chOff x="428491" y="2747149"/>
            <a:chExt cx="1559283" cy="599367"/>
          </a:xfrm>
          <a:blipFill>
            <a:blip r:embed="rId2"/>
            <a:tile tx="0" ty="0" sx="100000" sy="100000" flip="none" algn="tl"/>
          </a:blipFill>
        </p:grpSpPr>
        <p:sp>
          <p:nvSpPr>
            <p:cNvPr id="77" name="Oval 76"/>
            <p:cNvSpPr/>
            <p:nvPr/>
          </p:nvSpPr>
          <p:spPr>
            <a:xfrm>
              <a:off x="428491" y="2772099"/>
              <a:ext cx="363329" cy="46459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ঘ </a:t>
              </a:r>
              <a:endParaRPr lang="en-US" dirty="0">
                <a:solidFill>
                  <a:schemeClr val="tx1"/>
                </a:solidFill>
              </a:endParaRPr>
            </a:p>
          </p:txBody>
        </p:sp>
        <p:sp>
          <p:nvSpPr>
            <p:cNvPr id="78" name="TextBox 77"/>
            <p:cNvSpPr txBox="1"/>
            <p:nvPr/>
          </p:nvSpPr>
          <p:spPr>
            <a:xfrm>
              <a:off x="1102800" y="2747149"/>
              <a:ext cx="884974" cy="599367"/>
            </a:xfrm>
            <a:prstGeom prst="rect">
              <a:avLst/>
            </a:prstGeom>
            <a:grpFill/>
          </p:spPr>
          <p:txBody>
            <a:bodyPr wrap="square" rtlCol="0">
              <a:spAutoFit/>
            </a:bodyPr>
            <a:lstStyle/>
            <a:p>
              <a:r>
                <a:rPr lang="en-US" sz="2400" dirty="0" smtClean="0">
                  <a:latin typeface="Kalpurush" panose="02000600000000000000" pitchFamily="2" charset="0"/>
                  <a:cs typeface="Kalpurush" panose="02000600000000000000" pitchFamily="2" charset="0"/>
                </a:rPr>
                <a:t>৬ </a:t>
              </a:r>
              <a:r>
                <a:rPr lang="en-US" sz="2400" dirty="0" err="1" smtClean="0">
                  <a:latin typeface="Kalpurush" panose="02000600000000000000" pitchFamily="2" charset="0"/>
                  <a:cs typeface="Kalpurush" panose="02000600000000000000" pitchFamily="2" charset="0"/>
                </a:rPr>
                <a:t>টি</a:t>
              </a:r>
              <a:r>
                <a:rPr lang="en-US" sz="2400" dirty="0" smtClean="0">
                  <a:latin typeface="Kalpurush" panose="02000600000000000000" pitchFamily="2" charset="0"/>
                  <a:cs typeface="Kalpurush" panose="02000600000000000000" pitchFamily="2" charset="0"/>
                </a:rPr>
                <a:t>  </a:t>
              </a:r>
              <a:r>
                <a:rPr lang="en-US" dirty="0" smtClean="0"/>
                <a:t> </a:t>
              </a:r>
              <a:endParaRPr lang="en-US" dirty="0"/>
            </a:p>
          </p:txBody>
        </p:sp>
      </p:grpSp>
      <p:grpSp>
        <p:nvGrpSpPr>
          <p:cNvPr id="79" name="Group 78"/>
          <p:cNvGrpSpPr/>
          <p:nvPr/>
        </p:nvGrpSpPr>
        <p:grpSpPr>
          <a:xfrm>
            <a:off x="740695" y="5832008"/>
            <a:ext cx="1559283" cy="461664"/>
            <a:chOff x="428491" y="2747149"/>
            <a:chExt cx="1559283" cy="599367"/>
          </a:xfrm>
          <a:blipFill>
            <a:blip r:embed="rId2"/>
            <a:tile tx="0" ty="0" sx="100000" sy="100000" flip="none" algn="tl"/>
          </a:blipFill>
        </p:grpSpPr>
        <p:sp>
          <p:nvSpPr>
            <p:cNvPr id="80" name="Oval 79"/>
            <p:cNvSpPr/>
            <p:nvPr/>
          </p:nvSpPr>
          <p:spPr>
            <a:xfrm>
              <a:off x="428491" y="2772099"/>
              <a:ext cx="363329" cy="46459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ক</a:t>
              </a:r>
              <a:r>
                <a:rPr lang="en-US" dirty="0" smtClean="0">
                  <a:solidFill>
                    <a:schemeClr val="tx1"/>
                  </a:solidFill>
                </a:rPr>
                <a:t> </a:t>
              </a:r>
              <a:endParaRPr lang="en-US" dirty="0">
                <a:solidFill>
                  <a:schemeClr val="tx1"/>
                </a:solidFill>
              </a:endParaRPr>
            </a:p>
          </p:txBody>
        </p:sp>
        <p:sp>
          <p:nvSpPr>
            <p:cNvPr id="81" name="TextBox 80"/>
            <p:cNvSpPr txBox="1"/>
            <p:nvPr/>
          </p:nvSpPr>
          <p:spPr>
            <a:xfrm>
              <a:off x="1102800" y="2747149"/>
              <a:ext cx="884974" cy="599367"/>
            </a:xfrm>
            <a:prstGeom prst="rect">
              <a:avLst/>
            </a:prstGeom>
            <a:grpFill/>
          </p:spPr>
          <p:txBody>
            <a:bodyPr wrap="square" rtlCol="0">
              <a:spAutoFit/>
            </a:bodyPr>
            <a:lstStyle/>
            <a:p>
              <a:r>
                <a:rPr lang="en-US" sz="2400" dirty="0">
                  <a:latin typeface="Kalpurush" panose="02000600000000000000" pitchFamily="2" charset="0"/>
                  <a:cs typeface="Kalpurush" panose="02000600000000000000" pitchFamily="2" charset="0"/>
                </a:rPr>
                <a:t>৪</a:t>
              </a:r>
              <a:r>
                <a:rPr lang="en-US" sz="2400" dirty="0" smtClean="0">
                  <a:latin typeface="Kalpurush" panose="02000600000000000000" pitchFamily="2" charset="0"/>
                  <a:cs typeface="Kalpurush" panose="02000600000000000000" pitchFamily="2" charset="0"/>
                </a:rPr>
                <a:t> </a:t>
              </a:r>
              <a:r>
                <a:rPr lang="en-US" sz="2400" dirty="0" err="1" smtClean="0">
                  <a:latin typeface="Kalpurush" panose="02000600000000000000" pitchFamily="2" charset="0"/>
                  <a:cs typeface="Kalpurush" panose="02000600000000000000" pitchFamily="2" charset="0"/>
                </a:rPr>
                <a:t>টি</a:t>
              </a:r>
              <a:r>
                <a:rPr lang="en-US" sz="2400" dirty="0" smtClean="0">
                  <a:latin typeface="Kalpurush" panose="02000600000000000000" pitchFamily="2" charset="0"/>
                  <a:cs typeface="Kalpurush" panose="02000600000000000000" pitchFamily="2" charset="0"/>
                </a:rPr>
                <a:t> </a:t>
              </a:r>
              <a:r>
                <a:rPr lang="en-US" dirty="0" smtClean="0"/>
                <a:t> </a:t>
              </a:r>
              <a:endParaRPr lang="en-US" dirty="0"/>
            </a:p>
          </p:txBody>
        </p:sp>
      </p:grpSp>
      <p:sp>
        <p:nvSpPr>
          <p:cNvPr id="82" name="Oval 81"/>
          <p:cNvSpPr/>
          <p:nvPr/>
        </p:nvSpPr>
        <p:spPr>
          <a:xfrm>
            <a:off x="705027" y="5841838"/>
            <a:ext cx="398997" cy="38934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p:cNvGrpSpPr/>
          <p:nvPr/>
        </p:nvGrpSpPr>
        <p:grpSpPr>
          <a:xfrm>
            <a:off x="660319" y="3624242"/>
            <a:ext cx="1547330" cy="523220"/>
            <a:chOff x="477576" y="2697762"/>
            <a:chExt cx="1547330" cy="52322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grpSpPr>
        <p:sp>
          <p:nvSpPr>
            <p:cNvPr id="60" name="Oval 59"/>
            <p:cNvSpPr/>
            <p:nvPr/>
          </p:nvSpPr>
          <p:spPr>
            <a:xfrm>
              <a:off x="477576" y="2794563"/>
              <a:ext cx="417270" cy="393498"/>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ক </a:t>
              </a:r>
              <a:endParaRPr lang="en-US" dirty="0">
                <a:solidFill>
                  <a:schemeClr val="tx1"/>
                </a:solidFill>
              </a:endParaRPr>
            </a:p>
          </p:txBody>
        </p:sp>
        <p:sp>
          <p:nvSpPr>
            <p:cNvPr id="64" name="TextBox 63"/>
            <p:cNvSpPr txBox="1"/>
            <p:nvPr/>
          </p:nvSpPr>
          <p:spPr>
            <a:xfrm>
              <a:off x="1110506" y="2697762"/>
              <a:ext cx="914400" cy="523220"/>
            </a:xfrm>
            <a:prstGeom prst="rect">
              <a:avLst/>
            </a:prstGeom>
            <a:grpFill/>
          </p:spPr>
          <p:txBody>
            <a:bodyPr wrap="square" rtlCol="0">
              <a:spAutoFit/>
            </a:bodyPr>
            <a:lstStyle/>
            <a:p>
              <a:r>
                <a:rPr lang="en-US" sz="2800" dirty="0" err="1" smtClean="0">
                  <a:latin typeface="Kalpurush" panose="02000600000000000000" pitchFamily="2" charset="0"/>
                  <a:cs typeface="Kalpurush" panose="02000600000000000000" pitchFamily="2" charset="0"/>
                </a:rPr>
                <a:t>সঞ্চয়</a:t>
              </a:r>
              <a:r>
                <a:rPr lang="en-US" sz="2800" dirty="0" smtClean="0">
                  <a:latin typeface="Kalpurush" panose="02000600000000000000" pitchFamily="2" charset="0"/>
                  <a:cs typeface="Kalpurush" panose="02000600000000000000" pitchFamily="2" charset="0"/>
                </a:rPr>
                <a:t>  </a:t>
              </a:r>
              <a:endParaRPr lang="en-US" sz="2800" dirty="0">
                <a:latin typeface="Kalpurush" panose="02000600000000000000" pitchFamily="2" charset="0"/>
                <a:cs typeface="Kalpurush" panose="02000600000000000000" pitchFamily="2" charset="0"/>
              </a:endParaRPr>
            </a:p>
          </p:txBody>
        </p:sp>
      </p:grpSp>
      <p:sp>
        <p:nvSpPr>
          <p:cNvPr id="7" name="TextBox 6"/>
          <p:cNvSpPr txBox="1"/>
          <p:nvPr/>
        </p:nvSpPr>
        <p:spPr>
          <a:xfrm>
            <a:off x="707257" y="4774137"/>
            <a:ext cx="8161296"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457200" indent="-457200">
              <a:buFont typeface="Wingdings" panose="05000000000000000000" pitchFamily="2" charset="2"/>
              <a:buChar char="v"/>
            </a:pPr>
            <a:r>
              <a:rPr lang="en-US" sz="3200" dirty="0" smtClean="0">
                <a:solidFill>
                  <a:srgbClr val="0070C0"/>
                </a:solidFill>
                <a:latin typeface="Kalpurush" panose="02000600000000000000" pitchFamily="2" charset="0"/>
                <a:cs typeface="Kalpurush" panose="02000600000000000000" pitchFamily="2" charset="0"/>
              </a:rPr>
              <a:t>   </a:t>
            </a:r>
            <a:r>
              <a:rPr lang="en-US" sz="3200" dirty="0" err="1" smtClean="0">
                <a:solidFill>
                  <a:srgbClr val="0070C0"/>
                </a:solidFill>
                <a:latin typeface="Kalpurush" panose="02000600000000000000" pitchFamily="2" charset="0"/>
                <a:cs typeface="Kalpurush" panose="02000600000000000000" pitchFamily="2" charset="0"/>
              </a:rPr>
              <a:t>বাংলাদেশে</a:t>
            </a:r>
            <a:r>
              <a:rPr lang="en-US" sz="3200" dirty="0" smtClean="0">
                <a:solidFill>
                  <a:srgbClr val="0070C0"/>
                </a:solidFill>
                <a:latin typeface="Kalpurush" panose="02000600000000000000" pitchFamily="2" charset="0"/>
                <a:cs typeface="Kalpurush" panose="02000600000000000000" pitchFamily="2" charset="0"/>
              </a:rPr>
              <a:t> </a:t>
            </a:r>
            <a:r>
              <a:rPr lang="en-US" sz="3200" dirty="0" err="1" smtClean="0">
                <a:solidFill>
                  <a:srgbClr val="0070C0"/>
                </a:solidFill>
                <a:latin typeface="Kalpurush" panose="02000600000000000000" pitchFamily="2" charset="0"/>
                <a:cs typeface="Kalpurush" panose="02000600000000000000" pitchFamily="2" charset="0"/>
              </a:rPr>
              <a:t>বর্তমানে</a:t>
            </a:r>
            <a:r>
              <a:rPr lang="en-US" sz="3200" dirty="0" smtClean="0">
                <a:solidFill>
                  <a:srgbClr val="0070C0"/>
                </a:solidFill>
                <a:latin typeface="Kalpurush" panose="02000600000000000000" pitchFamily="2" charset="0"/>
                <a:cs typeface="Kalpurush" panose="02000600000000000000" pitchFamily="2" charset="0"/>
              </a:rPr>
              <a:t> </a:t>
            </a:r>
            <a:r>
              <a:rPr lang="en-US" sz="3200" dirty="0" err="1" smtClean="0">
                <a:solidFill>
                  <a:srgbClr val="0070C0"/>
                </a:solidFill>
                <a:latin typeface="Kalpurush" panose="02000600000000000000" pitchFamily="2" charset="0"/>
                <a:cs typeface="Kalpurush" panose="02000600000000000000" pitchFamily="2" charset="0"/>
              </a:rPr>
              <a:t>কয়টি</a:t>
            </a:r>
            <a:r>
              <a:rPr lang="en-US" sz="3200" dirty="0" smtClean="0">
                <a:solidFill>
                  <a:srgbClr val="0070C0"/>
                </a:solidFill>
                <a:latin typeface="Kalpurush" panose="02000600000000000000" pitchFamily="2" charset="0"/>
                <a:cs typeface="Kalpurush" panose="02000600000000000000" pitchFamily="2" charset="0"/>
              </a:rPr>
              <a:t> </a:t>
            </a:r>
            <a:r>
              <a:rPr lang="en-US" sz="3200" dirty="0" err="1" smtClean="0">
                <a:solidFill>
                  <a:srgbClr val="0070C0"/>
                </a:solidFill>
                <a:latin typeface="Kalpurush" panose="02000600000000000000" pitchFamily="2" charset="0"/>
                <a:cs typeface="Kalpurush" panose="02000600000000000000" pitchFamily="2" charset="0"/>
              </a:rPr>
              <a:t>সরকারী</a:t>
            </a:r>
            <a:r>
              <a:rPr lang="en-US" sz="3200" dirty="0" smtClean="0">
                <a:solidFill>
                  <a:srgbClr val="0070C0"/>
                </a:solidFill>
                <a:latin typeface="Kalpurush" panose="02000600000000000000" pitchFamily="2" charset="0"/>
                <a:cs typeface="Kalpurush" panose="02000600000000000000" pitchFamily="2" charset="0"/>
              </a:rPr>
              <a:t> </a:t>
            </a:r>
            <a:r>
              <a:rPr lang="en-US" sz="3200" dirty="0" err="1" smtClean="0">
                <a:solidFill>
                  <a:srgbClr val="0070C0"/>
                </a:solidFill>
                <a:latin typeface="Kalpurush" panose="02000600000000000000" pitchFamily="2" charset="0"/>
                <a:cs typeface="Kalpurush" panose="02000600000000000000" pitchFamily="2" charset="0"/>
              </a:rPr>
              <a:t>ব্যাংক</a:t>
            </a:r>
            <a:r>
              <a:rPr lang="en-US" sz="3200" dirty="0" smtClean="0">
                <a:solidFill>
                  <a:srgbClr val="0070C0"/>
                </a:solidFill>
                <a:latin typeface="Kalpurush" panose="02000600000000000000" pitchFamily="2" charset="0"/>
                <a:cs typeface="Kalpurush" panose="02000600000000000000" pitchFamily="2" charset="0"/>
              </a:rPr>
              <a:t> </a:t>
            </a:r>
            <a:r>
              <a:rPr lang="en-US" sz="3200" dirty="0" err="1" smtClean="0">
                <a:solidFill>
                  <a:srgbClr val="0070C0"/>
                </a:solidFill>
                <a:latin typeface="Kalpurush" panose="02000600000000000000" pitchFamily="2" charset="0"/>
                <a:cs typeface="Kalpurush" panose="02000600000000000000" pitchFamily="2" charset="0"/>
              </a:rPr>
              <a:t>আছে</a:t>
            </a:r>
            <a:r>
              <a:rPr lang="en-US" sz="3200" dirty="0" smtClean="0">
                <a:solidFill>
                  <a:srgbClr val="0070C0"/>
                </a:solidFill>
                <a:latin typeface="Kalpurush" panose="02000600000000000000" pitchFamily="2" charset="0"/>
                <a:cs typeface="Kalpurush" panose="02000600000000000000" pitchFamily="2" charset="0"/>
              </a:rPr>
              <a:t> ? </a:t>
            </a:r>
            <a:endParaRPr lang="en-US" sz="3200" dirty="0">
              <a:solidFill>
                <a:srgbClr val="0070C0"/>
              </a:solidFill>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0394646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arn(inVertical)">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2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heel(1)">
                                      <p:cBhvr>
                                        <p:cTn id="28" dur="20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wheel(1)">
                                      <p:cBhvr>
                                        <p:cTn id="33" dur="20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heel(1)">
                                      <p:cBhvr>
                                        <p:cTn id="38" dur="20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circle(in)">
                                      <p:cBhvr>
                                        <p:cTn id="43" dur="20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additive="base">
                                        <p:cTn id="48" dur="500" fill="hold"/>
                                        <p:tgtEl>
                                          <p:spTgt spid="30"/>
                                        </p:tgtEl>
                                        <p:attrNameLst>
                                          <p:attrName>ppt_x</p:attrName>
                                        </p:attrNameLst>
                                      </p:cBhvr>
                                      <p:tavLst>
                                        <p:tav tm="0">
                                          <p:val>
                                            <p:strVal val="#ppt_x"/>
                                          </p:val>
                                        </p:tav>
                                        <p:tav tm="100000">
                                          <p:val>
                                            <p:strVal val="#ppt_x"/>
                                          </p:val>
                                        </p:tav>
                                      </p:tavLst>
                                    </p:anim>
                                    <p:anim calcmode="lin" valueType="num">
                                      <p:cBhvr additive="base">
                                        <p:cTn id="49"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59"/>
                                        </p:tgtEl>
                                        <p:attrNameLst>
                                          <p:attrName>style.visibility</p:attrName>
                                        </p:attrNameLst>
                                      </p:cBhvr>
                                      <p:to>
                                        <p:strVal val="visible"/>
                                      </p:to>
                                    </p:set>
                                    <p:animEffect transition="in" filter="wheel(1)">
                                      <p:cBhvr>
                                        <p:cTn id="54" dur="2000"/>
                                        <p:tgtEl>
                                          <p:spTgt spid="59"/>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nodeType="click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wheel(1)">
                                      <p:cBhvr>
                                        <p:cTn id="59" dur="2000"/>
                                        <p:tgtEl>
                                          <p:spTgt spid="34"/>
                                        </p:tgtEl>
                                      </p:cBhvr>
                                    </p:animEffect>
                                  </p:childTnLst>
                                </p:cTn>
                              </p:par>
                            </p:childTnLst>
                          </p:cTn>
                        </p:par>
                      </p:childTnLst>
                    </p:cTn>
                  </p:par>
                  <p:par>
                    <p:cTn id="60" fill="hold">
                      <p:stCondLst>
                        <p:cond delay="indefinite"/>
                      </p:stCondLst>
                      <p:childTnLst>
                        <p:par>
                          <p:cTn id="61" fill="hold">
                            <p:stCondLst>
                              <p:cond delay="0"/>
                            </p:stCondLst>
                            <p:childTnLst>
                              <p:par>
                                <p:cTn id="62" presetID="21" presetClass="entr" presetSubtype="1" fill="hold" nodeType="click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wheel(1)">
                                      <p:cBhvr>
                                        <p:cTn id="64" dur="2000"/>
                                        <p:tgtEl>
                                          <p:spTgt spid="55"/>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1" fill="hold" nodeType="clickEffect">
                                  <p:stCondLst>
                                    <p:cond delay="0"/>
                                  </p:stCondLst>
                                  <p:childTnLst>
                                    <p:set>
                                      <p:cBhvr>
                                        <p:cTn id="68" dur="1" fill="hold">
                                          <p:stCondLst>
                                            <p:cond delay="0"/>
                                          </p:stCondLst>
                                        </p:cTn>
                                        <p:tgtEl>
                                          <p:spTgt spid="49"/>
                                        </p:tgtEl>
                                        <p:attrNameLst>
                                          <p:attrName>style.visibility</p:attrName>
                                        </p:attrNameLst>
                                      </p:cBhvr>
                                      <p:to>
                                        <p:strVal val="visible"/>
                                      </p:to>
                                    </p:set>
                                    <p:animEffect transition="in" filter="wheel(1)">
                                      <p:cBhvr>
                                        <p:cTn id="69" dur="2000"/>
                                        <p:tgtEl>
                                          <p:spTgt spid="49"/>
                                        </p:tgtEl>
                                      </p:cBhvr>
                                    </p:animEffect>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grpId="0" nodeType="clickEffect">
                                  <p:stCondLst>
                                    <p:cond delay="0"/>
                                  </p:stCondLst>
                                  <p:childTnLst>
                                    <p:set>
                                      <p:cBhvr>
                                        <p:cTn id="73" dur="1" fill="hold">
                                          <p:stCondLst>
                                            <p:cond delay="0"/>
                                          </p:stCondLst>
                                        </p:cTn>
                                        <p:tgtEl>
                                          <p:spTgt spid="40"/>
                                        </p:tgtEl>
                                        <p:attrNameLst>
                                          <p:attrName>style.visibility</p:attrName>
                                        </p:attrNameLst>
                                      </p:cBhvr>
                                      <p:to>
                                        <p:strVal val="visible"/>
                                      </p:to>
                                    </p:set>
                                    <p:animEffect transition="in" filter="circle(in)">
                                      <p:cBhvr>
                                        <p:cTn id="74" dur="2000"/>
                                        <p:tgtEl>
                                          <p:spTgt spid="40"/>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7"/>
                                        </p:tgtEl>
                                        <p:attrNameLst>
                                          <p:attrName>style.visibility</p:attrName>
                                        </p:attrNameLst>
                                      </p:cBhvr>
                                      <p:to>
                                        <p:strVal val="visible"/>
                                      </p:to>
                                    </p:set>
                                    <p:anim calcmode="lin" valueType="num">
                                      <p:cBhvr additive="base">
                                        <p:cTn id="79" dur="500" fill="hold"/>
                                        <p:tgtEl>
                                          <p:spTgt spid="7"/>
                                        </p:tgtEl>
                                        <p:attrNameLst>
                                          <p:attrName>ppt_x</p:attrName>
                                        </p:attrNameLst>
                                      </p:cBhvr>
                                      <p:tavLst>
                                        <p:tav tm="0">
                                          <p:val>
                                            <p:strVal val="#ppt_x"/>
                                          </p:val>
                                        </p:tav>
                                        <p:tav tm="100000">
                                          <p:val>
                                            <p:strVal val="#ppt_x"/>
                                          </p:val>
                                        </p:tav>
                                      </p:tavLst>
                                    </p:anim>
                                    <p:anim calcmode="lin" valueType="num">
                                      <p:cBhvr additive="base">
                                        <p:cTn id="8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6" presetClass="entr" presetSubtype="16" fill="hold" nodeType="click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circle(in)">
                                      <p:cBhvr>
                                        <p:cTn id="85" dur="2000"/>
                                        <p:tgtEl>
                                          <p:spTgt spid="79"/>
                                        </p:tgtEl>
                                      </p:cBhvr>
                                    </p:animEffect>
                                  </p:childTnLst>
                                </p:cTn>
                              </p:par>
                            </p:childTnLst>
                          </p:cTn>
                        </p:par>
                      </p:childTnLst>
                    </p:cTn>
                  </p:par>
                  <p:par>
                    <p:cTn id="86" fill="hold">
                      <p:stCondLst>
                        <p:cond delay="indefinite"/>
                      </p:stCondLst>
                      <p:childTnLst>
                        <p:par>
                          <p:cTn id="87" fill="hold">
                            <p:stCondLst>
                              <p:cond delay="0"/>
                            </p:stCondLst>
                            <p:childTnLst>
                              <p:par>
                                <p:cTn id="88" presetID="6" presetClass="entr" presetSubtype="16" fill="hold" nodeType="clickEffect">
                                  <p:stCondLst>
                                    <p:cond delay="0"/>
                                  </p:stCondLst>
                                  <p:childTnLst>
                                    <p:set>
                                      <p:cBhvr>
                                        <p:cTn id="89" dur="1" fill="hold">
                                          <p:stCondLst>
                                            <p:cond delay="0"/>
                                          </p:stCondLst>
                                        </p:cTn>
                                        <p:tgtEl>
                                          <p:spTgt spid="70"/>
                                        </p:tgtEl>
                                        <p:attrNameLst>
                                          <p:attrName>style.visibility</p:attrName>
                                        </p:attrNameLst>
                                      </p:cBhvr>
                                      <p:to>
                                        <p:strVal val="visible"/>
                                      </p:to>
                                    </p:set>
                                    <p:animEffect transition="in" filter="circle(in)">
                                      <p:cBhvr>
                                        <p:cTn id="90" dur="2000"/>
                                        <p:tgtEl>
                                          <p:spTgt spid="70"/>
                                        </p:tgtEl>
                                      </p:cBhvr>
                                    </p:animEffect>
                                  </p:childTnLst>
                                </p:cTn>
                              </p:par>
                            </p:childTnLst>
                          </p:cTn>
                        </p:par>
                      </p:childTnLst>
                    </p:cTn>
                  </p:par>
                  <p:par>
                    <p:cTn id="91" fill="hold">
                      <p:stCondLst>
                        <p:cond delay="indefinite"/>
                      </p:stCondLst>
                      <p:childTnLst>
                        <p:par>
                          <p:cTn id="92" fill="hold">
                            <p:stCondLst>
                              <p:cond delay="0"/>
                            </p:stCondLst>
                            <p:childTnLst>
                              <p:par>
                                <p:cTn id="93" presetID="6" presetClass="entr" presetSubtype="16" fill="hold" nodeType="clickEffect">
                                  <p:stCondLst>
                                    <p:cond delay="0"/>
                                  </p:stCondLst>
                                  <p:childTnLst>
                                    <p:set>
                                      <p:cBhvr>
                                        <p:cTn id="94" dur="1" fill="hold">
                                          <p:stCondLst>
                                            <p:cond delay="0"/>
                                          </p:stCondLst>
                                        </p:cTn>
                                        <p:tgtEl>
                                          <p:spTgt spid="73"/>
                                        </p:tgtEl>
                                        <p:attrNameLst>
                                          <p:attrName>style.visibility</p:attrName>
                                        </p:attrNameLst>
                                      </p:cBhvr>
                                      <p:to>
                                        <p:strVal val="visible"/>
                                      </p:to>
                                    </p:set>
                                    <p:animEffect transition="in" filter="circle(in)">
                                      <p:cBhvr>
                                        <p:cTn id="95" dur="2000"/>
                                        <p:tgtEl>
                                          <p:spTgt spid="73"/>
                                        </p:tgtEl>
                                      </p:cBhvr>
                                    </p:animEffect>
                                  </p:childTnLst>
                                </p:cTn>
                              </p:par>
                            </p:childTnLst>
                          </p:cTn>
                        </p:par>
                      </p:childTnLst>
                    </p:cTn>
                  </p:par>
                  <p:par>
                    <p:cTn id="96" fill="hold">
                      <p:stCondLst>
                        <p:cond delay="indefinite"/>
                      </p:stCondLst>
                      <p:childTnLst>
                        <p:par>
                          <p:cTn id="97" fill="hold">
                            <p:stCondLst>
                              <p:cond delay="0"/>
                            </p:stCondLst>
                            <p:childTnLst>
                              <p:par>
                                <p:cTn id="98" presetID="6" presetClass="entr" presetSubtype="16" fill="hold" nodeType="clickEffect">
                                  <p:stCondLst>
                                    <p:cond delay="0"/>
                                  </p:stCondLst>
                                  <p:childTnLst>
                                    <p:set>
                                      <p:cBhvr>
                                        <p:cTn id="99" dur="1" fill="hold">
                                          <p:stCondLst>
                                            <p:cond delay="0"/>
                                          </p:stCondLst>
                                        </p:cTn>
                                        <p:tgtEl>
                                          <p:spTgt spid="76"/>
                                        </p:tgtEl>
                                        <p:attrNameLst>
                                          <p:attrName>style.visibility</p:attrName>
                                        </p:attrNameLst>
                                      </p:cBhvr>
                                      <p:to>
                                        <p:strVal val="visible"/>
                                      </p:to>
                                    </p:set>
                                    <p:animEffect transition="in" filter="circle(in)">
                                      <p:cBhvr>
                                        <p:cTn id="100" dur="2000"/>
                                        <p:tgtEl>
                                          <p:spTgt spid="76"/>
                                        </p:tgtEl>
                                      </p:cBhvr>
                                    </p:animEffect>
                                  </p:childTnLst>
                                </p:cTn>
                              </p:par>
                            </p:childTnLst>
                          </p:cTn>
                        </p:par>
                      </p:childTnLst>
                    </p:cTn>
                  </p:par>
                  <p:par>
                    <p:cTn id="101" fill="hold">
                      <p:stCondLst>
                        <p:cond delay="indefinite"/>
                      </p:stCondLst>
                      <p:childTnLst>
                        <p:par>
                          <p:cTn id="102" fill="hold">
                            <p:stCondLst>
                              <p:cond delay="0"/>
                            </p:stCondLst>
                            <p:childTnLst>
                              <p:par>
                                <p:cTn id="103" presetID="6" presetClass="entr" presetSubtype="16" fill="hold" grpId="0" nodeType="clickEffect">
                                  <p:stCondLst>
                                    <p:cond delay="0"/>
                                  </p:stCondLst>
                                  <p:childTnLst>
                                    <p:set>
                                      <p:cBhvr>
                                        <p:cTn id="104" dur="1" fill="hold">
                                          <p:stCondLst>
                                            <p:cond delay="0"/>
                                          </p:stCondLst>
                                        </p:cTn>
                                        <p:tgtEl>
                                          <p:spTgt spid="82"/>
                                        </p:tgtEl>
                                        <p:attrNameLst>
                                          <p:attrName>style.visibility</p:attrName>
                                        </p:attrNameLst>
                                      </p:cBhvr>
                                      <p:to>
                                        <p:strVal val="visible"/>
                                      </p:to>
                                    </p:set>
                                    <p:animEffect transition="in" filter="circle(in)">
                                      <p:cBhvr>
                                        <p:cTn id="105" dur="2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P spid="2" grpId="0" animBg="1"/>
      <p:bldP spid="40" grpId="0" animBg="1"/>
      <p:bldP spid="6" grpId="0" animBg="1"/>
      <p:bldP spid="82"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9325" y="963543"/>
            <a:ext cx="8458200" cy="1962150"/>
          </a:xfrm>
          <a:prstGeom prst="rect">
            <a:avLst/>
          </a:prstGeom>
        </p:spPr>
      </p:pic>
      <p:sp>
        <p:nvSpPr>
          <p:cNvPr id="2" name="TextBox 1"/>
          <p:cNvSpPr txBox="1"/>
          <p:nvPr/>
        </p:nvSpPr>
        <p:spPr>
          <a:xfrm>
            <a:off x="3733800" y="1590675"/>
            <a:ext cx="2743200" cy="707886"/>
          </a:xfrm>
          <a:prstGeom prst="rect">
            <a:avLst/>
          </a:prstGeom>
          <a:solidFill>
            <a:srgbClr val="00B050"/>
          </a:solidFill>
          <a:ln>
            <a:solidFill>
              <a:srgbClr val="FFFF00"/>
            </a:solidFill>
          </a:ln>
        </p:spPr>
        <p:txBody>
          <a:bodyPr wrap="square" rtlCol="0">
            <a:spAutoFit/>
          </a:bodyPr>
          <a:lstStyle/>
          <a:p>
            <a:r>
              <a:rPr lang="en-US" sz="4000" dirty="0" err="1" smtClean="0">
                <a:solidFill>
                  <a:srgbClr val="C00000"/>
                </a:solidFill>
              </a:rPr>
              <a:t>বাড়ির</a:t>
            </a:r>
            <a:r>
              <a:rPr lang="en-US" sz="4000" dirty="0" smtClean="0">
                <a:solidFill>
                  <a:srgbClr val="C00000"/>
                </a:solidFill>
              </a:rPr>
              <a:t> </a:t>
            </a:r>
            <a:r>
              <a:rPr lang="en-US" sz="4000" dirty="0" err="1" smtClean="0">
                <a:solidFill>
                  <a:srgbClr val="C00000"/>
                </a:solidFill>
              </a:rPr>
              <a:t>কাজ</a:t>
            </a:r>
            <a:r>
              <a:rPr lang="en-US" sz="4000" dirty="0" smtClean="0">
                <a:solidFill>
                  <a:srgbClr val="C00000"/>
                </a:solidFill>
              </a:rPr>
              <a:t> </a:t>
            </a:r>
            <a:endParaRPr lang="en-US" sz="4000" dirty="0">
              <a:solidFill>
                <a:srgbClr val="C00000"/>
              </a:solidFill>
            </a:endParaRPr>
          </a:p>
        </p:txBody>
      </p:sp>
      <p:sp>
        <p:nvSpPr>
          <p:cNvPr id="4" name="TextBox 3"/>
          <p:cNvSpPr txBox="1"/>
          <p:nvPr/>
        </p:nvSpPr>
        <p:spPr>
          <a:xfrm>
            <a:off x="1600201" y="3886200"/>
            <a:ext cx="7696199" cy="1569660"/>
          </a:xfrm>
          <a:prstGeom prst="rect">
            <a:avLst/>
          </a:prstGeom>
          <a:blipFill>
            <a:blip r:embed="rId3"/>
            <a:tile tx="0" ty="0" sx="100000" sy="100000" flip="none" algn="tl"/>
          </a:blipFill>
          <a:ln>
            <a:solidFill>
              <a:schemeClr val="accent1">
                <a:lumMod val="60000"/>
                <a:lumOff val="40000"/>
              </a:schemeClr>
            </a:solidFill>
          </a:ln>
        </p:spPr>
        <p:txBody>
          <a:bodyPr wrap="square" rtlCol="0">
            <a:spAutoFit/>
          </a:bodyPr>
          <a:lstStyle/>
          <a:p>
            <a:pPr marL="685800" indent="-685800">
              <a:buFont typeface="Wingdings" panose="05000000000000000000" pitchFamily="2" charset="2"/>
              <a:buChar char="v"/>
            </a:pPr>
            <a:r>
              <a:rPr lang="en-US" sz="4800" dirty="0" smtClean="0">
                <a:solidFill>
                  <a:srgbClr val="002060"/>
                </a:solidFill>
                <a:latin typeface="Kalpurush" panose="02000600000000000000" pitchFamily="2" charset="0"/>
                <a:cs typeface="Kalpurush" panose="02000600000000000000" pitchFamily="2" charset="0"/>
              </a:rPr>
              <a:t> </a:t>
            </a:r>
            <a:r>
              <a:rPr lang="en-US" sz="4800" dirty="0" err="1" smtClean="0">
                <a:solidFill>
                  <a:srgbClr val="002060"/>
                </a:solidFill>
                <a:latin typeface="Kalpurush" panose="02000600000000000000" pitchFamily="2" charset="0"/>
                <a:cs typeface="Kalpurush" panose="02000600000000000000" pitchFamily="2" charset="0"/>
              </a:rPr>
              <a:t>ব্যাংক</a:t>
            </a:r>
            <a:r>
              <a:rPr lang="en-US" sz="4800" dirty="0" smtClean="0">
                <a:solidFill>
                  <a:srgbClr val="002060"/>
                </a:solidFill>
                <a:latin typeface="Kalpurush" panose="02000600000000000000" pitchFamily="2" charset="0"/>
                <a:cs typeface="Kalpurush" panose="02000600000000000000" pitchFamily="2" charset="0"/>
              </a:rPr>
              <a:t> </a:t>
            </a:r>
            <a:r>
              <a:rPr lang="en-US" sz="4800" dirty="0" err="1" smtClean="0">
                <a:solidFill>
                  <a:srgbClr val="002060"/>
                </a:solidFill>
                <a:latin typeface="Kalpurush" panose="02000600000000000000" pitchFamily="2" charset="0"/>
                <a:cs typeface="Kalpurush" panose="02000600000000000000" pitchFamily="2" charset="0"/>
              </a:rPr>
              <a:t>ব্যবসার</a:t>
            </a:r>
            <a:r>
              <a:rPr lang="en-US" sz="4800" dirty="0" smtClean="0">
                <a:solidFill>
                  <a:srgbClr val="002060"/>
                </a:solidFill>
                <a:latin typeface="Kalpurush" panose="02000600000000000000" pitchFamily="2" charset="0"/>
                <a:cs typeface="Kalpurush" panose="02000600000000000000" pitchFamily="2" charset="0"/>
              </a:rPr>
              <a:t> </a:t>
            </a:r>
            <a:r>
              <a:rPr lang="en-US" sz="4800" dirty="0" err="1" smtClean="0">
                <a:solidFill>
                  <a:srgbClr val="002060"/>
                </a:solidFill>
                <a:latin typeface="Kalpurush" panose="02000600000000000000" pitchFamily="2" charset="0"/>
                <a:cs typeface="Kalpurush" panose="02000600000000000000" pitchFamily="2" charset="0"/>
              </a:rPr>
              <a:t>ইতিহাস</a:t>
            </a:r>
            <a:r>
              <a:rPr lang="en-US" sz="4800" dirty="0" smtClean="0">
                <a:solidFill>
                  <a:srgbClr val="002060"/>
                </a:solidFill>
                <a:latin typeface="Kalpurush" panose="02000600000000000000" pitchFamily="2" charset="0"/>
                <a:cs typeface="Kalpurush" panose="02000600000000000000" pitchFamily="2" charset="0"/>
              </a:rPr>
              <a:t> ও </a:t>
            </a:r>
            <a:r>
              <a:rPr lang="en-US" sz="4800" dirty="0" err="1" smtClean="0">
                <a:solidFill>
                  <a:srgbClr val="002060"/>
                </a:solidFill>
                <a:latin typeface="Kalpurush" panose="02000600000000000000" pitchFamily="2" charset="0"/>
                <a:cs typeface="Kalpurush" panose="02000600000000000000" pitchFamily="2" charset="0"/>
              </a:rPr>
              <a:t>ক্রমোউন্নয়নের</a:t>
            </a:r>
            <a:r>
              <a:rPr lang="en-US" sz="4800" dirty="0" smtClean="0">
                <a:solidFill>
                  <a:srgbClr val="002060"/>
                </a:solidFill>
                <a:latin typeface="Kalpurush" panose="02000600000000000000" pitchFamily="2" charset="0"/>
                <a:cs typeface="Kalpurush" panose="02000600000000000000" pitchFamily="2" charset="0"/>
              </a:rPr>
              <a:t> </a:t>
            </a:r>
            <a:r>
              <a:rPr lang="en-US" sz="4800" dirty="0" err="1" smtClean="0">
                <a:solidFill>
                  <a:srgbClr val="002060"/>
                </a:solidFill>
                <a:latin typeface="Kalpurush" panose="02000600000000000000" pitchFamily="2" charset="0"/>
                <a:cs typeface="Kalpurush" panose="02000600000000000000" pitchFamily="2" charset="0"/>
              </a:rPr>
              <a:t>ধারাগুলি</a:t>
            </a:r>
            <a:r>
              <a:rPr lang="en-US" sz="4800" dirty="0" smtClean="0">
                <a:solidFill>
                  <a:srgbClr val="002060"/>
                </a:solidFill>
                <a:latin typeface="Kalpurush" panose="02000600000000000000" pitchFamily="2" charset="0"/>
                <a:cs typeface="Kalpurush" panose="02000600000000000000" pitchFamily="2" charset="0"/>
              </a:rPr>
              <a:t> </a:t>
            </a:r>
            <a:r>
              <a:rPr lang="en-US" sz="4800" dirty="0" err="1" smtClean="0">
                <a:solidFill>
                  <a:srgbClr val="002060"/>
                </a:solidFill>
                <a:latin typeface="Kalpurush" panose="02000600000000000000" pitchFamily="2" charset="0"/>
                <a:cs typeface="Kalpurush" panose="02000600000000000000" pitchFamily="2" charset="0"/>
              </a:rPr>
              <a:t>লিখ</a:t>
            </a:r>
            <a:r>
              <a:rPr lang="en-US" sz="4800" dirty="0" smtClean="0">
                <a:solidFill>
                  <a:srgbClr val="002060"/>
                </a:solidFill>
                <a:latin typeface="Kalpurush" panose="02000600000000000000" pitchFamily="2" charset="0"/>
                <a:cs typeface="Kalpurush" panose="02000600000000000000" pitchFamily="2" charset="0"/>
              </a:rPr>
              <a:t> ।    </a:t>
            </a:r>
            <a:endParaRPr lang="en-US" sz="4800" dirty="0">
              <a:solidFill>
                <a:srgbClr val="002060"/>
              </a:solidFill>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17276006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2200" y="990600"/>
            <a:ext cx="5791200" cy="5201424"/>
          </a:xfrm>
          <a:prstGeom prst="rect">
            <a:avLst/>
          </a:prstGeom>
          <a:noFill/>
          <a:ln>
            <a:noFill/>
          </a:ln>
        </p:spPr>
        <p:txBody>
          <a:bodyPr wrap="square" rtlCol="0">
            <a:spAutoFit/>
          </a:bodyPr>
          <a:lstStyle/>
          <a:p>
            <a:r>
              <a:rPr lang="en-US" sz="16600" dirty="0" err="1" smtClean="0">
                <a:blipFill dpi="0" rotWithShape="1">
                  <a:blip r:embed="rId2">
                    <a:extLst>
                      <a:ext uri="{28A0092B-C50C-407E-A947-70E740481C1C}">
                        <a14:useLocalDpi xmlns:a14="http://schemas.microsoft.com/office/drawing/2010/main" val="0"/>
                      </a:ext>
                    </a:extLst>
                  </a:blip>
                  <a:srcRect/>
                  <a:stretch>
                    <a:fillRect/>
                  </a:stretch>
                </a:blipFill>
                <a:latin typeface="NikoshBAN" panose="02000000000000000000" pitchFamily="2" charset="0"/>
                <a:cs typeface="NikoshBAN" panose="02000000000000000000" pitchFamily="2" charset="0"/>
              </a:rPr>
              <a:t>সকলকে</a:t>
            </a:r>
            <a:r>
              <a:rPr lang="en-US" sz="16600" dirty="0" smtClean="0">
                <a:blipFill dpi="0" rotWithShape="1">
                  <a:blip r:embed="rId2">
                    <a:extLst>
                      <a:ext uri="{28A0092B-C50C-407E-A947-70E740481C1C}">
                        <a14:useLocalDpi xmlns:a14="http://schemas.microsoft.com/office/drawing/2010/main" val="0"/>
                      </a:ext>
                    </a:extLst>
                  </a:blip>
                  <a:srcRect/>
                  <a:stretch>
                    <a:fillRect/>
                  </a:stretch>
                </a:blipFill>
                <a:latin typeface="NikoshBAN" panose="02000000000000000000" pitchFamily="2" charset="0"/>
                <a:cs typeface="NikoshBAN" panose="02000000000000000000" pitchFamily="2" charset="0"/>
              </a:rPr>
              <a:t> </a:t>
            </a:r>
            <a:r>
              <a:rPr lang="en-US" sz="16600" dirty="0" err="1" smtClean="0">
                <a:blipFill dpi="0" rotWithShape="1">
                  <a:blip r:embed="rId2">
                    <a:extLst>
                      <a:ext uri="{28A0092B-C50C-407E-A947-70E740481C1C}">
                        <a14:useLocalDpi xmlns:a14="http://schemas.microsoft.com/office/drawing/2010/main" val="0"/>
                      </a:ext>
                    </a:extLst>
                  </a:blip>
                  <a:srcRect/>
                  <a:stretch>
                    <a:fillRect/>
                  </a:stretch>
                </a:blipFill>
                <a:latin typeface="NikoshBAN" panose="02000000000000000000" pitchFamily="2" charset="0"/>
                <a:cs typeface="NikoshBAN" panose="02000000000000000000" pitchFamily="2" charset="0"/>
              </a:rPr>
              <a:t>ধন্যবাদ</a:t>
            </a:r>
            <a:r>
              <a:rPr lang="en-US" sz="16600" dirty="0" smtClean="0">
                <a:blipFill dpi="0" rotWithShape="1">
                  <a:blip r:embed="rId2">
                    <a:extLst>
                      <a:ext uri="{28A0092B-C50C-407E-A947-70E740481C1C}">
                        <a14:useLocalDpi xmlns:a14="http://schemas.microsoft.com/office/drawing/2010/main" val="0"/>
                      </a:ext>
                    </a:extLst>
                  </a:blip>
                  <a:srcRect/>
                  <a:stretch>
                    <a:fillRect/>
                  </a:stretch>
                </a:blipFill>
                <a:latin typeface="NikoshBAN" panose="02000000000000000000" pitchFamily="2" charset="0"/>
                <a:cs typeface="NikoshBAN" panose="02000000000000000000" pitchFamily="2" charset="0"/>
              </a:rPr>
              <a:t> </a:t>
            </a:r>
            <a:endParaRPr lang="en-US" sz="16600" dirty="0">
              <a:blipFill dpi="0" rotWithShape="1">
                <a:blip r:embed="rId2">
                  <a:extLst>
                    <a:ext uri="{28A0092B-C50C-407E-A947-70E740481C1C}">
                      <a14:useLocalDpi xmlns:a14="http://schemas.microsoft.com/office/drawing/2010/main" val="0"/>
                    </a:ext>
                  </a:extLst>
                </a:blip>
                <a:srcRect/>
                <a:stretch>
                  <a:fillRect/>
                </a:stretch>
              </a:blip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2385004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95800" y="403748"/>
            <a:ext cx="3276600" cy="830997"/>
          </a:xfrm>
          <a:prstGeom prst="rect">
            <a:avLst/>
          </a:prstGeom>
          <a:blipFill>
            <a:blip r:embed="rId2"/>
            <a:tile tx="0" ty="0" sx="100000" sy="100000" flip="none" algn="tl"/>
          </a:blipFill>
          <a:ln>
            <a:solidFill>
              <a:srgbClr val="C00000"/>
            </a:solidFill>
          </a:ln>
        </p:spPr>
        <p:txBody>
          <a:bodyPr wrap="square" rtlCol="0">
            <a:spAutoFit/>
          </a:bodyPr>
          <a:lstStyle/>
          <a:p>
            <a:r>
              <a:rPr lang="bn-IN" sz="4800" dirty="0">
                <a:latin typeface="NikoshBAN" pitchFamily="2" charset="0"/>
                <a:cs typeface="NikoshBAN" pitchFamily="2" charset="0"/>
              </a:rPr>
              <a:t>শিক্ষক পরিচিতি </a:t>
            </a:r>
            <a:endParaRPr lang="en-US" sz="4800" dirty="0">
              <a:latin typeface="NikoshBAN" pitchFamily="2" charset="0"/>
              <a:cs typeface="NikoshBAN" pitchFamily="2" charset="0"/>
            </a:endParaRPr>
          </a:p>
        </p:txBody>
      </p:sp>
      <p:sp>
        <p:nvSpPr>
          <p:cNvPr id="4" name="TextBox 3"/>
          <p:cNvSpPr txBox="1"/>
          <p:nvPr/>
        </p:nvSpPr>
        <p:spPr>
          <a:xfrm>
            <a:off x="3200400" y="1752600"/>
            <a:ext cx="8229600" cy="4524315"/>
          </a:xfrm>
          <a:prstGeom prst="rect">
            <a:avLst/>
          </a:prstGeom>
          <a:blipFill>
            <a:blip r:embed="rId3"/>
            <a:tile tx="0" ty="0" sx="100000" sy="100000" flip="none" algn="tl"/>
          </a:blipFill>
          <a:ln>
            <a:solidFill>
              <a:srgbClr val="C00000"/>
            </a:solidFill>
          </a:ln>
        </p:spPr>
        <p:txBody>
          <a:bodyPr wrap="square" rtlCol="0">
            <a:spAutoFit/>
          </a:bodyPr>
          <a:lstStyle/>
          <a:p>
            <a:r>
              <a:rPr lang="bn-IN" sz="3600" dirty="0">
                <a:latin typeface="NikoshBAN" pitchFamily="2" charset="0"/>
                <a:cs typeface="NikoshBAN" pitchFamily="2" charset="0"/>
              </a:rPr>
              <a:t>খানজাহান আলী ( সুমন )</a:t>
            </a:r>
          </a:p>
          <a:p>
            <a:r>
              <a:rPr lang="bn-IN" sz="3600" dirty="0">
                <a:latin typeface="NikoshBAN" pitchFamily="2" charset="0"/>
                <a:cs typeface="NikoshBAN" pitchFamily="2" charset="0"/>
              </a:rPr>
              <a:t>সহকারী শিক্ষক ( ব্যবসায় শাখা </a:t>
            </a:r>
            <a:r>
              <a:rPr lang="bn-IN" sz="3600" dirty="0" smtClean="0">
                <a:latin typeface="NikoshBAN" pitchFamily="2" charset="0"/>
                <a:cs typeface="NikoshBAN" pitchFamily="2" charset="0"/>
              </a:rPr>
              <a:t>)</a:t>
            </a:r>
            <a:endParaRPr lang="en-US" sz="3600" dirty="0" smtClean="0">
              <a:latin typeface="NikoshBAN" pitchFamily="2" charset="0"/>
              <a:cs typeface="NikoshBAN" pitchFamily="2" charset="0"/>
            </a:endParaRPr>
          </a:p>
          <a:p>
            <a:r>
              <a:rPr lang="en-US" sz="3600" dirty="0" err="1" smtClean="0">
                <a:latin typeface="NikoshBAN" pitchFamily="2" charset="0"/>
                <a:cs typeface="NikoshBAN" pitchFamily="2" charset="0"/>
              </a:rPr>
              <a:t>বি.কম.অর্নাস</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হি.বি</a:t>
            </a:r>
            <a:r>
              <a:rPr lang="en-US" sz="3600" dirty="0" smtClean="0">
                <a:latin typeface="NikoshBAN" pitchFamily="2" charset="0"/>
                <a:cs typeface="NikoshBAN" pitchFamily="2" charset="0"/>
              </a:rPr>
              <a:t>.)</a:t>
            </a:r>
            <a:endParaRPr lang="bn-IN" sz="3600" dirty="0">
              <a:latin typeface="NikoshBAN" pitchFamily="2" charset="0"/>
              <a:cs typeface="NikoshBAN" pitchFamily="2" charset="0"/>
            </a:endParaRPr>
          </a:p>
          <a:p>
            <a:r>
              <a:rPr lang="bn-IN" sz="3600" dirty="0">
                <a:latin typeface="NikoshBAN" pitchFamily="2" charset="0"/>
                <a:cs typeface="NikoshBAN" pitchFamily="2" charset="0"/>
              </a:rPr>
              <a:t>কবিরাজপুর শিহাব মাধ্যমিক বিদ্যালয়</a:t>
            </a:r>
          </a:p>
          <a:p>
            <a:r>
              <a:rPr lang="bn-IN" sz="3600" dirty="0">
                <a:latin typeface="NikoshBAN" pitchFamily="2" charset="0"/>
                <a:cs typeface="NikoshBAN" pitchFamily="2" charset="0"/>
              </a:rPr>
              <a:t>রাজৈর, মাদারীপুর ।</a:t>
            </a:r>
          </a:p>
          <a:p>
            <a:r>
              <a:rPr lang="bn-IN" sz="3600" dirty="0">
                <a:latin typeface="NikoshBAN" pitchFamily="2" charset="0"/>
                <a:cs typeface="NikoshBAN" pitchFamily="2" charset="0"/>
              </a:rPr>
              <a:t>মোবাইল নং- </a:t>
            </a:r>
            <a:r>
              <a:rPr lang="bn-IN" sz="3600" dirty="0" smtClean="0">
                <a:latin typeface="NikoshBAN" pitchFamily="2" charset="0"/>
                <a:cs typeface="NikoshBAN" pitchFamily="2" charset="0"/>
              </a:rPr>
              <a:t>০১৭১৬৮৬৮৩৮০</a:t>
            </a:r>
            <a:endParaRPr lang="en-US" sz="3600" dirty="0" smtClean="0">
              <a:latin typeface="NikoshBAN" pitchFamily="2" charset="0"/>
              <a:cs typeface="NikoshBAN" pitchFamily="2" charset="0"/>
            </a:endParaRPr>
          </a:p>
          <a:p>
            <a:r>
              <a:rPr lang="en-US" sz="3600" dirty="0" smtClean="0">
                <a:latin typeface="NikoshBAN" pitchFamily="2" charset="0"/>
                <a:cs typeface="NikoshBAN" pitchFamily="2" charset="0"/>
              </a:rPr>
              <a:t>Email</a:t>
            </a:r>
            <a:r>
              <a:rPr lang="en-US" sz="3600" smtClean="0">
                <a:latin typeface="NikoshBAN" pitchFamily="2" charset="0"/>
                <a:cs typeface="NikoshBAN" pitchFamily="2" charset="0"/>
              </a:rPr>
              <a:t>: </a:t>
            </a:r>
            <a:r>
              <a:rPr lang="en-US" sz="3600" smtClean="0">
                <a:latin typeface="Times New Roman" panose="02020603050405020304" pitchFamily="18" charset="0"/>
                <a:cs typeface="Times New Roman" panose="02020603050405020304" pitchFamily="18" charset="0"/>
              </a:rPr>
              <a:t>khanjahanali525@gmail.com</a:t>
            </a:r>
            <a:r>
              <a:rPr lang="en-US" sz="3600" smtClean="0">
                <a:latin typeface="NikoshBAN" pitchFamily="2" charset="0"/>
                <a:cs typeface="NikoshBAN" pitchFamily="2" charset="0"/>
              </a:rPr>
              <a:t>  </a:t>
            </a:r>
            <a:r>
              <a:rPr lang="bn-IN" sz="3600" dirty="0" smtClean="0">
                <a:latin typeface="NikoshBAN" pitchFamily="2" charset="0"/>
                <a:cs typeface="NikoshBAN" pitchFamily="2" charset="0"/>
              </a:rPr>
              <a:t>  </a:t>
            </a:r>
            <a:endParaRPr lang="bn-IN" sz="3600" dirty="0">
              <a:latin typeface="NikoshBAN" pitchFamily="2" charset="0"/>
              <a:cs typeface="NikoshBAN" pitchFamily="2" charset="0"/>
            </a:endParaRPr>
          </a:p>
          <a:p>
            <a:endParaRPr lang="en-US" sz="3600" dirty="0">
              <a:latin typeface="NikoshBAN" pitchFamily="2" charset="0"/>
              <a:cs typeface="NikoshBAN" pitchFamily="2" charset="0"/>
            </a:endParaRPr>
          </a:p>
        </p:txBody>
      </p:sp>
      <p:sp>
        <p:nvSpPr>
          <p:cNvPr id="5" name="Down Arrow 4"/>
          <p:cNvSpPr/>
          <p:nvPr/>
        </p:nvSpPr>
        <p:spPr>
          <a:xfrm>
            <a:off x="5486400" y="1234745"/>
            <a:ext cx="1295400" cy="528091"/>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762836"/>
            <a:ext cx="2438400" cy="2580564"/>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 y="5486400"/>
            <a:ext cx="1676400" cy="942915"/>
          </a:xfrm>
          <a:prstGeom prst="rect">
            <a:avLst/>
          </a:prstGeom>
        </p:spPr>
      </p:pic>
    </p:spTree>
    <p:extLst>
      <p:ext uri="{BB962C8B-B14F-4D97-AF65-F5344CB8AC3E}">
        <p14:creationId xmlns:p14="http://schemas.microsoft.com/office/powerpoint/2010/main" val="30660686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7146" y="914400"/>
            <a:ext cx="2590800" cy="769441"/>
          </a:xfrm>
          <a:prstGeom prst="rect">
            <a:avLst/>
          </a:prstGeom>
          <a:blipFill>
            <a:blip r:embed="rId2"/>
            <a:tile tx="0" ty="0" sx="100000" sy="100000" flip="none" algn="tl"/>
          </a:blipFill>
          <a:ln>
            <a:solidFill>
              <a:srgbClr val="FF0000"/>
            </a:solidFill>
          </a:ln>
        </p:spPr>
        <p:txBody>
          <a:bodyPr wrap="square" rtlCol="0">
            <a:spAutoFit/>
          </a:bodyPr>
          <a:lstStyle/>
          <a:p>
            <a:r>
              <a:rPr lang="bn-IN" sz="4400" dirty="0">
                <a:latin typeface="NikoshBAN" pitchFamily="2" charset="0"/>
                <a:cs typeface="NikoshBAN" pitchFamily="2" charset="0"/>
              </a:rPr>
              <a:t>পাঠ পরিচিতি </a:t>
            </a:r>
            <a:endParaRPr lang="en-US" sz="4400" dirty="0">
              <a:latin typeface="NikoshBAN" pitchFamily="2" charset="0"/>
              <a:cs typeface="NikoshBAN" pitchFamily="2" charset="0"/>
            </a:endParaRPr>
          </a:p>
        </p:txBody>
      </p:sp>
      <p:sp>
        <p:nvSpPr>
          <p:cNvPr id="3" name="TextBox 2"/>
          <p:cNvSpPr txBox="1"/>
          <p:nvPr/>
        </p:nvSpPr>
        <p:spPr>
          <a:xfrm>
            <a:off x="290146" y="2453282"/>
            <a:ext cx="7924800" cy="3477875"/>
          </a:xfrm>
          <a:prstGeom prst="rect">
            <a:avLst/>
          </a:prstGeom>
          <a:blipFill>
            <a:blip r:embed="rId3"/>
            <a:tile tx="0" ty="0" sx="100000" sy="100000" flip="none" algn="tl"/>
          </a:blipFill>
          <a:ln>
            <a:solidFill>
              <a:srgbClr val="FF0000"/>
            </a:solidFill>
          </a:ln>
        </p:spPr>
        <p:txBody>
          <a:bodyPr wrap="square" rtlCol="0">
            <a:spAutoFit/>
          </a:bodyPr>
          <a:lstStyle/>
          <a:p>
            <a:r>
              <a:rPr lang="en-US" sz="4400" dirty="0" smtClean="0">
                <a:latin typeface="NikoshBAN" pitchFamily="2" charset="0"/>
                <a:cs typeface="NikoshBAN" pitchFamily="2" charset="0"/>
              </a:rPr>
              <a:t>    </a:t>
            </a:r>
            <a:r>
              <a:rPr lang="bn-IN" sz="4400" dirty="0" smtClean="0">
                <a:latin typeface="NikoshBAN" pitchFamily="2" charset="0"/>
                <a:cs typeface="NikoshBAN" pitchFamily="2" charset="0"/>
              </a:rPr>
              <a:t>শ্রেণিঃ</a:t>
            </a:r>
            <a:r>
              <a:rPr lang="bn-IN" sz="4400" dirty="0" smtClean="0"/>
              <a:t> </a:t>
            </a:r>
            <a:r>
              <a:rPr lang="en-US" sz="4400" dirty="0" smtClean="0">
                <a:latin typeface="NikoshBAN" pitchFamily="2" charset="0"/>
                <a:cs typeface="NikoshBAN" pitchFamily="2" charset="0"/>
              </a:rPr>
              <a:t>৯ম/১০ম </a:t>
            </a:r>
            <a:endParaRPr lang="bn-IN" sz="4400" dirty="0">
              <a:latin typeface="NikoshBAN" pitchFamily="2" charset="0"/>
              <a:cs typeface="NikoshBAN" pitchFamily="2" charset="0"/>
            </a:endParaRPr>
          </a:p>
          <a:p>
            <a:r>
              <a:rPr lang="en-US" sz="4400" dirty="0" smtClean="0">
                <a:latin typeface="NikoshBAN" pitchFamily="2" charset="0"/>
                <a:cs typeface="NikoshBAN" pitchFamily="2" charset="0"/>
              </a:rPr>
              <a:t>    </a:t>
            </a:r>
            <a:r>
              <a:rPr lang="bn-IN" sz="4400" dirty="0" smtClean="0">
                <a:latin typeface="NikoshBAN" pitchFamily="2" charset="0"/>
                <a:cs typeface="NikoshBAN" pitchFamily="2" charset="0"/>
              </a:rPr>
              <a:t>বিষয়</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ফিন্যান্স</a:t>
            </a:r>
            <a:r>
              <a:rPr lang="en-US" sz="4400" dirty="0" smtClean="0">
                <a:latin typeface="NikoshBAN" pitchFamily="2" charset="0"/>
                <a:cs typeface="NikoshBAN" pitchFamily="2" charset="0"/>
              </a:rPr>
              <a:t> ও </a:t>
            </a:r>
            <a:r>
              <a:rPr lang="en-US" sz="4400" dirty="0" err="1" smtClean="0">
                <a:latin typeface="NikoshBAN" pitchFamily="2" charset="0"/>
                <a:cs typeface="NikoshBAN" pitchFamily="2" charset="0"/>
              </a:rPr>
              <a:t>ব্যাংকিং</a:t>
            </a:r>
            <a:r>
              <a:rPr lang="en-US" sz="4400" dirty="0" smtClean="0">
                <a:latin typeface="NikoshBAN" pitchFamily="2" charset="0"/>
                <a:cs typeface="NikoshBAN" pitchFamily="2" charset="0"/>
              </a:rPr>
              <a:t> </a:t>
            </a:r>
          </a:p>
          <a:p>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অধ্যায়ঃ</a:t>
            </a:r>
            <a:r>
              <a:rPr lang="en-US" sz="4400" dirty="0">
                <a:latin typeface="NikoshBAN" pitchFamily="2" charset="0"/>
                <a:cs typeface="NikoshBAN" pitchFamily="2" charset="0"/>
              </a:rPr>
              <a:t> </a:t>
            </a:r>
            <a:r>
              <a:rPr lang="en-US" sz="4400" dirty="0" err="1" smtClean="0">
                <a:latin typeface="NikoshBAN" pitchFamily="2" charset="0"/>
                <a:cs typeface="NikoshBAN" pitchFamily="2" charset="0"/>
              </a:rPr>
              <a:t>অষ্টম</a:t>
            </a:r>
            <a:r>
              <a:rPr lang="en-US" sz="4400" dirty="0" smtClean="0">
                <a:latin typeface="NikoshBAN" pitchFamily="2" charset="0"/>
                <a:cs typeface="NikoshBAN" pitchFamily="2" charset="0"/>
              </a:rPr>
              <a:t>/৮ম </a:t>
            </a:r>
          </a:p>
          <a:p>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বিষয়</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শিরোনামঃ</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মুদ্রা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ব্যাংক</a:t>
            </a:r>
            <a:r>
              <a:rPr lang="en-US" sz="4400" dirty="0" smtClean="0">
                <a:latin typeface="NikoshBAN" pitchFamily="2" charset="0"/>
                <a:cs typeface="NikoshBAN" pitchFamily="2" charset="0"/>
              </a:rPr>
              <a:t> ও </a:t>
            </a:r>
            <a:r>
              <a:rPr lang="en-US" sz="4400" dirty="0" err="1" smtClean="0">
                <a:latin typeface="NikoshBAN" pitchFamily="2" charset="0"/>
                <a:cs typeface="NikoshBAN" pitchFamily="2" charset="0"/>
              </a:rPr>
              <a:t>ব্যাংকিং</a:t>
            </a:r>
            <a:r>
              <a:rPr lang="en-US" sz="4400" dirty="0" smtClean="0">
                <a:latin typeface="NikoshBAN" pitchFamily="2" charset="0"/>
                <a:cs typeface="NikoshBAN" pitchFamily="2" charset="0"/>
              </a:rPr>
              <a:t>     </a:t>
            </a:r>
            <a:endParaRPr lang="bn-IN" sz="4400" dirty="0">
              <a:latin typeface="NikoshBAN" pitchFamily="2" charset="0"/>
              <a:cs typeface="NikoshBAN" pitchFamily="2" charset="0"/>
            </a:endParaRPr>
          </a:p>
          <a:p>
            <a:pPr algn="just"/>
            <a:r>
              <a:rPr lang="en-US" sz="4400" dirty="0" smtClean="0">
                <a:latin typeface="NikoshBAN" pitchFamily="2" charset="0"/>
                <a:cs typeface="NikoshBAN" pitchFamily="2" charset="0"/>
              </a:rPr>
              <a:t>    </a:t>
            </a:r>
            <a:r>
              <a:rPr lang="bn-IN" sz="4400" dirty="0" smtClean="0">
                <a:latin typeface="NikoshBAN" pitchFamily="2" charset="0"/>
                <a:cs typeface="NikoshBAN" pitchFamily="2" charset="0"/>
              </a:rPr>
              <a:t>তারিখঃ </a:t>
            </a:r>
            <a:r>
              <a:rPr lang="en-US" sz="4400" dirty="0" smtClean="0">
                <a:latin typeface="NikoshBAN" pitchFamily="2" charset="0"/>
                <a:cs typeface="NikoshBAN" pitchFamily="2" charset="0"/>
              </a:rPr>
              <a:t>0৪/০১/২০২২ </a:t>
            </a:r>
            <a:r>
              <a:rPr lang="en-US" sz="4400" dirty="0" err="1" smtClean="0">
                <a:latin typeface="NikoshBAN" pitchFamily="2" charset="0"/>
                <a:cs typeface="NikoshBAN" pitchFamily="2" charset="0"/>
              </a:rPr>
              <a:t>ইং</a:t>
            </a:r>
            <a:r>
              <a:rPr lang="en-US" sz="4400" dirty="0" smtClean="0">
                <a:latin typeface="NikoshBAN" pitchFamily="2" charset="0"/>
                <a:cs typeface="NikoshBAN" pitchFamily="2" charset="0"/>
              </a:rPr>
              <a:t> </a:t>
            </a:r>
            <a:r>
              <a:rPr lang="bn-IN" sz="4400" dirty="0" smtClean="0">
                <a:latin typeface="NikoshBAN" pitchFamily="2" charset="0"/>
                <a:cs typeface="NikoshBAN" pitchFamily="2" charset="0"/>
              </a:rPr>
              <a:t> </a:t>
            </a:r>
            <a:r>
              <a:rPr lang="bn-IN" sz="4400" dirty="0" smtClean="0"/>
              <a:t> </a:t>
            </a:r>
            <a:endParaRPr lang="en-US" sz="4400" dirty="0"/>
          </a:p>
        </p:txBody>
      </p:sp>
      <p:sp>
        <p:nvSpPr>
          <p:cNvPr id="5" name="Down Arrow 4"/>
          <p:cNvSpPr/>
          <p:nvPr/>
        </p:nvSpPr>
        <p:spPr>
          <a:xfrm>
            <a:off x="3681046" y="1683841"/>
            <a:ext cx="1143000" cy="830759"/>
          </a:xfrm>
          <a:prstGeom prst="downArrow">
            <a:avLst/>
          </a:prstGeom>
          <a:solidFill>
            <a:srgbClr val="00B0F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10600" y="2426724"/>
            <a:ext cx="2895600" cy="3474720"/>
          </a:xfrm>
          <a:prstGeom prst="rect">
            <a:avLst/>
          </a:prstGeom>
        </p:spPr>
      </p:pic>
    </p:spTree>
    <p:extLst>
      <p:ext uri="{BB962C8B-B14F-4D97-AF65-F5344CB8AC3E}">
        <p14:creationId xmlns:p14="http://schemas.microsoft.com/office/powerpoint/2010/main" val="19727380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DOEL\Desktop\bank\hj.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031701"/>
            <a:ext cx="4191000" cy="17653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5" name="Picture 7" descr="C:\Users\DOEL\Desktop\bank\images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3545743"/>
            <a:ext cx="345857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7"/>
          <p:cNvSpPr txBox="1">
            <a:spLocks noChangeArrowheads="1"/>
          </p:cNvSpPr>
          <p:nvPr/>
        </p:nvSpPr>
        <p:spPr bwMode="auto">
          <a:xfrm>
            <a:off x="3004038" y="3395694"/>
            <a:ext cx="1447800" cy="707886"/>
          </a:xfrm>
          <a:prstGeom prst="rect">
            <a:avLst/>
          </a:prstGeom>
          <a:blipFill>
            <a:blip r:embed="rId4"/>
            <a:tile tx="0" ty="0" sx="100000" sy="100000" flip="none" algn="tl"/>
          </a:blipFill>
          <a:ln w="9525">
            <a:solidFill>
              <a:srgbClr val="000000"/>
            </a:solidFill>
            <a:miter lim="800000"/>
            <a:headEnd/>
            <a:tailEnd/>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4000" dirty="0" err="1" smtClean="0">
                <a:latin typeface="NikoshBAN" panose="02000000000000000000" pitchFamily="2" charset="0"/>
                <a:cs typeface="NikoshBAN" panose="02000000000000000000" pitchFamily="2" charset="0"/>
              </a:rPr>
              <a:t>মুদ্রা</a:t>
            </a:r>
            <a:r>
              <a:rPr lang="en-US" sz="4000"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
        <p:nvSpPr>
          <p:cNvPr id="7" name="TextBox 8"/>
          <p:cNvSpPr txBox="1">
            <a:spLocks noChangeArrowheads="1"/>
          </p:cNvSpPr>
          <p:nvPr/>
        </p:nvSpPr>
        <p:spPr bwMode="auto">
          <a:xfrm>
            <a:off x="8481646" y="2749581"/>
            <a:ext cx="1828800" cy="646113"/>
          </a:xfrm>
          <a:prstGeom prst="rect">
            <a:avLst/>
          </a:prstGeom>
          <a:blipFill>
            <a:blip r:embed="rId5"/>
            <a:tile tx="0" ty="0" sx="100000" sy="100000" flip="none" algn="tl"/>
          </a:blipFill>
          <a:ln w="9525">
            <a:solidFill>
              <a:srgbClr val="000000"/>
            </a:solidFill>
            <a:miter lim="800000"/>
            <a:headEnd/>
            <a:tailEnd/>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bn-BD" sz="3600" dirty="0">
                <a:latin typeface="NikoshBAN" panose="02000000000000000000" pitchFamily="2" charset="0"/>
                <a:cs typeface="NikoshBAN" panose="02000000000000000000" pitchFamily="2" charset="0"/>
              </a:rPr>
              <a:t>ব্যাংক</a:t>
            </a:r>
            <a:endParaRPr lang="en-US" dirty="0">
              <a:latin typeface="NikoshBAN" panose="02000000000000000000" pitchFamily="2" charset="0"/>
              <a:cs typeface="NikoshBAN" panose="02000000000000000000" pitchFamily="2" charset="0"/>
            </a:endParaRPr>
          </a:p>
        </p:txBody>
      </p:sp>
      <p:sp>
        <p:nvSpPr>
          <p:cNvPr id="8" name="TextBox 9"/>
          <p:cNvSpPr txBox="1">
            <a:spLocks noChangeArrowheads="1"/>
          </p:cNvSpPr>
          <p:nvPr/>
        </p:nvSpPr>
        <p:spPr bwMode="auto">
          <a:xfrm>
            <a:off x="9144000" y="5715000"/>
            <a:ext cx="1676400" cy="646113"/>
          </a:xfrm>
          <a:prstGeom prst="rect">
            <a:avLst/>
          </a:prstGeom>
          <a:blipFill>
            <a:blip r:embed="rId6"/>
            <a:tile tx="0" ty="0" sx="100000" sy="100000" flip="none" algn="tl"/>
          </a:blipFill>
          <a:ln w="9525">
            <a:solidFill>
              <a:srgbClr val="000000"/>
            </a:solidFill>
            <a:miter lim="800000"/>
            <a:headEnd/>
            <a:tailEnd/>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bn-BD" sz="3600" dirty="0">
                <a:latin typeface="NikoshBAN" panose="02000000000000000000" pitchFamily="2" charset="0"/>
                <a:cs typeface="NikoshBAN" panose="02000000000000000000" pitchFamily="2" charset="0"/>
              </a:rPr>
              <a:t>ব্যাংকিং</a:t>
            </a:r>
            <a:endParaRPr lang="en-US" dirty="0">
              <a:latin typeface="NikoshBAN" panose="02000000000000000000" pitchFamily="2" charset="0"/>
              <a:cs typeface="NikoshBAN" panose="02000000000000000000" pitchFamily="2" charset="0"/>
            </a:endParaRPr>
          </a:p>
        </p:txBody>
      </p:sp>
      <p:sp>
        <p:nvSpPr>
          <p:cNvPr id="9" name="TextBox 10"/>
          <p:cNvSpPr txBox="1">
            <a:spLocks noChangeArrowheads="1"/>
          </p:cNvSpPr>
          <p:nvPr/>
        </p:nvSpPr>
        <p:spPr bwMode="auto">
          <a:xfrm>
            <a:off x="2590800" y="5715000"/>
            <a:ext cx="1600200" cy="708025"/>
          </a:xfrm>
          <a:prstGeom prst="rect">
            <a:avLst/>
          </a:prstGeom>
          <a:blipFill>
            <a:blip r:embed="rId7"/>
            <a:tile tx="0" ty="0" sx="100000" sy="100000" flip="none" algn="tl"/>
          </a:blipFill>
          <a:ln w="9525">
            <a:solidFill>
              <a:srgbClr val="000000"/>
            </a:solidFill>
            <a:miter lim="800000"/>
            <a:headEnd/>
            <a:tailEnd/>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bn-BD" sz="4000" dirty="0">
                <a:latin typeface="NikoshBAN" panose="02000000000000000000" pitchFamily="2" charset="0"/>
                <a:cs typeface="NikoshBAN" panose="02000000000000000000" pitchFamily="2" charset="0"/>
              </a:rPr>
              <a:t>লকার</a:t>
            </a:r>
            <a:endParaRPr lang="en-US" dirty="0">
              <a:latin typeface="NikoshBAN" panose="02000000000000000000" pitchFamily="2" charset="0"/>
              <a:cs typeface="NikoshBAN" panose="02000000000000000000" pitchFamily="2" charset="0"/>
            </a:endParaRPr>
          </a:p>
        </p:txBody>
      </p:sp>
      <p:sp>
        <p:nvSpPr>
          <p:cNvPr id="10" name="TextBox 11"/>
          <p:cNvSpPr txBox="1">
            <a:spLocks noChangeArrowheads="1"/>
          </p:cNvSpPr>
          <p:nvPr/>
        </p:nvSpPr>
        <p:spPr bwMode="auto">
          <a:xfrm>
            <a:off x="691662" y="414933"/>
            <a:ext cx="6699738" cy="923330"/>
          </a:xfrm>
          <a:prstGeom prst="rect">
            <a:avLst/>
          </a:prstGeom>
          <a:blipFill>
            <a:blip r:embed="rId5"/>
            <a:tile tx="0" ty="0" sx="100000" sy="100000" flip="none" algn="tl"/>
          </a:blipFill>
          <a:ln w="9525">
            <a:solidFill>
              <a:srgbClr val="000000"/>
            </a:solidFill>
            <a:miter lim="800000"/>
            <a:headEnd/>
            <a:tailEnd/>
          </a:ln>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3600" dirty="0" err="1" smtClean="0">
                <a:latin typeface="NikoshBAN" panose="02000000000000000000" pitchFamily="2" charset="0"/>
                <a:cs typeface="NikoshBAN" panose="02000000000000000000" pitchFamily="2" charset="0"/>
              </a:rPr>
              <a:t>নিচের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ছবিগুলো</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লক্ষ</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চিন্তা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বল</a:t>
            </a:r>
            <a:r>
              <a:rPr lang="en-US" sz="3600" dirty="0" smtClean="0">
                <a:latin typeface="NikoshBAN" panose="02000000000000000000" pitchFamily="2" charset="0"/>
                <a:cs typeface="NikoshBAN" panose="02000000000000000000" pitchFamily="2" charset="0"/>
              </a:rPr>
              <a:t>  </a:t>
            </a:r>
            <a:endParaRPr lang="bn-BD" sz="3600" dirty="0">
              <a:latin typeface="NikoshBAN" panose="02000000000000000000" pitchFamily="2" charset="0"/>
              <a:cs typeface="NikoshBAN" panose="02000000000000000000" pitchFamily="2" charset="0"/>
            </a:endParaRPr>
          </a:p>
          <a:p>
            <a:pPr eaLnBrk="1" hangingPunct="1"/>
            <a:endParaRPr lang="en-US" dirty="0">
              <a:latin typeface="NikoshBAN" panose="02000000000000000000" pitchFamily="2" charset="0"/>
              <a:cs typeface="NikoshBAN" panose="02000000000000000000" pitchFamily="2" charset="0"/>
            </a:endParaRPr>
          </a:p>
        </p:txBody>
      </p:sp>
      <p:pic>
        <p:nvPicPr>
          <p:cNvPr id="13" name="Picture 6" descr="C:\Users\DOEL\Desktop\bank\imageshgg.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9800" y="1427896"/>
            <a:ext cx="3276600" cy="1847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772399" y="1008857"/>
            <a:ext cx="3079845" cy="1590675"/>
          </a:xfrm>
          <a:prstGeom prst="rect">
            <a:avLst/>
          </a:prstGeom>
        </p:spPr>
      </p:pic>
      <p:pic>
        <p:nvPicPr>
          <p:cNvPr id="3" name="Picture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24084" y="5689708"/>
            <a:ext cx="1228516" cy="743300"/>
          </a:xfrm>
          <a:prstGeom prst="rect">
            <a:avLst/>
          </a:prstGeom>
        </p:spPr>
      </p:pic>
    </p:spTree>
    <p:extLst>
      <p:ext uri="{BB962C8B-B14F-4D97-AF65-F5344CB8AC3E}">
        <p14:creationId xmlns:p14="http://schemas.microsoft.com/office/powerpoint/2010/main" val="31373442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in)">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ircle(in)">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ircle(in)">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down)">
                                      <p:cBhvr>
                                        <p:cTn id="44" dur="580">
                                          <p:stCondLst>
                                            <p:cond delay="0"/>
                                          </p:stCondLst>
                                        </p:cTn>
                                        <p:tgtEl>
                                          <p:spTgt spid="9"/>
                                        </p:tgtEl>
                                      </p:cBhvr>
                                    </p:animEffect>
                                    <p:anim calcmode="lin" valueType="num">
                                      <p:cBhvr>
                                        <p:cTn id="4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0" dur="26">
                                          <p:stCondLst>
                                            <p:cond delay="650"/>
                                          </p:stCondLst>
                                        </p:cTn>
                                        <p:tgtEl>
                                          <p:spTgt spid="9"/>
                                        </p:tgtEl>
                                      </p:cBhvr>
                                      <p:to x="100000" y="60000"/>
                                    </p:animScale>
                                    <p:animScale>
                                      <p:cBhvr>
                                        <p:cTn id="51" dur="166" decel="50000">
                                          <p:stCondLst>
                                            <p:cond delay="676"/>
                                          </p:stCondLst>
                                        </p:cTn>
                                        <p:tgtEl>
                                          <p:spTgt spid="9"/>
                                        </p:tgtEl>
                                      </p:cBhvr>
                                      <p:to x="100000" y="100000"/>
                                    </p:animScale>
                                    <p:animScale>
                                      <p:cBhvr>
                                        <p:cTn id="52" dur="26">
                                          <p:stCondLst>
                                            <p:cond delay="1312"/>
                                          </p:stCondLst>
                                        </p:cTn>
                                        <p:tgtEl>
                                          <p:spTgt spid="9"/>
                                        </p:tgtEl>
                                      </p:cBhvr>
                                      <p:to x="100000" y="80000"/>
                                    </p:animScale>
                                    <p:animScale>
                                      <p:cBhvr>
                                        <p:cTn id="53" dur="166" decel="50000">
                                          <p:stCondLst>
                                            <p:cond delay="1338"/>
                                          </p:stCondLst>
                                        </p:cTn>
                                        <p:tgtEl>
                                          <p:spTgt spid="9"/>
                                        </p:tgtEl>
                                      </p:cBhvr>
                                      <p:to x="100000" y="100000"/>
                                    </p:animScale>
                                    <p:animScale>
                                      <p:cBhvr>
                                        <p:cTn id="54" dur="26">
                                          <p:stCondLst>
                                            <p:cond delay="1642"/>
                                          </p:stCondLst>
                                        </p:cTn>
                                        <p:tgtEl>
                                          <p:spTgt spid="9"/>
                                        </p:tgtEl>
                                      </p:cBhvr>
                                      <p:to x="100000" y="90000"/>
                                    </p:animScale>
                                    <p:animScale>
                                      <p:cBhvr>
                                        <p:cTn id="55" dur="166" decel="50000">
                                          <p:stCondLst>
                                            <p:cond delay="1668"/>
                                          </p:stCondLst>
                                        </p:cTn>
                                        <p:tgtEl>
                                          <p:spTgt spid="9"/>
                                        </p:tgtEl>
                                      </p:cBhvr>
                                      <p:to x="100000" y="100000"/>
                                    </p:animScale>
                                    <p:animScale>
                                      <p:cBhvr>
                                        <p:cTn id="56" dur="26">
                                          <p:stCondLst>
                                            <p:cond delay="1808"/>
                                          </p:stCondLst>
                                        </p:cTn>
                                        <p:tgtEl>
                                          <p:spTgt spid="9"/>
                                        </p:tgtEl>
                                      </p:cBhvr>
                                      <p:to x="100000" y="95000"/>
                                    </p:animScale>
                                    <p:animScale>
                                      <p:cBhvr>
                                        <p:cTn id="57" dur="166" decel="50000">
                                          <p:stCondLst>
                                            <p:cond delay="1834"/>
                                          </p:stCondLst>
                                        </p:cTn>
                                        <p:tgtEl>
                                          <p:spTgt spid="9"/>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heel(1)">
                                      <p:cBhvr>
                                        <p:cTn id="6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495800" y="1524000"/>
            <a:ext cx="2971800" cy="830997"/>
          </a:xfrm>
          <a:prstGeom prst="rect">
            <a:avLst/>
          </a:prstGeom>
          <a:blipFill>
            <a:blip r:embed="rId2"/>
            <a:tile tx="0" ty="0" sx="100000" sy="100000" flip="none" algn="tl"/>
          </a:blipFill>
          <a:ln>
            <a:solidFill>
              <a:srgbClr val="C0000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800" dirty="0" err="1">
                <a:latin typeface="NikoshBAN" panose="02000000000000000000" pitchFamily="2" charset="0"/>
                <a:cs typeface="NikoshBAN" panose="02000000000000000000" pitchFamily="2" charset="0"/>
              </a:rPr>
              <a:t>আজকের</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পাঠঃ</a:t>
            </a:r>
            <a:r>
              <a:rPr lang="en-US" sz="4800" dirty="0">
                <a:latin typeface="NikoshBAN" panose="02000000000000000000" pitchFamily="2" charset="0"/>
                <a:cs typeface="NikoshBAN" panose="02000000000000000000" pitchFamily="2" charset="0"/>
              </a:rPr>
              <a:t> </a:t>
            </a:r>
          </a:p>
        </p:txBody>
      </p:sp>
      <p:sp>
        <p:nvSpPr>
          <p:cNvPr id="3" name="TextBox 4"/>
          <p:cNvSpPr txBox="1"/>
          <p:nvPr/>
        </p:nvSpPr>
        <p:spPr>
          <a:xfrm>
            <a:off x="3124200" y="3733800"/>
            <a:ext cx="6629400" cy="1015663"/>
          </a:xfrm>
          <a:prstGeom prst="rect">
            <a:avLst/>
          </a:prstGeom>
          <a:blipFill>
            <a:blip r:embed="rId3"/>
            <a:tile tx="0" ty="0" sx="100000" sy="100000" flip="none" algn="tl"/>
          </a:bli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0" dirty="0" smtClean="0">
                <a:latin typeface="Kalpurush" panose="02000600000000000000" pitchFamily="2" charset="0"/>
                <a:cs typeface="Kalpurush" panose="02000600000000000000" pitchFamily="2" charset="0"/>
              </a:rPr>
              <a:t> </a:t>
            </a:r>
            <a:r>
              <a:rPr lang="en-US" sz="6000" dirty="0" err="1" smtClean="0">
                <a:latin typeface="Kalpurush" panose="02000600000000000000" pitchFamily="2" charset="0"/>
                <a:cs typeface="Kalpurush" panose="02000600000000000000" pitchFamily="2" charset="0"/>
              </a:rPr>
              <a:t>মুদ্রা</a:t>
            </a:r>
            <a:r>
              <a:rPr lang="en-US" sz="6000" dirty="0" smtClean="0">
                <a:latin typeface="Kalpurush" panose="02000600000000000000" pitchFamily="2" charset="0"/>
                <a:cs typeface="Kalpurush" panose="02000600000000000000" pitchFamily="2" charset="0"/>
              </a:rPr>
              <a:t> , </a:t>
            </a:r>
            <a:r>
              <a:rPr lang="en-US" sz="6000" dirty="0" err="1" smtClean="0">
                <a:latin typeface="Kalpurush" panose="02000600000000000000" pitchFamily="2" charset="0"/>
                <a:cs typeface="Kalpurush" panose="02000600000000000000" pitchFamily="2" charset="0"/>
              </a:rPr>
              <a:t>ব্যাংক</a:t>
            </a:r>
            <a:r>
              <a:rPr lang="en-US" sz="6000" dirty="0" smtClean="0">
                <a:latin typeface="Kalpurush" panose="02000600000000000000" pitchFamily="2" charset="0"/>
                <a:cs typeface="Kalpurush" panose="02000600000000000000" pitchFamily="2" charset="0"/>
              </a:rPr>
              <a:t> ও </a:t>
            </a:r>
            <a:r>
              <a:rPr lang="en-US" sz="6000" dirty="0" err="1" smtClean="0">
                <a:latin typeface="Kalpurush" panose="02000600000000000000" pitchFamily="2" charset="0"/>
                <a:cs typeface="Kalpurush" panose="02000600000000000000" pitchFamily="2" charset="0"/>
              </a:rPr>
              <a:t>ব্যাংকিং</a:t>
            </a:r>
            <a:r>
              <a:rPr lang="en-US" sz="6000" dirty="0" smtClean="0">
                <a:latin typeface="Kalpurush" panose="02000600000000000000" pitchFamily="2" charset="0"/>
                <a:cs typeface="Kalpurush" panose="02000600000000000000" pitchFamily="2" charset="0"/>
              </a:rPr>
              <a:t>  </a:t>
            </a:r>
            <a:endParaRPr lang="en-US" sz="6000" dirty="0">
              <a:latin typeface="Kalpurush" panose="02000600000000000000" pitchFamily="2" charset="0"/>
              <a:cs typeface="Kalpurush" panose="02000600000000000000" pitchFamily="2"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00" y="5257800"/>
            <a:ext cx="2143125" cy="1143000"/>
          </a:xfrm>
          <a:prstGeom prst="rect">
            <a:avLst/>
          </a:prstGeom>
        </p:spPr>
      </p:pic>
    </p:spTree>
    <p:extLst>
      <p:ext uri="{BB962C8B-B14F-4D97-AF65-F5344CB8AC3E}">
        <p14:creationId xmlns:p14="http://schemas.microsoft.com/office/powerpoint/2010/main" val="19342888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762000" y="2590800"/>
            <a:ext cx="10363200" cy="353943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rgbClr val="FF000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dirty="0">
                <a:latin typeface="NikoshBAN" panose="02000000000000000000" pitchFamily="2" charset="0"/>
                <a:cs typeface="NikoshBAN" panose="02000000000000000000" pitchFamily="2" charset="0"/>
              </a:rPr>
              <a:t>এই </a:t>
            </a:r>
            <a:r>
              <a:rPr lang="en-US" sz="4000" dirty="0" err="1">
                <a:latin typeface="NikoshBAN" panose="02000000000000000000" pitchFamily="2" charset="0"/>
                <a:cs typeface="NikoshBAN" panose="02000000000000000000" pitchFamily="2" charset="0"/>
              </a:rPr>
              <a:t>পাঠ</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শেষে</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শিক্ষার্থীরা</a:t>
            </a:r>
            <a:r>
              <a:rPr lang="en-US" sz="4000" dirty="0">
                <a:latin typeface="NikoshBAN" panose="02000000000000000000" pitchFamily="2" charset="0"/>
                <a:cs typeface="NikoshBAN" panose="02000000000000000000" pitchFamily="2" charset="0"/>
              </a:rPr>
              <a:t>-</a:t>
            </a:r>
            <a:r>
              <a:rPr lang="en-US" sz="4000" dirty="0" smtClean="0">
                <a:latin typeface="NikoshBAN" panose="02000000000000000000" pitchFamily="2" charset="0"/>
                <a:cs typeface="NikoshBAN" panose="02000000000000000000" pitchFamily="2" charset="0"/>
              </a:rPr>
              <a:t>-------- </a:t>
            </a:r>
          </a:p>
          <a:p>
            <a:endParaRPr lang="en-US" sz="4000" dirty="0" smtClean="0">
              <a:latin typeface="NikoshBAN" panose="02000000000000000000" pitchFamily="2" charset="0"/>
              <a:cs typeface="NikoshBAN" panose="02000000000000000000" pitchFamily="2" charset="0"/>
            </a:endParaRPr>
          </a:p>
          <a:p>
            <a:pPr marL="571500" indent="-571500">
              <a:buFont typeface="Wingdings" panose="05000000000000000000" pitchFamily="2" charset="2"/>
              <a:buChar char="Ø"/>
            </a:pP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মুদ্রা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ব্যাংক</a:t>
            </a:r>
            <a:r>
              <a:rPr lang="en-US" sz="3600" dirty="0" smtClean="0">
                <a:latin typeface="NikoshBAN" panose="02000000000000000000" pitchFamily="2" charset="0"/>
                <a:cs typeface="NikoshBAN" panose="02000000000000000000" pitchFamily="2" charset="0"/>
              </a:rPr>
              <a:t> ও </a:t>
            </a:r>
            <a:r>
              <a:rPr lang="en-US" sz="3600" dirty="0" err="1" smtClean="0">
                <a:latin typeface="NikoshBAN" panose="02000000000000000000" pitchFamily="2" charset="0"/>
                <a:cs typeface="NikoshBAN" panose="02000000000000000000" pitchFamily="2" charset="0"/>
              </a:rPr>
              <a:t>ব্যাংকিং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সংজ্ঞা</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বলতে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পারবে</a:t>
            </a:r>
            <a:r>
              <a:rPr lang="en-US" sz="3600" dirty="0" smtClean="0">
                <a:latin typeface="NikoshBAN" panose="02000000000000000000" pitchFamily="2" charset="0"/>
                <a:cs typeface="NikoshBAN" panose="02000000000000000000" pitchFamily="2" charset="0"/>
              </a:rPr>
              <a:t> ;    </a:t>
            </a:r>
          </a:p>
          <a:p>
            <a:pPr marL="571500" indent="-571500">
              <a:buFont typeface="Wingdings" panose="05000000000000000000" pitchFamily="2" charset="2"/>
              <a:buChar char="Ø"/>
            </a:pP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মুদ্রা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ইতিহাস</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সম্পর্কে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জ্ঞান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লাভ</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পারবে</a:t>
            </a:r>
            <a:r>
              <a:rPr lang="en-US" sz="3600" dirty="0" smtClean="0">
                <a:latin typeface="NikoshBAN" panose="02000000000000000000" pitchFamily="2" charset="0"/>
                <a:cs typeface="NikoshBAN" panose="02000000000000000000" pitchFamily="2" charset="0"/>
              </a:rPr>
              <a:t> ;  </a:t>
            </a:r>
          </a:p>
          <a:p>
            <a:pPr marL="571500" indent="-571500">
              <a:buFont typeface="Wingdings" panose="05000000000000000000" pitchFamily="2" charset="2"/>
              <a:buChar char="Ø"/>
            </a:pP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ব্যাংক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ব্যাংকিং</a:t>
            </a:r>
            <a:r>
              <a:rPr lang="en-US" sz="3600" dirty="0" smtClean="0">
                <a:latin typeface="NikoshBAN" panose="02000000000000000000" pitchFamily="2" charset="0"/>
                <a:cs typeface="NikoshBAN" panose="02000000000000000000" pitchFamily="2" charset="0"/>
              </a:rPr>
              <a:t> ও </a:t>
            </a:r>
            <a:r>
              <a:rPr lang="en-US" sz="3600" dirty="0" err="1" smtClean="0">
                <a:latin typeface="NikoshBAN" panose="02000000000000000000" pitchFamily="2" charset="0"/>
                <a:cs typeface="NikoshBAN" panose="02000000000000000000" pitchFamily="2" charset="0"/>
              </a:rPr>
              <a:t>ব্যাংকারের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মধ্যে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যোগসূত্র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স্থাপন</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পারবে</a:t>
            </a:r>
            <a:r>
              <a:rPr lang="en-US" sz="3600" dirty="0" smtClean="0">
                <a:latin typeface="NikoshBAN" panose="02000000000000000000" pitchFamily="2" charset="0"/>
                <a:cs typeface="NikoshBAN" panose="02000000000000000000" pitchFamily="2" charset="0"/>
              </a:rPr>
              <a:t> ; </a:t>
            </a:r>
          </a:p>
          <a:p>
            <a:pPr marL="571500" indent="-571500">
              <a:buFont typeface="Wingdings" panose="05000000000000000000" pitchFamily="2" charset="2"/>
              <a:buChar char="Ø"/>
            </a:pP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ব্যাংক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ব্যবসায়ের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ইতিহাস</a:t>
            </a:r>
            <a:r>
              <a:rPr lang="en-US" sz="3600" dirty="0" smtClean="0">
                <a:latin typeface="NikoshBAN" panose="02000000000000000000" pitchFamily="2" charset="0"/>
                <a:cs typeface="NikoshBAN" panose="02000000000000000000" pitchFamily="2" charset="0"/>
              </a:rPr>
              <a:t> ও </a:t>
            </a:r>
            <a:r>
              <a:rPr lang="en-US" sz="3600" dirty="0" err="1" smtClean="0">
                <a:latin typeface="NikoshBAN" panose="02000000000000000000" pitchFamily="2" charset="0"/>
                <a:cs typeface="NikoshBAN" panose="02000000000000000000" pitchFamily="2" charset="0"/>
              </a:rPr>
              <a:t>কার্যাবলি</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ব্যাখ্যা</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করতে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পারবে</a:t>
            </a:r>
            <a:r>
              <a:rPr lang="en-US" sz="3600" smtClean="0">
                <a:latin typeface="NikoshBAN" panose="02000000000000000000" pitchFamily="2" charset="0"/>
                <a:cs typeface="NikoshBAN" panose="02000000000000000000" pitchFamily="2" charset="0"/>
              </a:rPr>
              <a:t> ।      </a:t>
            </a:r>
            <a:r>
              <a:rPr lang="en-US" sz="320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4" name="TextBox 2"/>
          <p:cNvSpPr txBox="1"/>
          <p:nvPr/>
        </p:nvSpPr>
        <p:spPr>
          <a:xfrm>
            <a:off x="4038600" y="685800"/>
            <a:ext cx="3581400" cy="1446550"/>
          </a:xfrm>
          <a:prstGeom prst="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800" dirty="0" err="1" smtClean="0">
                <a:ln>
                  <a:solidFill>
                    <a:sysClr val="windowText" lastClr="000000"/>
                  </a:solidFill>
                </a:ln>
                <a:solidFill>
                  <a:srgbClr val="FF33CC"/>
                </a:solidFill>
                <a:latin typeface="NikoshBAN" panose="02000000000000000000" pitchFamily="2" charset="0"/>
                <a:cs typeface="NikoshBAN" panose="02000000000000000000" pitchFamily="2" charset="0"/>
              </a:rPr>
              <a:t>শিখনফল</a:t>
            </a:r>
            <a:r>
              <a:rPr lang="en-US" sz="8800" dirty="0" smtClean="0">
                <a:ln>
                  <a:solidFill>
                    <a:sysClr val="windowText" lastClr="000000"/>
                  </a:solidFill>
                </a:ln>
                <a:solidFill>
                  <a:srgbClr val="FF33CC"/>
                </a:solidFill>
                <a:latin typeface="NikoshBAN" panose="02000000000000000000" pitchFamily="2" charset="0"/>
                <a:cs typeface="NikoshBAN" panose="02000000000000000000" pitchFamily="2" charset="0"/>
              </a:rPr>
              <a:t> </a:t>
            </a:r>
            <a:endParaRPr lang="en-US" sz="8800" dirty="0">
              <a:ln>
                <a:solidFill>
                  <a:sysClr val="windowText" lastClr="000000"/>
                </a:solidFill>
              </a:ln>
              <a:solidFill>
                <a:srgbClr val="FF33CC"/>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2600" y="457200"/>
            <a:ext cx="2143125" cy="1066801"/>
          </a:xfrm>
          <a:prstGeom prst="rect">
            <a:avLst/>
          </a:prstGeom>
        </p:spPr>
      </p:pic>
    </p:spTree>
    <p:extLst>
      <p:ext uri="{BB962C8B-B14F-4D97-AF65-F5344CB8AC3E}">
        <p14:creationId xmlns:p14="http://schemas.microsoft.com/office/powerpoint/2010/main" val="15355693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4267200" y="838200"/>
            <a:ext cx="7315200" cy="4154984"/>
          </a:xfrm>
          <a:prstGeom prst="rect">
            <a:avLst/>
          </a:prstGeom>
          <a:ln/>
        </p:spPr>
        <p:style>
          <a:lnRef idx="0">
            <a:schemeClr val="accent5"/>
          </a:lnRef>
          <a:fillRef idx="3">
            <a:schemeClr val="accent5"/>
          </a:fillRef>
          <a:effectRef idx="3">
            <a:schemeClr val="accent5"/>
          </a:effectRef>
          <a:fontRef idx="minor">
            <a:schemeClr val="lt1"/>
          </a:fontRef>
        </p:style>
        <p:txBody>
          <a:bodyPr wrap="square">
            <a:spAutoFit/>
          </a:bodyP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eaLnBrk="1" hangingPunct="1">
              <a:defRPr/>
            </a:pPr>
            <a:r>
              <a:rPr lang="bn-BD" sz="2400" dirty="0" smtClean="0">
                <a:latin typeface="NikoshBAN" pitchFamily="2" charset="0"/>
                <a:cs typeface="NikoshBAN" pitchFamily="2" charset="0"/>
              </a:rPr>
              <a:t>মানব সৃষ্টির প্রথম থেকে মানুষের প্রয়োজন, কর্মকান্ড এবং সামাজিক বন্ধনের পরিধি প্রসার লাভ করতে থাকে। নিজেদের প্রয়োজনের অতিরিক্ত  দ্রব্যাদি বিনিময়ের মাধ্যমে নিজের চাহিদা নির্বাহ করতো।ইতিহাস থেকে  দেখা যায় বিভিন্ন সময় বিভিন্ন আকার এবং প্রকৃতির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মূদ্রা</a:t>
            </a:r>
            <a:r>
              <a:rPr lang="bn-BD" sz="2400" dirty="0" smtClean="0">
                <a:latin typeface="NikoshBAN" pitchFamily="2" charset="0"/>
                <a:cs typeface="NikoshBAN" pitchFamily="2" charset="0"/>
              </a:rPr>
              <a:t> ব্যবহৃত হত, যেমনঃ কড়ি হাঙ্গরের দাত, হাতির দাঁত, পাথর, ঝিনুক, পোড়া মাটি, তামা, </a:t>
            </a:r>
            <a:r>
              <a:rPr lang="en-US" sz="2400" dirty="0" err="1" smtClean="0">
                <a:latin typeface="NikoshBAN" pitchFamily="2" charset="0"/>
                <a:cs typeface="NikoshBAN" pitchFamily="2" charset="0"/>
              </a:rPr>
              <a:t>রূপা</a:t>
            </a:r>
            <a:r>
              <a:rPr lang="bn-BD" sz="2400" dirty="0" smtClean="0">
                <a:latin typeface="NikoshBAN" pitchFamily="2" charset="0"/>
                <a:cs typeface="NikoshBAN" pitchFamily="2" charset="0"/>
              </a:rPr>
              <a:t> ও  সোনার ব্যবহার লক্ষ্য করা যায়। ব্যবহার,স্থানান্তর,বহন এবং অন্যান্য প্রয়োজনের কার</a:t>
            </a:r>
            <a:r>
              <a:rPr lang="en-US" sz="2400" dirty="0" err="1" smtClean="0">
                <a:latin typeface="NikoshBAN" pitchFamily="2" charset="0"/>
                <a:cs typeface="NikoshBAN" pitchFamily="2" charset="0"/>
              </a:rPr>
              <a:t>ণে</a:t>
            </a:r>
            <a:r>
              <a:rPr lang="bn-BD" sz="2400" dirty="0" smtClean="0">
                <a:latin typeface="NikoshBAN" pitchFamily="2" charset="0"/>
                <a:cs typeface="NikoshBAN" pitchFamily="2" charset="0"/>
              </a:rPr>
              <a:t> ধাতব পদার্থের ঘাটতি দেখা দেওয়ায় উনবিংশ শতাব্দীতে কাগজি </a:t>
            </a:r>
            <a:r>
              <a:rPr lang="en-US" sz="2400" dirty="0" err="1" smtClean="0">
                <a:latin typeface="NikoshBAN" pitchFamily="2" charset="0"/>
                <a:cs typeface="NikoshBAN" pitchFamily="2" charset="0"/>
              </a:rPr>
              <a:t>মূদ্রার</a:t>
            </a:r>
            <a:r>
              <a:rPr lang="bn-BD" sz="2400" dirty="0" smtClean="0">
                <a:latin typeface="NikoshBAN" pitchFamily="2" charset="0"/>
                <a:cs typeface="NikoshBAN" pitchFamily="2" charset="0"/>
              </a:rPr>
              <a:t> প্রচলন হয়।</a:t>
            </a:r>
            <a:endParaRPr lang="en-US" sz="2400" dirty="0" smtClean="0">
              <a:latin typeface="NikoshBAN" pitchFamily="2" charset="0"/>
              <a:cs typeface="NikoshBAN" pitchFamily="2" charset="0"/>
            </a:endParaRPr>
          </a:p>
          <a:p>
            <a:pPr algn="just" eaLnBrk="1" hangingPunct="1">
              <a:defRPr/>
            </a:pPr>
            <a:endParaRPr lang="bn-BD" sz="2400" dirty="0" smtClean="0">
              <a:latin typeface="NikoshBAN" pitchFamily="2" charset="0"/>
              <a:cs typeface="NikoshBAN" pitchFamily="2" charset="0"/>
            </a:endParaRPr>
          </a:p>
          <a:p>
            <a:pPr eaLnBrk="1" hangingPunct="1">
              <a:defRPr/>
            </a:pPr>
            <a:r>
              <a:rPr lang="en-US" sz="2400" u="sng" dirty="0" err="1" smtClean="0">
                <a:solidFill>
                  <a:schemeClr val="accent1">
                    <a:lumMod val="60000"/>
                    <a:lumOff val="40000"/>
                  </a:schemeClr>
                </a:solidFill>
                <a:latin typeface="NikoshBAN" pitchFamily="2" charset="0"/>
                <a:cs typeface="NikoshBAN" pitchFamily="2" charset="0"/>
              </a:rPr>
              <a:t>মূদ্রার</a:t>
            </a:r>
            <a:r>
              <a:rPr lang="bn-BD" sz="2400" u="sng" dirty="0" smtClean="0">
                <a:solidFill>
                  <a:schemeClr val="accent1">
                    <a:lumMod val="60000"/>
                    <a:lumOff val="40000"/>
                  </a:schemeClr>
                </a:solidFill>
                <a:latin typeface="NikoshBAN" pitchFamily="2" charset="0"/>
                <a:cs typeface="NikoshBAN" pitchFamily="2" charset="0"/>
              </a:rPr>
              <a:t> তিনটি বৈশিষ্ট্য রয়েছে যেমনঃ </a:t>
            </a:r>
            <a:r>
              <a:rPr lang="en-US" sz="2400" u="sng" dirty="0" err="1" smtClean="0">
                <a:solidFill>
                  <a:schemeClr val="accent1">
                    <a:lumMod val="60000"/>
                    <a:lumOff val="40000"/>
                  </a:schemeClr>
                </a:solidFill>
                <a:latin typeface="NikoshBAN" pitchFamily="2" charset="0"/>
                <a:cs typeface="NikoshBAN" pitchFamily="2" charset="0"/>
              </a:rPr>
              <a:t>মূদ্রা</a:t>
            </a:r>
            <a:r>
              <a:rPr lang="bn-BD" sz="2400" u="sng" dirty="0" smtClean="0">
                <a:solidFill>
                  <a:schemeClr val="accent1">
                    <a:lumMod val="60000"/>
                    <a:lumOff val="40000"/>
                  </a:schemeClr>
                </a:solidFill>
                <a:latin typeface="NikoshBAN" pitchFamily="2" charset="0"/>
                <a:cs typeface="NikoshBAN" pitchFamily="2" charset="0"/>
              </a:rPr>
              <a:t> একটি বিনিময় মাধ্যম, যা সবার নিকট গ্রহণীয় এবং যা মূল্যের পরিমাপক ও সঞ্চয়ের বাহন হিসাবে কাজ করে।</a:t>
            </a:r>
          </a:p>
        </p:txBody>
      </p:sp>
      <p:sp>
        <p:nvSpPr>
          <p:cNvPr id="3" name="TextBox 2"/>
          <p:cNvSpPr txBox="1">
            <a:spLocks noChangeArrowheads="1"/>
          </p:cNvSpPr>
          <p:nvPr/>
        </p:nvSpPr>
        <p:spPr bwMode="auto">
          <a:xfrm>
            <a:off x="721057" y="3657600"/>
            <a:ext cx="2667000" cy="923330"/>
          </a:xfrm>
          <a:prstGeom prst="rect">
            <a:avLst/>
          </a:prstGeom>
          <a:solidFill>
            <a:schemeClr val="accent2">
              <a:lumMod val="20000"/>
              <a:lumOff val="80000"/>
            </a:schemeClr>
          </a:solidFill>
          <a:ln>
            <a:noFill/>
          </a:ln>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r>
              <a:rPr lang="en-US" sz="5400" dirty="0" err="1" smtClean="0">
                <a:latin typeface="NikoshBAN" panose="02000000000000000000" pitchFamily="2" charset="0"/>
                <a:cs typeface="NikoshBAN" panose="02000000000000000000" pitchFamily="2" charset="0"/>
              </a:rPr>
              <a:t>মুদ্রা</a:t>
            </a:r>
            <a:r>
              <a:rPr lang="en-US" sz="54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pic>
        <p:nvPicPr>
          <p:cNvPr id="4" name="Picture 3" descr="C:\Users\DOEL\Desktop\bank\imagesfj.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85800"/>
            <a:ext cx="3429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8732" y="5410200"/>
            <a:ext cx="1981199" cy="964109"/>
          </a:xfrm>
          <a:prstGeom prst="rect">
            <a:avLst/>
          </a:prstGeom>
        </p:spPr>
      </p:pic>
    </p:spTree>
    <p:extLst>
      <p:ext uri="{BB962C8B-B14F-4D97-AF65-F5344CB8AC3E}">
        <p14:creationId xmlns:p14="http://schemas.microsoft.com/office/powerpoint/2010/main" val="16169326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DOEL\Desktop\bank\imagesff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12749"/>
            <a:ext cx="3048000" cy="1644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C:\Users\DOEL\Desktop\bank\i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28600"/>
            <a:ext cx="2343150" cy="2099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4"/>
          <p:cNvSpPr txBox="1">
            <a:spLocks noChangeArrowheads="1"/>
          </p:cNvSpPr>
          <p:nvPr/>
        </p:nvSpPr>
        <p:spPr bwMode="auto">
          <a:xfrm>
            <a:off x="4702787" y="3058744"/>
            <a:ext cx="2438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r>
              <a:rPr lang="en-US" sz="2400" dirty="0" err="1" smtClean="0">
                <a:latin typeface="NikoshBAN" panose="02000000000000000000" pitchFamily="2" charset="0"/>
                <a:cs typeface="NikoshBAN" panose="02000000000000000000" pitchFamily="2" charset="0"/>
              </a:rPr>
              <a:t>মূদ্রা</a:t>
            </a:r>
            <a:r>
              <a:rPr lang="bn-BD" sz="2400" dirty="0" smtClean="0">
                <a:latin typeface="NikoshBAN" panose="02000000000000000000" pitchFamily="2" charset="0"/>
                <a:cs typeface="NikoshBAN" panose="02000000000000000000" pitchFamily="2" charset="0"/>
              </a:rPr>
              <a:t> </a:t>
            </a:r>
            <a:r>
              <a:rPr lang="bn-BD" sz="2400" dirty="0">
                <a:latin typeface="NikoshBAN" panose="02000000000000000000" pitchFamily="2" charset="0"/>
                <a:cs typeface="NikoshBAN" panose="02000000000000000000" pitchFamily="2" charset="0"/>
              </a:rPr>
              <a:t>,ব্যাংক, ব্যাংকিং</a:t>
            </a:r>
            <a:r>
              <a:rPr lang="en-US" sz="2400" dirty="0">
                <a:latin typeface="NikoshBAN" panose="02000000000000000000" pitchFamily="2" charset="0"/>
                <a:cs typeface="NikoshBAN" panose="02000000000000000000" pitchFamily="2" charset="0"/>
              </a:rPr>
              <a:t> </a:t>
            </a:r>
            <a:r>
              <a:rPr lang="bn-BD" sz="2400" dirty="0">
                <a:latin typeface="NikoshBAN" panose="02000000000000000000" pitchFamily="2" charset="0"/>
                <a:cs typeface="NikoshBAN" panose="02000000000000000000" pitchFamily="2" charset="0"/>
              </a:rPr>
              <a:t>ও ব্যাংকারের মধ্যে সম্পর্ক </a:t>
            </a:r>
            <a:endParaRPr lang="en-US" sz="2400" dirty="0">
              <a:latin typeface="NikoshBAN" panose="02000000000000000000" pitchFamily="2" charset="0"/>
              <a:cs typeface="NikoshBAN" panose="02000000000000000000" pitchFamily="2" charset="0"/>
            </a:endParaRPr>
          </a:p>
        </p:txBody>
      </p:sp>
      <p:pic>
        <p:nvPicPr>
          <p:cNvPr id="5" name="Picture 4" descr="C:\Users\DOEL\Desktop\bank\imagesf.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7675" y="446087"/>
            <a:ext cx="320992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DOEL\Desktop\bank\imagesbgf.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0" y="2351086"/>
            <a:ext cx="3276600" cy="161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Arrow Connector 6"/>
          <p:cNvCxnSpPr/>
          <p:nvPr/>
        </p:nvCxnSpPr>
        <p:spPr>
          <a:xfrm rot="10800000" flipV="1">
            <a:off x="4038600" y="1208087"/>
            <a:ext cx="762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7086600" y="1327150"/>
            <a:ext cx="981075" cy="33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10" idx="3"/>
          </p:cNvCxnSpPr>
          <p:nvPr/>
        </p:nvCxnSpPr>
        <p:spPr>
          <a:xfrm flipH="1">
            <a:off x="4191000" y="2137997"/>
            <a:ext cx="1258036" cy="9004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Picture 9" descr="C:\Users\DOEL\Desktop\bank\l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8185" y="2114551"/>
            <a:ext cx="318281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Arrow Connector 10"/>
          <p:cNvCxnSpPr>
            <a:endCxn id="6" idx="1"/>
          </p:cNvCxnSpPr>
          <p:nvPr/>
        </p:nvCxnSpPr>
        <p:spPr>
          <a:xfrm>
            <a:off x="6248400" y="2327641"/>
            <a:ext cx="1752600" cy="8291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9"/>
          <p:cNvSpPr txBox="1">
            <a:spLocks noChangeArrowheads="1"/>
          </p:cNvSpPr>
          <p:nvPr/>
        </p:nvSpPr>
        <p:spPr bwMode="auto">
          <a:xfrm>
            <a:off x="876300" y="4148504"/>
            <a:ext cx="10591800" cy="233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r>
              <a:rPr lang="bn-BD" dirty="0">
                <a:latin typeface="Kalpurush" panose="02000600000000000000" pitchFamily="2" charset="0"/>
                <a:cs typeface="Kalpurush" panose="02000600000000000000" pitchFamily="2" charset="0"/>
              </a:rPr>
              <a:t>সভ্যতার বিকাশের সাথে সাথে সামাজিক বন্ধন ও অর্থনৈতিক কর্মকান্ড বৃদ্ধিপায়, যার ফলে মানুষের মধ্যে লেনদেন এবং বিনিময় কর্মকান্ড বৃদ্ধি পায়। বিনিময়ের জন্য মানুষ ব্যবহার করে কাগজি মুদ্রা।মুদ্রা প্রচলনের পরপরই </a:t>
            </a:r>
            <a:r>
              <a:rPr lang="bn-BD" dirty="0" smtClean="0">
                <a:latin typeface="Kalpurush" panose="02000600000000000000" pitchFamily="2" charset="0"/>
                <a:cs typeface="Kalpurush" panose="02000600000000000000" pitchFamily="2" charset="0"/>
              </a:rPr>
              <a:t>ব্যাংক</a:t>
            </a:r>
            <a:r>
              <a:rPr lang="en-US" dirty="0" smtClean="0">
                <a:latin typeface="Kalpurush" panose="02000600000000000000" pitchFamily="2" charset="0"/>
                <a:cs typeface="Kalpurush" panose="02000600000000000000" pitchFamily="2" charset="0"/>
              </a:rPr>
              <a:t> </a:t>
            </a:r>
            <a:r>
              <a:rPr lang="bn-BD" dirty="0" smtClean="0">
                <a:latin typeface="Kalpurush" panose="02000600000000000000" pitchFamily="2" charset="0"/>
                <a:cs typeface="Kalpurush" panose="02000600000000000000" pitchFamily="2" charset="0"/>
              </a:rPr>
              <a:t>ব্যবস্থার </a:t>
            </a:r>
            <a:r>
              <a:rPr lang="bn-BD" dirty="0">
                <a:latin typeface="Kalpurush" panose="02000600000000000000" pitchFamily="2" charset="0"/>
                <a:cs typeface="Kalpurush" panose="02000600000000000000" pitchFamily="2" charset="0"/>
              </a:rPr>
              <a:t>প্রয়োজনীয়তা দেখা দেয়। </a:t>
            </a:r>
          </a:p>
          <a:p>
            <a:pPr eaLnBrk="1" hangingPunct="1"/>
            <a:r>
              <a:rPr lang="bn-BD" sz="2000" dirty="0">
                <a:solidFill>
                  <a:srgbClr val="FF0000"/>
                </a:solidFill>
                <a:latin typeface="Kalpurush" panose="02000600000000000000" pitchFamily="2" charset="0"/>
                <a:cs typeface="Kalpurush" panose="02000600000000000000" pitchFamily="2" charset="0"/>
              </a:rPr>
              <a:t>ব্যাংকঃ</a:t>
            </a:r>
            <a:r>
              <a:rPr lang="bn-BD" dirty="0">
                <a:latin typeface="Kalpurush" panose="02000600000000000000" pitchFamily="2" charset="0"/>
                <a:cs typeface="Kalpurush" panose="02000600000000000000" pitchFamily="2" charset="0"/>
              </a:rPr>
              <a:t> ব্যাংক অর্থ বস্তুবিশেষের, স্তুপ,কোষাগার,লম্বা টেবিল ইত্যাদি। এটি একটি </a:t>
            </a:r>
            <a:r>
              <a:rPr lang="bn-BD" dirty="0" smtClean="0">
                <a:latin typeface="Kalpurush" panose="02000600000000000000" pitchFamily="2" charset="0"/>
                <a:cs typeface="Kalpurush" panose="02000600000000000000" pitchFamily="2" charset="0"/>
              </a:rPr>
              <a:t>আর্</a:t>
            </a:r>
            <a:r>
              <a:rPr lang="en-US" dirty="0" err="1" smtClean="0">
                <a:latin typeface="Kalpurush" panose="02000600000000000000" pitchFamily="2" charset="0"/>
                <a:cs typeface="Kalpurush" panose="02000600000000000000" pitchFamily="2" charset="0"/>
              </a:rPr>
              <a:t>থিক</a:t>
            </a:r>
            <a:r>
              <a:rPr lang="bn-BD" dirty="0" smtClean="0">
                <a:latin typeface="Kalpurush" panose="02000600000000000000" pitchFamily="2" charset="0"/>
                <a:cs typeface="Kalpurush" panose="02000600000000000000" pitchFamily="2" charset="0"/>
              </a:rPr>
              <a:t> </a:t>
            </a:r>
            <a:r>
              <a:rPr lang="bn-BD" dirty="0">
                <a:latin typeface="Kalpurush" panose="02000600000000000000" pitchFamily="2" charset="0"/>
                <a:cs typeface="Kalpurush" panose="02000600000000000000" pitchFamily="2" charset="0"/>
              </a:rPr>
              <a:t>প্রতিষ্ঠান যা জনগনের কাছ থেকে সুদের বিনিময়ে আমানত সংগ্রহ করে এবং মুনাফা অর্জনের নিমিত্তে বিনিয়োগ করে এবং চাহিবামাত্র অথবা নির্দিষ্ট সময়ান্তে সঞ্চয়কারীর কাছে ফেরত দিতে বাধ্য থাকে।</a:t>
            </a:r>
          </a:p>
          <a:p>
            <a:pPr eaLnBrk="1" hangingPunct="1"/>
            <a:r>
              <a:rPr lang="bn-BD" dirty="0" smtClean="0">
                <a:solidFill>
                  <a:schemeClr val="accent1"/>
                </a:solidFill>
                <a:latin typeface="Kalpurush" panose="02000600000000000000" pitchFamily="2" charset="0"/>
                <a:cs typeface="Kalpurush" panose="02000600000000000000" pitchFamily="2" charset="0"/>
              </a:rPr>
              <a:t>ব্যাংকি</a:t>
            </a:r>
            <a:r>
              <a:rPr lang="en-US" dirty="0">
                <a:solidFill>
                  <a:schemeClr val="accent1"/>
                </a:solidFill>
                <a:latin typeface="Kalpurush" panose="02000600000000000000" pitchFamily="2" charset="0"/>
                <a:cs typeface="Kalpurush" panose="02000600000000000000" pitchFamily="2" charset="0"/>
              </a:rPr>
              <a:t>ঃ</a:t>
            </a:r>
            <a:r>
              <a:rPr lang="bn-BD" dirty="0" smtClean="0">
                <a:latin typeface="Kalpurush" panose="02000600000000000000" pitchFamily="2" charset="0"/>
                <a:cs typeface="Kalpurush" panose="02000600000000000000" pitchFamily="2" charset="0"/>
              </a:rPr>
              <a:t> </a:t>
            </a:r>
            <a:r>
              <a:rPr lang="bn-BD" dirty="0">
                <a:latin typeface="Kalpurush" panose="02000600000000000000" pitchFamily="2" charset="0"/>
                <a:cs typeface="Kalpurush" panose="02000600000000000000" pitchFamily="2" charset="0"/>
              </a:rPr>
              <a:t>ব্যাংকের সকল আইনসম্মত লেনদেন এবং বিনিময় কর্মকান্ডকেই ব্যাংকিং বলা হয়।</a:t>
            </a:r>
            <a:endParaRPr lang="en-US" dirty="0">
              <a:latin typeface="Kalpurush" panose="02000600000000000000" pitchFamily="2" charset="0"/>
              <a:cs typeface="Kalpurush" panose="02000600000000000000" pitchFamily="2" charset="0"/>
            </a:endParaRPr>
          </a:p>
          <a:p>
            <a:pPr eaLnBrk="1" hangingPunct="1"/>
            <a:r>
              <a:rPr lang="bn-BD" dirty="0" smtClean="0">
                <a:solidFill>
                  <a:srgbClr val="7030A0"/>
                </a:solidFill>
                <a:latin typeface="Kalpurush" panose="02000600000000000000" pitchFamily="2" charset="0"/>
                <a:cs typeface="Kalpurush" panose="02000600000000000000" pitchFamily="2" charset="0"/>
              </a:rPr>
              <a:t>ব্যাংকারঃ</a:t>
            </a:r>
            <a:r>
              <a:rPr lang="bn-BD" dirty="0" smtClean="0">
                <a:latin typeface="Kalpurush" panose="02000600000000000000" pitchFamily="2" charset="0"/>
                <a:cs typeface="Kalpurush" panose="02000600000000000000" pitchFamily="2" charset="0"/>
              </a:rPr>
              <a:t> </a:t>
            </a:r>
            <a:r>
              <a:rPr lang="bn-BD" dirty="0">
                <a:latin typeface="Kalpurush" panose="02000600000000000000" pitchFamily="2" charset="0"/>
                <a:cs typeface="Kalpurush" panose="02000600000000000000" pitchFamily="2" charset="0"/>
              </a:rPr>
              <a:t>ব্যাংকের লেনদেন এবং বিনিময় কর্মকান্ডের  সাথে জড়িত প্রশিক্ষন প্রাপ্ত ব্যক্তিদের ব্যাংকার বলা হয়।</a:t>
            </a:r>
            <a:endParaRPr lang="en-US" dirty="0">
              <a:latin typeface="Kalpurush" panose="02000600000000000000" pitchFamily="2" charset="0"/>
              <a:cs typeface="Kalpurush" panose="02000600000000000000" pitchFamily="2" charset="0"/>
            </a:endParaRPr>
          </a:p>
        </p:txBody>
      </p:sp>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87000" y="5801298"/>
            <a:ext cx="1295400" cy="686308"/>
          </a:xfrm>
          <a:prstGeom prst="rect">
            <a:avLst/>
          </a:prstGeom>
        </p:spPr>
      </p:pic>
    </p:spTree>
    <p:extLst>
      <p:ext uri="{BB962C8B-B14F-4D97-AF65-F5344CB8AC3E}">
        <p14:creationId xmlns:p14="http://schemas.microsoft.com/office/powerpoint/2010/main" val="20724845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ircle(in)">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heel(1)">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heel(1)">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ircle(in)">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heel(1)">
                                      <p:cBhvr>
                                        <p:cTn id="47" dur="20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heel(1)">
                                      <p:cBhvr>
                                        <p:cTn id="52" dur="20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35"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2000"/>
                                        <p:tgtEl>
                                          <p:spTgt spid="12"/>
                                        </p:tgtEl>
                                      </p:cBhvr>
                                    </p:animEffect>
                                    <p:anim calcmode="lin" valueType="num">
                                      <p:cBhvr>
                                        <p:cTn id="58" dur="2000" fill="hold"/>
                                        <p:tgtEl>
                                          <p:spTgt spid="12"/>
                                        </p:tgtEl>
                                        <p:attrNameLst>
                                          <p:attrName>style.rotation</p:attrName>
                                        </p:attrNameLst>
                                      </p:cBhvr>
                                      <p:tavLst>
                                        <p:tav tm="0">
                                          <p:val>
                                            <p:fltVal val="720"/>
                                          </p:val>
                                        </p:tav>
                                        <p:tav tm="100000">
                                          <p:val>
                                            <p:fltVal val="0"/>
                                          </p:val>
                                        </p:tav>
                                      </p:tavLst>
                                    </p:anim>
                                    <p:anim calcmode="lin" valueType="num">
                                      <p:cBhvr>
                                        <p:cTn id="59" dur="2000" fill="hold"/>
                                        <p:tgtEl>
                                          <p:spTgt spid="12"/>
                                        </p:tgtEl>
                                        <p:attrNameLst>
                                          <p:attrName>ppt_h</p:attrName>
                                        </p:attrNameLst>
                                      </p:cBhvr>
                                      <p:tavLst>
                                        <p:tav tm="0">
                                          <p:val>
                                            <p:fltVal val="0"/>
                                          </p:val>
                                        </p:tav>
                                        <p:tav tm="100000">
                                          <p:val>
                                            <p:strVal val="#ppt_h"/>
                                          </p:val>
                                        </p:tav>
                                      </p:tavLst>
                                    </p:anim>
                                    <p:anim calcmode="lin" valueType="num">
                                      <p:cBhvr>
                                        <p:cTn id="60" dur="2000" fill="hold"/>
                                        <p:tgtEl>
                                          <p:spTgt spid="1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4400" y="685800"/>
            <a:ext cx="2895600" cy="1015663"/>
          </a:xfrm>
          <a:prstGeom prst="rect">
            <a:avLst/>
          </a:prstGeom>
          <a:solidFill>
            <a:srgbClr val="FFFF00"/>
          </a:solidFill>
          <a:ln>
            <a:solidFill>
              <a:srgbClr val="FF0000"/>
            </a:solidFill>
          </a:ln>
        </p:spPr>
        <p:txBody>
          <a:bodyPr wrap="square" rtlCol="0">
            <a:spAutoFit/>
          </a:bodyPr>
          <a:lstStyle/>
          <a:p>
            <a:r>
              <a:rPr lang="en-US" sz="6000" dirty="0" err="1">
                <a:latin typeface="NikoshBAN" panose="02000000000000000000" pitchFamily="2" charset="0"/>
                <a:cs typeface="NikoshBAN" panose="02000000000000000000" pitchFamily="2" charset="0"/>
              </a:rPr>
              <a:t>একক</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কাজ</a:t>
            </a:r>
            <a:r>
              <a:rPr lang="en-US" sz="6000" dirty="0">
                <a:latin typeface="NikoshBAN" panose="02000000000000000000" pitchFamily="2" charset="0"/>
                <a:cs typeface="NikoshBAN" panose="02000000000000000000" pitchFamily="2" charset="0"/>
              </a:rPr>
              <a:t> </a:t>
            </a:r>
          </a:p>
        </p:txBody>
      </p:sp>
      <p:sp>
        <p:nvSpPr>
          <p:cNvPr id="4" name="TextBox 3"/>
          <p:cNvSpPr txBox="1"/>
          <p:nvPr/>
        </p:nvSpPr>
        <p:spPr>
          <a:xfrm>
            <a:off x="1160585" y="3657600"/>
            <a:ext cx="8458200" cy="1938992"/>
          </a:xfrm>
          <a:prstGeom prst="rect">
            <a:avLst/>
          </a:prstGeom>
          <a:solidFill>
            <a:srgbClr val="00B0F0"/>
          </a:solidFill>
          <a:ln>
            <a:solidFill>
              <a:srgbClr val="C00000"/>
            </a:solidFill>
          </a:ln>
        </p:spPr>
        <p:txBody>
          <a:bodyPr wrap="square" rtlCol="0">
            <a:spAutoFit/>
          </a:bodyPr>
          <a:lstStyle/>
          <a:p>
            <a:pPr marL="857250" indent="-857250">
              <a:buFont typeface="Wingdings" panose="05000000000000000000" pitchFamily="2" charset="2"/>
              <a:buChar char="Ø"/>
            </a:pPr>
            <a:r>
              <a:rPr lang="en-US" sz="6000" dirty="0" smtClean="0">
                <a:latin typeface="Kalpurush" panose="02000600000000000000" pitchFamily="2" charset="0"/>
                <a:cs typeface="Kalpurush" panose="02000600000000000000" pitchFamily="2" charset="0"/>
              </a:rPr>
              <a:t> </a:t>
            </a:r>
            <a:r>
              <a:rPr lang="en-US" sz="6000" dirty="0" err="1" smtClean="0">
                <a:latin typeface="Kalpurush" panose="02000600000000000000" pitchFamily="2" charset="0"/>
                <a:cs typeface="Kalpurush" panose="02000600000000000000" pitchFamily="2" charset="0"/>
              </a:rPr>
              <a:t>ব্যাংকিং</a:t>
            </a:r>
            <a:r>
              <a:rPr lang="en-US" sz="6000" dirty="0" smtClean="0">
                <a:latin typeface="Kalpurush" panose="02000600000000000000" pitchFamily="2" charset="0"/>
                <a:cs typeface="Kalpurush" panose="02000600000000000000" pitchFamily="2" charset="0"/>
              </a:rPr>
              <a:t> </a:t>
            </a:r>
            <a:r>
              <a:rPr lang="en-US" sz="6000" dirty="0" err="1" smtClean="0">
                <a:latin typeface="Kalpurush" panose="02000600000000000000" pitchFamily="2" charset="0"/>
                <a:cs typeface="Kalpurush" panose="02000600000000000000" pitchFamily="2" charset="0"/>
              </a:rPr>
              <a:t>বলতে</a:t>
            </a:r>
            <a:r>
              <a:rPr lang="en-US" sz="6000" dirty="0" smtClean="0">
                <a:latin typeface="Kalpurush" panose="02000600000000000000" pitchFamily="2" charset="0"/>
                <a:cs typeface="Kalpurush" panose="02000600000000000000" pitchFamily="2" charset="0"/>
              </a:rPr>
              <a:t> </a:t>
            </a:r>
            <a:r>
              <a:rPr lang="en-US" sz="6000" dirty="0" err="1" smtClean="0">
                <a:latin typeface="Kalpurush" panose="02000600000000000000" pitchFamily="2" charset="0"/>
                <a:cs typeface="Kalpurush" panose="02000600000000000000" pitchFamily="2" charset="0"/>
              </a:rPr>
              <a:t>কি</a:t>
            </a:r>
            <a:r>
              <a:rPr lang="en-US" sz="6000" dirty="0" smtClean="0">
                <a:latin typeface="Kalpurush" panose="02000600000000000000" pitchFamily="2" charset="0"/>
                <a:cs typeface="Kalpurush" panose="02000600000000000000" pitchFamily="2" charset="0"/>
              </a:rPr>
              <a:t> </a:t>
            </a:r>
            <a:r>
              <a:rPr lang="en-US" sz="6000" dirty="0" err="1" smtClean="0">
                <a:latin typeface="Kalpurush" panose="02000600000000000000" pitchFamily="2" charset="0"/>
                <a:cs typeface="Kalpurush" panose="02000600000000000000" pitchFamily="2" charset="0"/>
              </a:rPr>
              <a:t>বঝো</a:t>
            </a:r>
            <a:r>
              <a:rPr lang="en-US" sz="6000" dirty="0" smtClean="0">
                <a:latin typeface="Kalpurush" panose="02000600000000000000" pitchFamily="2" charset="0"/>
                <a:cs typeface="Kalpurush" panose="02000600000000000000" pitchFamily="2" charset="0"/>
              </a:rPr>
              <a:t> ?</a:t>
            </a:r>
          </a:p>
          <a:p>
            <a:pPr marL="857250" indent="-857250">
              <a:buFont typeface="Wingdings" panose="05000000000000000000" pitchFamily="2" charset="2"/>
              <a:buChar char="Ø"/>
            </a:pPr>
            <a:r>
              <a:rPr lang="en-US" sz="6000" dirty="0" smtClean="0">
                <a:latin typeface="Kalpurush" panose="02000600000000000000" pitchFamily="2" charset="0"/>
                <a:cs typeface="Kalpurush" panose="02000600000000000000" pitchFamily="2" charset="0"/>
              </a:rPr>
              <a:t> </a:t>
            </a:r>
            <a:r>
              <a:rPr lang="en-US" sz="6000" dirty="0" err="1" smtClean="0">
                <a:latin typeface="Kalpurush" panose="02000600000000000000" pitchFamily="2" charset="0"/>
                <a:cs typeface="Kalpurush" panose="02000600000000000000" pitchFamily="2" charset="0"/>
              </a:rPr>
              <a:t>ব্যাংকার</a:t>
            </a:r>
            <a:r>
              <a:rPr lang="en-US" sz="6000" dirty="0" smtClean="0">
                <a:latin typeface="Kalpurush" panose="02000600000000000000" pitchFamily="2" charset="0"/>
                <a:cs typeface="Kalpurush" panose="02000600000000000000" pitchFamily="2" charset="0"/>
              </a:rPr>
              <a:t> </a:t>
            </a:r>
            <a:r>
              <a:rPr lang="en-US" sz="6000" dirty="0" err="1" smtClean="0">
                <a:latin typeface="Kalpurush" panose="02000600000000000000" pitchFamily="2" charset="0"/>
                <a:cs typeface="Kalpurush" panose="02000600000000000000" pitchFamily="2" charset="0"/>
              </a:rPr>
              <a:t>কাকে</a:t>
            </a:r>
            <a:r>
              <a:rPr lang="en-US" sz="6000" dirty="0" smtClean="0">
                <a:latin typeface="Kalpurush" panose="02000600000000000000" pitchFamily="2" charset="0"/>
                <a:cs typeface="Kalpurush" panose="02000600000000000000" pitchFamily="2" charset="0"/>
              </a:rPr>
              <a:t> </a:t>
            </a:r>
            <a:r>
              <a:rPr lang="en-US" sz="6000" dirty="0" err="1" smtClean="0">
                <a:latin typeface="Kalpurush" panose="02000600000000000000" pitchFamily="2" charset="0"/>
                <a:cs typeface="Kalpurush" panose="02000600000000000000" pitchFamily="2" charset="0"/>
              </a:rPr>
              <a:t>বলে</a:t>
            </a:r>
            <a:r>
              <a:rPr lang="en-US" sz="6000" dirty="0" smtClean="0">
                <a:latin typeface="Kalpurush" panose="02000600000000000000" pitchFamily="2" charset="0"/>
                <a:cs typeface="Kalpurush" panose="02000600000000000000" pitchFamily="2" charset="0"/>
              </a:rPr>
              <a:t> ? </a:t>
            </a:r>
            <a:endParaRPr lang="en-US" sz="6000" dirty="0">
              <a:latin typeface="Kalpurush" panose="02000600000000000000" pitchFamily="2" charset="0"/>
              <a:cs typeface="Kalpurush" panose="020006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1200" y="5410200"/>
            <a:ext cx="2057400" cy="99060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685800"/>
            <a:ext cx="2895600" cy="1981200"/>
          </a:xfrm>
          <a:prstGeom prst="rect">
            <a:avLst/>
          </a:prstGeom>
        </p:spPr>
      </p:pic>
    </p:spTree>
    <p:extLst>
      <p:ext uri="{BB962C8B-B14F-4D97-AF65-F5344CB8AC3E}">
        <p14:creationId xmlns:p14="http://schemas.microsoft.com/office/powerpoint/2010/main" val="23841703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6" presetClass="entr" presetSubtype="0" fill="hold" grpId="0" nodeType="clickEffect">
                                  <p:stCondLst>
                                    <p:cond delay="0"/>
                                  </p:stCondLst>
                                  <p:iterate type="lt">
                                    <p:tmPct val="10000"/>
                                  </p:iterate>
                                  <p:childTnLst>
                                    <p:set>
                                      <p:cBhvr>
                                        <p:cTn id="16" dur="1" fill="hold">
                                          <p:stCondLst>
                                            <p:cond delay="0"/>
                                          </p:stCondLst>
                                        </p:cTn>
                                        <p:tgtEl>
                                          <p:spTgt spid="4"/>
                                        </p:tgtEl>
                                        <p:attrNameLst>
                                          <p:attrName>style.visibility</p:attrName>
                                        </p:attrNameLst>
                                      </p:cBhvr>
                                      <p:to>
                                        <p:strVal val="visible"/>
                                      </p:to>
                                    </p:set>
                                    <p:anim by="(-#ppt_w*2)" calcmode="lin" valueType="num">
                                      <p:cBhvr rctx="PPT">
                                        <p:cTn id="17" dur="500" autoRev="1" fill="hold">
                                          <p:stCondLst>
                                            <p:cond delay="0"/>
                                          </p:stCondLst>
                                        </p:cTn>
                                        <p:tgtEl>
                                          <p:spTgt spid="4"/>
                                        </p:tgtEl>
                                        <p:attrNameLst>
                                          <p:attrName>ppt_w</p:attrName>
                                        </p:attrNameLst>
                                      </p:cBhvr>
                                    </p:anim>
                                    <p:anim by="(#ppt_w*0.50)" calcmode="lin" valueType="num">
                                      <p:cBhvr>
                                        <p:cTn id="18" dur="500" decel="50000" autoRev="1" fill="hold">
                                          <p:stCondLst>
                                            <p:cond delay="0"/>
                                          </p:stCondLst>
                                        </p:cTn>
                                        <p:tgtEl>
                                          <p:spTgt spid="4"/>
                                        </p:tgtEl>
                                        <p:attrNameLst>
                                          <p:attrName>ppt_x</p:attrName>
                                        </p:attrNameLst>
                                      </p:cBhvr>
                                    </p:anim>
                                    <p:anim from="(-#ppt_h/2)" to="(#ppt_y)" calcmode="lin" valueType="num">
                                      <p:cBhvr>
                                        <p:cTn id="19" dur="1000" fill="hold">
                                          <p:stCondLst>
                                            <p:cond delay="0"/>
                                          </p:stCondLst>
                                        </p:cTn>
                                        <p:tgtEl>
                                          <p:spTgt spid="4"/>
                                        </p:tgtEl>
                                        <p:attrNameLst>
                                          <p:attrName>ppt_y</p:attrName>
                                        </p:attrNameLst>
                                      </p:cBhvr>
                                    </p:anim>
                                    <p:animRot by="21600000">
                                      <p:cBhvr>
                                        <p:cTn id="2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2784</TotalTime>
  <Words>706</Words>
  <Application>Microsoft Office PowerPoint</Application>
  <PresentationFormat>Widescreen</PresentationFormat>
  <Paragraphs>97</Paragraphs>
  <Slides>16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Kalpurush</vt:lpstr>
      <vt:lpstr>NikoshBAN</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Sumon</dc:creator>
  <cp:lastModifiedBy>Windows User</cp:lastModifiedBy>
  <cp:revision>579</cp:revision>
  <dcterms:created xsi:type="dcterms:W3CDTF">2020-09-25T16:43:23Z</dcterms:created>
  <dcterms:modified xsi:type="dcterms:W3CDTF">2022-01-04T13:04:41Z</dcterms:modified>
</cp:coreProperties>
</file>