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6" r:id="rId8"/>
    <p:sldId id="264" r:id="rId9"/>
    <p:sldId id="265" r:id="rId10"/>
    <p:sldId id="273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67" d="100"/>
          <a:sy n="67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DB5F-E789-419E-BF65-8B0A5C479D4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FBA3-BCE7-461D-9FD2-3005A2215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স্বাগতমে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dirty="0"/>
              <a:t> </a:t>
            </a:r>
            <a:r>
              <a:rPr lang="en-US" dirty="0" err="1"/>
              <a:t>স্লাইড</a:t>
            </a:r>
            <a:r>
              <a:rPr lang="en-US" baseline="0" dirty="0"/>
              <a:t> টি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যায়</a:t>
            </a:r>
            <a:r>
              <a:rPr lang="en-US" baseline="0" dirty="0"/>
              <a:t>। </a:t>
            </a:r>
            <a:r>
              <a:rPr lang="en-US" baseline="0" dirty="0" err="1"/>
              <a:t>দেখালে</a:t>
            </a:r>
            <a:r>
              <a:rPr lang="en-US" baseline="0" dirty="0"/>
              <a:t> </a:t>
            </a:r>
            <a:r>
              <a:rPr lang="en-US" baseline="0" dirty="0" err="1"/>
              <a:t>বেশি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দেখাবেন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,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নষ্ট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যাবে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যে কোন একটি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ছবি দেখিয়েও পাঠ ঘোষণা করা যায়। আপনি আপনার কৌশল প্রয়োগ করতে পারবেন। অথবা শিক্ষার্থীদের মধ্য থেকে পাঠ উদ্ধার করার চেষ্টা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শিক্ষক</a:t>
            </a:r>
            <a:r>
              <a:rPr lang="bn-BD" baseline="0" dirty="0"/>
              <a:t> শিখনফল অনুযায়ী পড়াতে চেষ্টা করবেন। বিভিন্ন উপকরণ ব্যবহার করতে পারেন যা  পড়াবেন তার উপর থেকেই মূল্যায়ন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BD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মূল্যানের জন্য শিক্ষার্থীদেরকে</a:t>
            </a:r>
            <a:r>
              <a:rPr lang="bn-BD" baseline="0" dirty="0"/>
              <a:t> প্রশ্ন করুন এবং উত্তরটিতে ক্লিক করুন।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2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C275-1833-4D45-96B6-BC523E9D230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7" Type="http://schemas.openxmlformats.org/officeDocument/2006/relationships/image" Target="../media/image33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2.jpeg" /><Relationship Id="rId5" Type="http://schemas.openxmlformats.org/officeDocument/2006/relationships/image" Target="../media/image31.jpeg" /><Relationship Id="rId4" Type="http://schemas.openxmlformats.org/officeDocument/2006/relationships/image" Target="../media/image30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7" Type="http://schemas.openxmlformats.org/officeDocument/2006/relationships/image" Target="../media/image38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7.jpeg" /><Relationship Id="rId5" Type="http://schemas.openxmlformats.org/officeDocument/2006/relationships/image" Target="../media/image36.jpeg" /><Relationship Id="rId4" Type="http://schemas.openxmlformats.org/officeDocument/2006/relationships/image" Target="../media/image35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7" Type="http://schemas.openxmlformats.org/officeDocument/2006/relationships/image" Target="../media/image42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4.jpeg" /><Relationship Id="rId5" Type="http://schemas.openxmlformats.org/officeDocument/2006/relationships/image" Target="../media/image41.jpeg" /><Relationship Id="rId4" Type="http://schemas.openxmlformats.org/officeDocument/2006/relationships/image" Target="../media/image23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7" Type="http://schemas.openxmlformats.org/officeDocument/2006/relationships/image" Target="../media/image45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4.jpeg" /><Relationship Id="rId5" Type="http://schemas.openxmlformats.org/officeDocument/2006/relationships/image" Target="../media/image43.jpeg" /><Relationship Id="rId4" Type="http://schemas.openxmlformats.org/officeDocument/2006/relationships/image" Target="../media/image5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 /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1.jpeg" /><Relationship Id="rId5" Type="http://schemas.openxmlformats.org/officeDocument/2006/relationships/image" Target="../media/image50.jpeg" /><Relationship Id="rId4" Type="http://schemas.openxmlformats.org/officeDocument/2006/relationships/image" Target="../media/image49.jpe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 /><Relationship Id="rId3" Type="http://schemas.openxmlformats.org/officeDocument/2006/relationships/image" Target="../media/image14.jpeg" /><Relationship Id="rId7" Type="http://schemas.openxmlformats.org/officeDocument/2006/relationships/image" Target="../media/image1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10" Type="http://schemas.openxmlformats.org/officeDocument/2006/relationships/image" Target="../media/image21.jpeg" /><Relationship Id="rId4" Type="http://schemas.openxmlformats.org/officeDocument/2006/relationships/image" Target="../media/image15.jpeg" /><Relationship Id="rId9" Type="http://schemas.openxmlformats.org/officeDocument/2006/relationships/image" Target="../media/image2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5A6407E-767B-DE44-9F19-9DEB39548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9" y="149679"/>
            <a:ext cx="8858250" cy="657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5257800"/>
            <a:ext cx="7696200" cy="1066800"/>
          </a:xfrm>
          <a:prstGeom prst="flowChartTerminator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বাংলাদেশের পানিতে কী কী মাছ পাওয়া যায়?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4E804CE-E15B-A14C-B610-E99504EF8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72" y="1656896"/>
            <a:ext cx="4959458" cy="3215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-population_93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97876"/>
            <a:ext cx="4207412" cy="2774124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45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191000" cy="2819400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838200" y="838200"/>
            <a:ext cx="2971800" cy="685800"/>
          </a:xfrm>
          <a:prstGeom prst="roundRect">
            <a:avLst/>
          </a:prstGeom>
          <a:solidFill>
            <a:schemeClr val="accent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চাহিদা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7800" y="838200"/>
            <a:ext cx="2971800" cy="6858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উৎপাদন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105400"/>
            <a:ext cx="8610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আমাদের মাছ উৎপাদনের পরিমান মানুষের চাহিদার  তুলনায় অনেক কম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ia-population_933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11" y="1797876"/>
            <a:ext cx="4174590" cy="2774124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458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752600"/>
            <a:ext cx="4191000" cy="2819400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28600" y="5105400"/>
            <a:ext cx="8610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দেশের জনসংখ্যা বৃদ্ধির সাথে সাথে মাছের চাহিদা দিন দিন বৃদ্ধি পাচ্ছে।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ndia-population_933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12" y="1797876"/>
            <a:ext cx="4174588" cy="2774124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4585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752600"/>
            <a:ext cx="4191000" cy="2819400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228600" y="5105400"/>
            <a:ext cx="86106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তাই বেশি করে মাছ চাষের মাধ্যমে এ চাহিদা মেটানো সম্ভব।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মাছ মেরুদণ্ডী প্রাণী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এরা ফুলকার সাহায্যে শ্বাস নেয়।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এরা লেজ ও পাখনার সাহায্যে চলাফেরা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মাছের দেহ মোটা এবং মাথা ও লেজের দিক সরু।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তাই এরা সহজে ও দ্রুত পানিতে চলাফেরা করতে পারে।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চিংড়ী অমেরুদণ্ডী প্রাণী।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চিংড়ি পানিতে বাস করে ও খেতে সুস্বাদু।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DCTM_Penguin_UK_DK_AL729385_iteq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81100"/>
            <a:ext cx="8534400" cy="4495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38400" y="304800"/>
            <a:ext cx="4495800" cy="83820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মাছ এর দৈহিক বৈশিষ্ট্য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60176" y="3035084"/>
            <a:ext cx="3533614" cy="529526"/>
          </a:xfrm>
          <a:custGeom>
            <a:avLst/>
            <a:gdLst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614" h="529526">
                <a:moveTo>
                  <a:pt x="0" y="529526"/>
                </a:moveTo>
                <a:cubicBezTo>
                  <a:pt x="475281" y="436536"/>
                  <a:pt x="923441" y="307384"/>
                  <a:pt x="1425844" y="250557"/>
                </a:cubicBezTo>
                <a:cubicBezTo>
                  <a:pt x="1876587" y="158858"/>
                  <a:pt x="2329912" y="67160"/>
                  <a:pt x="2681207" y="33580"/>
                </a:cubicBezTo>
                <a:cubicBezTo>
                  <a:pt x="3032502" y="0"/>
                  <a:pt x="3283058" y="24539"/>
                  <a:pt x="3533614" y="49079"/>
                </a:cubicBezTo>
              </a:path>
            </a:pathLst>
          </a:cu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351722" y="3342467"/>
            <a:ext cx="1544664" cy="1059052"/>
          </a:xfrm>
          <a:custGeom>
            <a:avLst/>
            <a:gdLst>
              <a:gd name="connsiteX0" fmla="*/ 2583 w 1544664"/>
              <a:gd name="connsiteY0" fmla="*/ 563106 h 1059052"/>
              <a:gd name="connsiteX1" fmla="*/ 80075 w 1544664"/>
              <a:gd name="connsiteY1" fmla="*/ 408123 h 1059052"/>
              <a:gd name="connsiteX2" fmla="*/ 281553 w 1544664"/>
              <a:gd name="connsiteY2" fmla="*/ 268638 h 1059052"/>
              <a:gd name="connsiteX3" fmla="*/ 607017 w 1544664"/>
              <a:gd name="connsiteY3" fmla="*/ 144652 h 1059052"/>
              <a:gd name="connsiteX4" fmla="*/ 1009973 w 1544664"/>
              <a:gd name="connsiteY4" fmla="*/ 67160 h 1059052"/>
              <a:gd name="connsiteX5" fmla="*/ 1180454 w 1544664"/>
              <a:gd name="connsiteY5" fmla="*/ 20665 h 1059052"/>
              <a:gd name="connsiteX6" fmla="*/ 1211451 w 1544664"/>
              <a:gd name="connsiteY6" fmla="*/ 191147 h 1059052"/>
              <a:gd name="connsiteX7" fmla="*/ 1474922 w 1544664"/>
              <a:gd name="connsiteY7" fmla="*/ 392625 h 1059052"/>
              <a:gd name="connsiteX8" fmla="*/ 1536915 w 1544664"/>
              <a:gd name="connsiteY8" fmla="*/ 563106 h 1059052"/>
              <a:gd name="connsiteX9" fmla="*/ 1428427 w 1544664"/>
              <a:gd name="connsiteY9" fmla="*/ 749086 h 1059052"/>
              <a:gd name="connsiteX10" fmla="*/ 1288942 w 1544664"/>
              <a:gd name="connsiteY10" fmla="*/ 826577 h 1059052"/>
              <a:gd name="connsiteX11" fmla="*/ 1164956 w 1544664"/>
              <a:gd name="connsiteY11" fmla="*/ 1028055 h 1059052"/>
              <a:gd name="connsiteX12" fmla="*/ 885986 w 1544664"/>
              <a:gd name="connsiteY12" fmla="*/ 1012557 h 1059052"/>
              <a:gd name="connsiteX13" fmla="*/ 405539 w 1544664"/>
              <a:gd name="connsiteY13" fmla="*/ 919567 h 1059052"/>
              <a:gd name="connsiteX14" fmla="*/ 95573 w 1544664"/>
              <a:gd name="connsiteY14" fmla="*/ 764584 h 1059052"/>
              <a:gd name="connsiteX15" fmla="*/ 2583 w 1544664"/>
              <a:gd name="connsiteY15" fmla="*/ 563106 h 105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664" h="1059052">
                <a:moveTo>
                  <a:pt x="2583" y="563106"/>
                </a:moveTo>
                <a:cubicBezTo>
                  <a:pt x="0" y="503696"/>
                  <a:pt x="33580" y="457201"/>
                  <a:pt x="80075" y="408123"/>
                </a:cubicBezTo>
                <a:cubicBezTo>
                  <a:pt x="126570" y="359045"/>
                  <a:pt x="193729" y="312550"/>
                  <a:pt x="281553" y="268638"/>
                </a:cubicBezTo>
                <a:cubicBezTo>
                  <a:pt x="369377" y="224726"/>
                  <a:pt x="485614" y="178232"/>
                  <a:pt x="607017" y="144652"/>
                </a:cubicBezTo>
                <a:cubicBezTo>
                  <a:pt x="728420" y="111072"/>
                  <a:pt x="914400" y="87825"/>
                  <a:pt x="1009973" y="67160"/>
                </a:cubicBezTo>
                <a:cubicBezTo>
                  <a:pt x="1105546" y="46496"/>
                  <a:pt x="1146874" y="0"/>
                  <a:pt x="1180454" y="20665"/>
                </a:cubicBezTo>
                <a:cubicBezTo>
                  <a:pt x="1214034" y="41330"/>
                  <a:pt x="1162373" y="129154"/>
                  <a:pt x="1211451" y="191147"/>
                </a:cubicBezTo>
                <a:cubicBezTo>
                  <a:pt x="1260529" y="253140"/>
                  <a:pt x="1420678" y="330632"/>
                  <a:pt x="1474922" y="392625"/>
                </a:cubicBezTo>
                <a:cubicBezTo>
                  <a:pt x="1529166" y="454618"/>
                  <a:pt x="1544664" y="503696"/>
                  <a:pt x="1536915" y="563106"/>
                </a:cubicBezTo>
                <a:cubicBezTo>
                  <a:pt x="1529166" y="622516"/>
                  <a:pt x="1469756" y="705174"/>
                  <a:pt x="1428427" y="749086"/>
                </a:cubicBezTo>
                <a:cubicBezTo>
                  <a:pt x="1387098" y="792998"/>
                  <a:pt x="1332854" y="780082"/>
                  <a:pt x="1288942" y="826577"/>
                </a:cubicBezTo>
                <a:cubicBezTo>
                  <a:pt x="1245030" y="873072"/>
                  <a:pt x="1232115" y="997058"/>
                  <a:pt x="1164956" y="1028055"/>
                </a:cubicBezTo>
                <a:cubicBezTo>
                  <a:pt x="1097797" y="1059052"/>
                  <a:pt x="1012555" y="1030638"/>
                  <a:pt x="885986" y="1012557"/>
                </a:cubicBezTo>
                <a:cubicBezTo>
                  <a:pt x="759417" y="994476"/>
                  <a:pt x="537275" y="960896"/>
                  <a:pt x="405539" y="919567"/>
                </a:cubicBezTo>
                <a:cubicBezTo>
                  <a:pt x="273804" y="878238"/>
                  <a:pt x="162732" y="829160"/>
                  <a:pt x="95573" y="764584"/>
                </a:cubicBezTo>
                <a:cubicBezTo>
                  <a:pt x="28414" y="700008"/>
                  <a:pt x="5166" y="622516"/>
                  <a:pt x="2583" y="563106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364997" y="4755397"/>
            <a:ext cx="891152" cy="854989"/>
          </a:xfrm>
          <a:custGeom>
            <a:avLst/>
            <a:gdLst>
              <a:gd name="connsiteX0" fmla="*/ 601850 w 891152"/>
              <a:gd name="connsiteY0" fmla="*/ 18081 h 854989"/>
              <a:gd name="connsiteX1" fmla="*/ 400372 w 891152"/>
              <a:gd name="connsiteY1" fmla="*/ 157566 h 854989"/>
              <a:gd name="connsiteX2" fmla="*/ 167898 w 891152"/>
              <a:gd name="connsiteY2" fmla="*/ 188562 h 854989"/>
              <a:gd name="connsiteX3" fmla="*/ 28413 w 891152"/>
              <a:gd name="connsiteY3" fmla="*/ 297050 h 854989"/>
              <a:gd name="connsiteX4" fmla="*/ 12915 w 891152"/>
              <a:gd name="connsiteY4" fmla="*/ 498528 h 854989"/>
              <a:gd name="connsiteX5" fmla="*/ 105905 w 891152"/>
              <a:gd name="connsiteY5" fmla="*/ 777498 h 854989"/>
              <a:gd name="connsiteX6" fmla="*/ 260888 w 891152"/>
              <a:gd name="connsiteY6" fmla="*/ 839491 h 854989"/>
              <a:gd name="connsiteX7" fmla="*/ 431369 w 891152"/>
              <a:gd name="connsiteY7" fmla="*/ 684508 h 854989"/>
              <a:gd name="connsiteX8" fmla="*/ 617349 w 891152"/>
              <a:gd name="connsiteY8" fmla="*/ 483030 h 854989"/>
              <a:gd name="connsiteX9" fmla="*/ 880820 w 891152"/>
              <a:gd name="connsiteY9" fmla="*/ 80074 h 854989"/>
              <a:gd name="connsiteX10" fmla="*/ 555356 w 891152"/>
              <a:gd name="connsiteY10" fmla="*/ 49078 h 854989"/>
              <a:gd name="connsiteX11" fmla="*/ 601850 w 891152"/>
              <a:gd name="connsiteY11" fmla="*/ 18081 h 85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1152" h="854989">
                <a:moveTo>
                  <a:pt x="601850" y="18081"/>
                </a:moveTo>
                <a:cubicBezTo>
                  <a:pt x="576019" y="36162"/>
                  <a:pt x="472697" y="129153"/>
                  <a:pt x="400372" y="157566"/>
                </a:cubicBezTo>
                <a:cubicBezTo>
                  <a:pt x="328047" y="185979"/>
                  <a:pt x="229891" y="165315"/>
                  <a:pt x="167898" y="188562"/>
                </a:cubicBezTo>
                <a:cubicBezTo>
                  <a:pt x="105905" y="211809"/>
                  <a:pt x="54243" y="245389"/>
                  <a:pt x="28413" y="297050"/>
                </a:cubicBezTo>
                <a:cubicBezTo>
                  <a:pt x="2583" y="348711"/>
                  <a:pt x="0" y="418453"/>
                  <a:pt x="12915" y="498528"/>
                </a:cubicBezTo>
                <a:cubicBezTo>
                  <a:pt x="25830" y="578603"/>
                  <a:pt x="64576" y="720671"/>
                  <a:pt x="105905" y="777498"/>
                </a:cubicBezTo>
                <a:cubicBezTo>
                  <a:pt x="147234" y="834325"/>
                  <a:pt x="206644" y="854989"/>
                  <a:pt x="260888" y="839491"/>
                </a:cubicBezTo>
                <a:cubicBezTo>
                  <a:pt x="315132" y="823993"/>
                  <a:pt x="371959" y="743918"/>
                  <a:pt x="431369" y="684508"/>
                </a:cubicBezTo>
                <a:cubicBezTo>
                  <a:pt x="490779" y="625098"/>
                  <a:pt x="542441" y="583769"/>
                  <a:pt x="617349" y="483030"/>
                </a:cubicBezTo>
                <a:cubicBezTo>
                  <a:pt x="692257" y="382291"/>
                  <a:pt x="891152" y="152399"/>
                  <a:pt x="880820" y="80074"/>
                </a:cubicBezTo>
                <a:cubicBezTo>
                  <a:pt x="870488" y="7749"/>
                  <a:pt x="604434" y="54244"/>
                  <a:pt x="555356" y="49078"/>
                </a:cubicBezTo>
                <a:cubicBezTo>
                  <a:pt x="506278" y="43912"/>
                  <a:pt x="627681" y="0"/>
                  <a:pt x="601850" y="1808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032142" y="1325105"/>
            <a:ext cx="2433234" cy="1361268"/>
          </a:xfrm>
          <a:custGeom>
            <a:avLst/>
            <a:gdLst>
              <a:gd name="connsiteX0" fmla="*/ 2415153 w 2433234"/>
              <a:gd name="connsiteY0" fmla="*/ 953146 h 1361268"/>
              <a:gd name="connsiteX1" fmla="*/ 2012197 w 2433234"/>
              <a:gd name="connsiteY1" fmla="*/ 999641 h 1361268"/>
              <a:gd name="connsiteX2" fmla="*/ 1438760 w 2433234"/>
              <a:gd name="connsiteY2" fmla="*/ 1030637 h 1361268"/>
              <a:gd name="connsiteX3" fmla="*/ 1097797 w 2433234"/>
              <a:gd name="connsiteY3" fmla="*/ 1123627 h 1361268"/>
              <a:gd name="connsiteX4" fmla="*/ 555356 w 2433234"/>
              <a:gd name="connsiteY4" fmla="*/ 1232115 h 1361268"/>
              <a:gd name="connsiteX5" fmla="*/ 260889 w 2433234"/>
              <a:gd name="connsiteY5" fmla="*/ 1294109 h 1361268"/>
              <a:gd name="connsiteX6" fmla="*/ 28414 w 2433234"/>
              <a:gd name="connsiteY6" fmla="*/ 1325105 h 1361268"/>
              <a:gd name="connsiteX7" fmla="*/ 90407 w 2433234"/>
              <a:gd name="connsiteY7" fmla="*/ 1077132 h 1361268"/>
              <a:gd name="connsiteX8" fmla="*/ 214394 w 2433234"/>
              <a:gd name="connsiteY8" fmla="*/ 782664 h 1361268"/>
              <a:gd name="connsiteX9" fmla="*/ 477865 w 2433234"/>
              <a:gd name="connsiteY9" fmla="*/ 302217 h 1361268"/>
              <a:gd name="connsiteX10" fmla="*/ 1020305 w 2433234"/>
              <a:gd name="connsiteY10" fmla="*/ 38746 h 1361268"/>
              <a:gd name="connsiteX11" fmla="*/ 1655736 w 2433234"/>
              <a:gd name="connsiteY11" fmla="*/ 69742 h 1361268"/>
              <a:gd name="connsiteX12" fmla="*/ 2120685 w 2433234"/>
              <a:gd name="connsiteY12" fmla="*/ 317715 h 1361268"/>
              <a:gd name="connsiteX13" fmla="*/ 2415153 w 2433234"/>
              <a:gd name="connsiteY13" fmla="*/ 953146 h 13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3234" h="1361268">
                <a:moveTo>
                  <a:pt x="2415153" y="953146"/>
                </a:moveTo>
                <a:cubicBezTo>
                  <a:pt x="2397072" y="1066800"/>
                  <a:pt x="2174929" y="986726"/>
                  <a:pt x="2012197" y="999641"/>
                </a:cubicBezTo>
                <a:cubicBezTo>
                  <a:pt x="1849465" y="1012556"/>
                  <a:pt x="1591160" y="1009973"/>
                  <a:pt x="1438760" y="1030637"/>
                </a:cubicBezTo>
                <a:cubicBezTo>
                  <a:pt x="1286360" y="1051301"/>
                  <a:pt x="1245031" y="1090047"/>
                  <a:pt x="1097797" y="1123627"/>
                </a:cubicBezTo>
                <a:cubicBezTo>
                  <a:pt x="950563" y="1157207"/>
                  <a:pt x="555356" y="1232115"/>
                  <a:pt x="555356" y="1232115"/>
                </a:cubicBezTo>
                <a:cubicBezTo>
                  <a:pt x="415871" y="1260529"/>
                  <a:pt x="348713" y="1278611"/>
                  <a:pt x="260889" y="1294109"/>
                </a:cubicBezTo>
                <a:cubicBezTo>
                  <a:pt x="173065" y="1309607"/>
                  <a:pt x="56828" y="1361268"/>
                  <a:pt x="28414" y="1325105"/>
                </a:cubicBezTo>
                <a:cubicBezTo>
                  <a:pt x="0" y="1288942"/>
                  <a:pt x="59410" y="1167539"/>
                  <a:pt x="90407" y="1077132"/>
                </a:cubicBezTo>
                <a:cubicBezTo>
                  <a:pt x="121404" y="986725"/>
                  <a:pt x="149818" y="911817"/>
                  <a:pt x="214394" y="782664"/>
                </a:cubicBezTo>
                <a:cubicBezTo>
                  <a:pt x="278970" y="653512"/>
                  <a:pt x="343547" y="426203"/>
                  <a:pt x="477865" y="302217"/>
                </a:cubicBezTo>
                <a:cubicBezTo>
                  <a:pt x="612183" y="178231"/>
                  <a:pt x="823993" y="77492"/>
                  <a:pt x="1020305" y="38746"/>
                </a:cubicBezTo>
                <a:cubicBezTo>
                  <a:pt x="1216617" y="0"/>
                  <a:pt x="1472339" y="23247"/>
                  <a:pt x="1655736" y="69742"/>
                </a:cubicBezTo>
                <a:cubicBezTo>
                  <a:pt x="1839133" y="116237"/>
                  <a:pt x="1994116" y="167898"/>
                  <a:pt x="2120685" y="317715"/>
                </a:cubicBezTo>
                <a:cubicBezTo>
                  <a:pt x="2247255" y="467532"/>
                  <a:pt x="2433234" y="839492"/>
                  <a:pt x="2415153" y="95314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69396" y="2198176"/>
            <a:ext cx="1666068" cy="842074"/>
          </a:xfrm>
          <a:custGeom>
            <a:avLst/>
            <a:gdLst>
              <a:gd name="connsiteX0" fmla="*/ 382292 w 1666068"/>
              <a:gd name="connsiteY0" fmla="*/ 823993 h 842074"/>
              <a:gd name="connsiteX1" fmla="*/ 940231 w 1666068"/>
              <a:gd name="connsiteY1" fmla="*/ 638014 h 842074"/>
              <a:gd name="connsiteX2" fmla="*/ 1420679 w 1666068"/>
              <a:gd name="connsiteY2" fmla="*/ 498529 h 842074"/>
              <a:gd name="connsiteX3" fmla="*/ 1560163 w 1666068"/>
              <a:gd name="connsiteY3" fmla="*/ 483031 h 842074"/>
              <a:gd name="connsiteX4" fmla="*/ 785248 w 1666068"/>
              <a:gd name="connsiteY4" fmla="*/ 33580 h 842074"/>
              <a:gd name="connsiteX5" fmla="*/ 428787 w 1666068"/>
              <a:gd name="connsiteY5" fmla="*/ 281553 h 842074"/>
              <a:gd name="connsiteX6" fmla="*/ 180814 w 1666068"/>
              <a:gd name="connsiteY6" fmla="*/ 576021 h 842074"/>
              <a:gd name="connsiteX7" fmla="*/ 41329 w 1666068"/>
              <a:gd name="connsiteY7" fmla="*/ 746502 h 842074"/>
              <a:gd name="connsiteX8" fmla="*/ 382292 w 1666068"/>
              <a:gd name="connsiteY8" fmla="*/ 823993 h 8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6068" h="842074">
                <a:moveTo>
                  <a:pt x="382292" y="823993"/>
                </a:moveTo>
                <a:cubicBezTo>
                  <a:pt x="532109" y="805912"/>
                  <a:pt x="767167" y="692258"/>
                  <a:pt x="940231" y="638014"/>
                </a:cubicBezTo>
                <a:cubicBezTo>
                  <a:pt x="1113295" y="583770"/>
                  <a:pt x="1317357" y="524360"/>
                  <a:pt x="1420679" y="498529"/>
                </a:cubicBezTo>
                <a:cubicBezTo>
                  <a:pt x="1524001" y="472699"/>
                  <a:pt x="1666068" y="560522"/>
                  <a:pt x="1560163" y="483031"/>
                </a:cubicBezTo>
                <a:cubicBezTo>
                  <a:pt x="1454258" y="405540"/>
                  <a:pt x="973811" y="67160"/>
                  <a:pt x="785248" y="33580"/>
                </a:cubicBezTo>
                <a:cubicBezTo>
                  <a:pt x="596685" y="0"/>
                  <a:pt x="529526" y="191146"/>
                  <a:pt x="428787" y="281553"/>
                </a:cubicBezTo>
                <a:cubicBezTo>
                  <a:pt x="328048" y="371960"/>
                  <a:pt x="245390" y="498530"/>
                  <a:pt x="180814" y="576021"/>
                </a:cubicBezTo>
                <a:cubicBezTo>
                  <a:pt x="116238" y="653512"/>
                  <a:pt x="0" y="705173"/>
                  <a:pt x="41329" y="746502"/>
                </a:cubicBezTo>
                <a:cubicBezTo>
                  <a:pt x="82658" y="787831"/>
                  <a:pt x="232475" y="842074"/>
                  <a:pt x="382292" y="82399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0299" y="2652793"/>
            <a:ext cx="1578243" cy="1932122"/>
          </a:xfrm>
          <a:custGeom>
            <a:avLst/>
            <a:gdLst>
              <a:gd name="connsiteX0" fmla="*/ 1400013 w 1578243"/>
              <a:gd name="connsiteY0" fmla="*/ 384875 h 1932122"/>
              <a:gd name="connsiteX1" fmla="*/ 1291525 w 1578243"/>
              <a:gd name="connsiteY1" fmla="*/ 787831 h 1932122"/>
              <a:gd name="connsiteX2" fmla="*/ 1353518 w 1578243"/>
              <a:gd name="connsiteY2" fmla="*/ 1206285 h 1932122"/>
              <a:gd name="connsiteX3" fmla="*/ 1477504 w 1578243"/>
              <a:gd name="connsiteY3" fmla="*/ 1485254 h 1932122"/>
              <a:gd name="connsiteX4" fmla="*/ 1043552 w 1578243"/>
              <a:gd name="connsiteY4" fmla="*/ 1686732 h 1932122"/>
              <a:gd name="connsiteX5" fmla="*/ 563104 w 1578243"/>
              <a:gd name="connsiteY5" fmla="*/ 1872712 h 1932122"/>
              <a:gd name="connsiteX6" fmla="*/ 144650 w 1578243"/>
              <a:gd name="connsiteY6" fmla="*/ 1872712 h 1932122"/>
              <a:gd name="connsiteX7" fmla="*/ 191145 w 1578243"/>
              <a:gd name="connsiteY7" fmla="*/ 1516251 h 1932122"/>
              <a:gd name="connsiteX8" fmla="*/ 408121 w 1578243"/>
              <a:gd name="connsiteY8" fmla="*/ 1066800 h 1932122"/>
              <a:gd name="connsiteX9" fmla="*/ 206643 w 1578243"/>
              <a:gd name="connsiteY9" fmla="*/ 663844 h 1932122"/>
              <a:gd name="connsiteX10" fmla="*/ 82657 w 1578243"/>
              <a:gd name="connsiteY10" fmla="*/ 322882 h 1932122"/>
              <a:gd name="connsiteX11" fmla="*/ 222142 w 1578243"/>
              <a:gd name="connsiteY11" fmla="*/ 12915 h 1932122"/>
              <a:gd name="connsiteX12" fmla="*/ 1400013 w 1578243"/>
              <a:gd name="connsiteY12" fmla="*/ 384875 h 193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243" h="1932122">
                <a:moveTo>
                  <a:pt x="1400013" y="384875"/>
                </a:moveTo>
                <a:cubicBezTo>
                  <a:pt x="1578243" y="514028"/>
                  <a:pt x="1299274" y="650929"/>
                  <a:pt x="1291525" y="787831"/>
                </a:cubicBezTo>
                <a:cubicBezTo>
                  <a:pt x="1283776" y="924733"/>
                  <a:pt x="1322522" y="1090048"/>
                  <a:pt x="1353518" y="1206285"/>
                </a:cubicBezTo>
                <a:cubicBezTo>
                  <a:pt x="1384515" y="1322522"/>
                  <a:pt x="1529165" y="1405180"/>
                  <a:pt x="1477504" y="1485254"/>
                </a:cubicBezTo>
                <a:cubicBezTo>
                  <a:pt x="1425843" y="1565328"/>
                  <a:pt x="1195952" y="1622156"/>
                  <a:pt x="1043552" y="1686732"/>
                </a:cubicBezTo>
                <a:cubicBezTo>
                  <a:pt x="891152" y="1751308"/>
                  <a:pt x="712921" y="1841715"/>
                  <a:pt x="563104" y="1872712"/>
                </a:cubicBezTo>
                <a:cubicBezTo>
                  <a:pt x="413287" y="1903709"/>
                  <a:pt x="206643" y="1932122"/>
                  <a:pt x="144650" y="1872712"/>
                </a:cubicBezTo>
                <a:cubicBezTo>
                  <a:pt x="82657" y="1813302"/>
                  <a:pt x="147233" y="1650570"/>
                  <a:pt x="191145" y="1516251"/>
                </a:cubicBezTo>
                <a:cubicBezTo>
                  <a:pt x="235057" y="1381932"/>
                  <a:pt x="405538" y="1208868"/>
                  <a:pt x="408121" y="1066800"/>
                </a:cubicBezTo>
                <a:cubicBezTo>
                  <a:pt x="410704" y="924732"/>
                  <a:pt x="260887" y="787830"/>
                  <a:pt x="206643" y="663844"/>
                </a:cubicBezTo>
                <a:cubicBezTo>
                  <a:pt x="152399" y="539858"/>
                  <a:pt x="80074" y="431370"/>
                  <a:pt x="82657" y="322882"/>
                </a:cubicBezTo>
                <a:cubicBezTo>
                  <a:pt x="85240" y="214394"/>
                  <a:pt x="0" y="0"/>
                  <a:pt x="222142" y="12915"/>
                </a:cubicBezTo>
                <a:cubicBezTo>
                  <a:pt x="444284" y="25830"/>
                  <a:pt x="1221783" y="255722"/>
                  <a:pt x="1400013" y="3848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70136" y="4063139"/>
            <a:ext cx="1309607" cy="966061"/>
          </a:xfrm>
          <a:custGeom>
            <a:avLst/>
            <a:gdLst>
              <a:gd name="connsiteX0" fmla="*/ 1226949 w 1309607"/>
              <a:gd name="connsiteY0" fmla="*/ 493363 h 966061"/>
              <a:gd name="connsiteX1" fmla="*/ 947979 w 1309607"/>
              <a:gd name="connsiteY1" fmla="*/ 818827 h 966061"/>
              <a:gd name="connsiteX2" fmla="*/ 514027 w 1309607"/>
              <a:gd name="connsiteY2" fmla="*/ 958312 h 966061"/>
              <a:gd name="connsiteX3" fmla="*/ 235057 w 1309607"/>
              <a:gd name="connsiteY3" fmla="*/ 772332 h 966061"/>
              <a:gd name="connsiteX4" fmla="*/ 18081 w 1309607"/>
              <a:gd name="connsiteY4" fmla="*/ 353878 h 966061"/>
              <a:gd name="connsiteX5" fmla="*/ 126569 w 1309607"/>
              <a:gd name="connsiteY5" fmla="*/ 198895 h 966061"/>
              <a:gd name="connsiteX6" fmla="*/ 452033 w 1309607"/>
              <a:gd name="connsiteY6" fmla="*/ 43912 h 966061"/>
              <a:gd name="connsiteX7" fmla="*/ 1226949 w 1309607"/>
              <a:gd name="connsiteY7" fmla="*/ 493363 h 96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607" h="966061">
                <a:moveTo>
                  <a:pt x="1226949" y="493363"/>
                </a:moveTo>
                <a:cubicBezTo>
                  <a:pt x="1309607" y="622515"/>
                  <a:pt x="1066799" y="741336"/>
                  <a:pt x="947979" y="818827"/>
                </a:cubicBezTo>
                <a:cubicBezTo>
                  <a:pt x="829159" y="896319"/>
                  <a:pt x="632847" y="966061"/>
                  <a:pt x="514027" y="958312"/>
                </a:cubicBezTo>
                <a:cubicBezTo>
                  <a:pt x="395207" y="950563"/>
                  <a:pt x="317715" y="873071"/>
                  <a:pt x="235057" y="772332"/>
                </a:cubicBezTo>
                <a:cubicBezTo>
                  <a:pt x="152399" y="671593"/>
                  <a:pt x="36162" y="449451"/>
                  <a:pt x="18081" y="353878"/>
                </a:cubicBezTo>
                <a:cubicBezTo>
                  <a:pt x="0" y="258305"/>
                  <a:pt x="54244" y="250556"/>
                  <a:pt x="126569" y="198895"/>
                </a:cubicBezTo>
                <a:cubicBezTo>
                  <a:pt x="198894" y="147234"/>
                  <a:pt x="263470" y="0"/>
                  <a:pt x="452033" y="43912"/>
                </a:cubicBezTo>
                <a:cubicBezTo>
                  <a:pt x="640596" y="87824"/>
                  <a:pt x="1144291" y="364211"/>
                  <a:pt x="1226949" y="49336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190786" y="2572719"/>
            <a:ext cx="4497092" cy="1999281"/>
          </a:xfrm>
          <a:custGeom>
            <a:avLst/>
            <a:gdLst>
              <a:gd name="connsiteX0" fmla="*/ 4497092 w 4497092"/>
              <a:gd name="connsiteY0" fmla="*/ 0 h 1999281"/>
              <a:gd name="connsiteX1" fmla="*/ 2583 w 4497092"/>
              <a:gd name="connsiteY1" fmla="*/ 945396 h 1999281"/>
              <a:gd name="connsiteX2" fmla="*/ 4481594 w 4497092"/>
              <a:gd name="connsiteY2" fmla="*/ 1999281 h 19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7092" h="1999281">
                <a:moveTo>
                  <a:pt x="4497092" y="0"/>
                </a:moveTo>
                <a:cubicBezTo>
                  <a:pt x="2251129" y="306091"/>
                  <a:pt x="5166" y="612183"/>
                  <a:pt x="2583" y="945396"/>
                </a:cubicBezTo>
                <a:cubicBezTo>
                  <a:pt x="0" y="1278609"/>
                  <a:pt x="2240797" y="1638945"/>
                  <a:pt x="4481594" y="199928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5792492" y="2590800"/>
            <a:ext cx="2437108" cy="1999281"/>
          </a:xfrm>
          <a:custGeom>
            <a:avLst/>
            <a:gdLst>
              <a:gd name="connsiteX0" fmla="*/ 4497092 w 4497092"/>
              <a:gd name="connsiteY0" fmla="*/ 0 h 1999281"/>
              <a:gd name="connsiteX1" fmla="*/ 2583 w 4497092"/>
              <a:gd name="connsiteY1" fmla="*/ 945396 h 1999281"/>
              <a:gd name="connsiteX2" fmla="*/ 4481594 w 4497092"/>
              <a:gd name="connsiteY2" fmla="*/ 1999281 h 19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7092" h="1999281">
                <a:moveTo>
                  <a:pt x="4497092" y="0"/>
                </a:moveTo>
                <a:cubicBezTo>
                  <a:pt x="2251129" y="306091"/>
                  <a:pt x="5166" y="612183"/>
                  <a:pt x="2583" y="945396"/>
                </a:cubicBezTo>
                <a:cubicBezTo>
                  <a:pt x="0" y="1278609"/>
                  <a:pt x="2240797" y="1638945"/>
                  <a:pt x="4481594" y="199928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600" y="1219200"/>
            <a:ext cx="86868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fish-at-plitvice-lake.jpg_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684336"/>
            <a:ext cx="5943600" cy="341099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8" name="Picture 27" descr="fish-at-plitvice-lake.jpg_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676400"/>
            <a:ext cx="5943600" cy="341099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228600" y="1219200"/>
            <a:ext cx="86868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7AD7FCD-EDFD-E841-8944-631A73F37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4" y="1509716"/>
            <a:ext cx="4615268" cy="4064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3EB0232-8B15-954E-AAA4-F9BDA0A205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44" y="1536930"/>
            <a:ext cx="4016644" cy="3387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 animBg="1"/>
      <p:bldP spid="23" grpId="0" animBg="1"/>
      <p:bldP spid="25" grpId="0" animBg="1"/>
      <p:bldP spid="27" grpId="0" animBg="1"/>
      <p:bldP spid="33" grpId="0" animBg="1"/>
      <p:bldP spid="6" grpId="0" animBg="1"/>
      <p:bldP spid="9" grpId="0" animBg="1"/>
      <p:bldP spid="9" grpId="1" animBg="1"/>
      <p:bldP spid="11" grpId="0" animBg="1"/>
      <p:bldP spid="11" grpId="1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6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676400"/>
            <a:ext cx="5486400" cy="229178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4800600"/>
            <a:ext cx="7239000" cy="1143000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মাছের দৈহিক বৈশিষ্ট্য বর্ণনা কর।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4495800" cy="2283812"/>
          </a:xfrm>
          <a:prstGeom prst="rect">
            <a:avLst/>
          </a:prstGeom>
        </p:spPr>
      </p:pic>
      <p:pic>
        <p:nvPicPr>
          <p:cNvPr id="4" name="Picture 3" descr="3_3.jpg"/>
          <p:cNvPicPr>
            <a:picLocks noChangeAspect="1"/>
          </p:cNvPicPr>
          <p:nvPr/>
        </p:nvPicPr>
        <p:blipFill>
          <a:blip r:embed="rId3"/>
          <a:srcRect t="32598" b="18300"/>
          <a:stretch>
            <a:fillRect/>
          </a:stretch>
        </p:blipFill>
        <p:spPr>
          <a:xfrm>
            <a:off x="685800" y="3200400"/>
            <a:ext cx="2051650" cy="73549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lish_366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048000"/>
            <a:ext cx="2104594" cy="10016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1080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191000"/>
            <a:ext cx="2090360" cy="100647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54087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1" y="4267200"/>
            <a:ext cx="2057400" cy="8612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JMS_AGR139.jpg"/>
          <p:cNvPicPr>
            <a:picLocks noChangeAspect="1"/>
          </p:cNvPicPr>
          <p:nvPr/>
        </p:nvPicPr>
        <p:blipFill>
          <a:blip r:embed="rId7"/>
          <a:srcRect r="45833"/>
          <a:stretch>
            <a:fillRect/>
          </a:stretch>
        </p:blipFill>
        <p:spPr>
          <a:xfrm>
            <a:off x="5257800" y="1066800"/>
            <a:ext cx="3507027" cy="381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533400" y="5486400"/>
            <a:ext cx="8153400" cy="106680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 প্রাপ্ত মাছগুলোর মধ্যে সব মাছ আবার পুকুরে চাষ করা যায় না।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i-fish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609600" y="1533144"/>
            <a:ext cx="2438400" cy="1658112"/>
          </a:xfrm>
          <a:prstGeom prst="rect">
            <a:avLst/>
          </a:prstGeom>
        </p:spPr>
      </p:pic>
      <p:pic>
        <p:nvPicPr>
          <p:cNvPr id="4" name="Picture 3" descr="105409280.jpg"/>
          <p:cNvPicPr>
            <a:picLocks noChangeAspect="1"/>
          </p:cNvPicPr>
          <p:nvPr/>
        </p:nvPicPr>
        <p:blipFill>
          <a:blip r:embed="rId3"/>
          <a:srcRect b="22289"/>
          <a:stretch>
            <a:fillRect/>
          </a:stretch>
        </p:blipFill>
        <p:spPr>
          <a:xfrm>
            <a:off x="3352800" y="1600200"/>
            <a:ext cx="2514600" cy="1393946"/>
          </a:xfrm>
          <a:prstGeom prst="rect">
            <a:avLst/>
          </a:prstGeom>
        </p:spPr>
      </p:pic>
      <p:pic>
        <p:nvPicPr>
          <p:cNvPr id="5" name="Picture 4" descr="fish-cirrhinus-cirrhosus.jpg"/>
          <p:cNvPicPr>
            <a:picLocks noChangeAspect="1"/>
          </p:cNvPicPr>
          <p:nvPr/>
        </p:nvPicPr>
        <p:blipFill>
          <a:blip r:embed="rId4"/>
          <a:srcRect b="28826"/>
          <a:stretch>
            <a:fillRect/>
          </a:stretch>
        </p:blipFill>
        <p:spPr>
          <a:xfrm>
            <a:off x="5943600" y="1600200"/>
            <a:ext cx="2590800" cy="1295400"/>
          </a:xfrm>
          <a:prstGeom prst="rect">
            <a:avLst/>
          </a:prstGeom>
        </p:spPr>
      </p:pic>
      <p:pic>
        <p:nvPicPr>
          <p:cNvPr id="1026" name="Picture 2" descr="C:\Users\WIN\Pictures\tawfiqtuhin_1304960063_12-Calbasu.jpg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 b="9502"/>
          <a:stretch>
            <a:fillRect/>
          </a:stretch>
        </p:blipFill>
        <p:spPr bwMode="auto">
          <a:xfrm>
            <a:off x="533400" y="3886200"/>
            <a:ext cx="2590800" cy="1295400"/>
          </a:xfrm>
          <a:prstGeom prst="rect">
            <a:avLst/>
          </a:prstGeom>
          <a:noFill/>
        </p:spPr>
      </p:pic>
      <p:pic>
        <p:nvPicPr>
          <p:cNvPr id="7" name="Picture 6" descr="black-tiger-prawn-500x500.jpg"/>
          <p:cNvPicPr>
            <a:picLocks noChangeAspect="1"/>
          </p:cNvPicPr>
          <p:nvPr/>
        </p:nvPicPr>
        <p:blipFill>
          <a:blip r:embed="rId6"/>
          <a:srcRect t="11600" b="16400"/>
          <a:stretch>
            <a:fillRect/>
          </a:stretch>
        </p:blipFill>
        <p:spPr>
          <a:xfrm>
            <a:off x="3505200" y="3962400"/>
            <a:ext cx="2286000" cy="1447800"/>
          </a:xfrm>
          <a:prstGeom prst="rect">
            <a:avLst/>
          </a:prstGeom>
        </p:spPr>
      </p:pic>
      <p:pic>
        <p:nvPicPr>
          <p:cNvPr id="8" name="Picture 7" descr="1_8_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810000"/>
            <a:ext cx="2133601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891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রুই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891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কাতলা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মৃগেল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410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কালবাঊশ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410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গলদা 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41466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বাগদা চিংড়ি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0" y="381000"/>
            <a:ext cx="4495800" cy="838200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দেশি চাষযোগ্য মাছ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c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53" y="1524000"/>
            <a:ext cx="7401494" cy="441959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2133600" y="381000"/>
            <a:ext cx="4800600" cy="8382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দেশী ও বিদেশী মাছের মিশ্র চাষ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ga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2599426" cy="1219200"/>
          </a:xfrm>
          <a:prstGeom prst="rect">
            <a:avLst/>
          </a:prstGeom>
        </p:spPr>
      </p:pic>
      <p:pic>
        <p:nvPicPr>
          <p:cNvPr id="5" name="Picture 4" descr="DN-007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828800"/>
            <a:ext cx="2895600" cy="1066800"/>
          </a:xfrm>
          <a:prstGeom prst="rect">
            <a:avLst/>
          </a:prstGeom>
        </p:spPr>
      </p:pic>
      <p:pic>
        <p:nvPicPr>
          <p:cNvPr id="6" name="Picture 5" descr="DN-009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828800"/>
            <a:ext cx="2632028" cy="990600"/>
          </a:xfrm>
          <a:prstGeom prst="rect">
            <a:avLst/>
          </a:prstGeom>
        </p:spPr>
      </p:pic>
      <p:pic>
        <p:nvPicPr>
          <p:cNvPr id="7" name="Picture 6" descr="1432733709_thai sor put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038600"/>
            <a:ext cx="3200400" cy="1600200"/>
          </a:xfrm>
          <a:prstGeom prst="rect">
            <a:avLst/>
          </a:prstGeom>
        </p:spPr>
      </p:pic>
      <p:pic>
        <p:nvPicPr>
          <p:cNvPr id="8" name="Picture 7" descr="Talapia-e fish (1)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4953000" y="3886200"/>
            <a:ext cx="2667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048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থাই পাঙ্গাস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048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সিলভার কার্প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048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গ্রাস কার্প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6298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থাই সরপুঁটি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6298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তেলাপিয়া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0" y="381000"/>
            <a:ext cx="4495800" cy="838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বিদেশি চাষযোগ্য মাছ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93" y="1754314"/>
            <a:ext cx="6333216" cy="289388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105400"/>
            <a:ext cx="8382000" cy="99060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চাষযোগ্য মাছের একটি তালিকা তৈরি কর।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0600" y="1981200"/>
            <a:ext cx="3419475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নিচের কোনটি অমেরুদণ্ডী প্রাণী?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981200"/>
            <a:ext cx="3419475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রুই মাছ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ইলিশ মাছ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ছুরি মাছ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নিচের কোনটি লোনা পানির মাছ নয়?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কোরাল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ছুরি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10800000" flipH="1" flipV="1">
            <a:off x="5029316" y="4503262"/>
            <a:ext cx="2767577" cy="477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ভেটকি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গলদা 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4343400" cy="228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মো: এরশাদুল হক</a:t>
            </a:r>
          </a:p>
          <a:p>
            <a:pPr marL="0" indent="0" algn="ctr">
              <a:buNone/>
            </a:pPr>
            <a:r>
              <a:rPr lang="bn-BD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marL="0" indent="0" algn="ctr">
              <a:buNone/>
            </a:pPr>
            <a:r>
              <a:rPr lang="bn-BD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ভালুকাপাড়া সেন্ট তেরেজাস্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ধোবাউড়া, ময়মনসিংহ।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  <a:solidFill>
            <a:schemeClr val="accent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পাঠ-8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4143" y="1524000"/>
            <a:ext cx="1690050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>
            <a:extLst>
              <a:ext uri="{FF2B5EF4-FFF2-40B4-BE49-F238E27FC236}">
                <a16:creationId xmlns:a16="http://schemas.microsoft.com/office/drawing/2014/main" id="{5D04C39E-60C1-DE47-8E24-2108D6748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04" y="1214567"/>
            <a:ext cx="2478563" cy="2631017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6372" y="419814"/>
            <a:ext cx="4452257" cy="646986"/>
          </a:xfrm>
          <a:prstGeom prst="roundRect">
            <a:avLst>
              <a:gd name="adj" fmla="val 0"/>
            </a:avLst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76111"/>
            <a:ext cx="8382000" cy="7150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বেশি করে মাছ চাষ করা আমাদের উচিত কেন?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60819AE-12DA-5A4A-B943-686FB016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850" y="1179286"/>
            <a:ext cx="4780779" cy="348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8" y="3886200"/>
            <a:ext cx="3886202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3886200"/>
            <a:ext cx="3886202" cy="237449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399" y="1295400"/>
            <a:ext cx="3886202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ভালো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করে লক্ষ্য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636F988-80BA-B747-9269-ABB374E941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1183629"/>
            <a:ext cx="3690258" cy="248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9" y="1752600"/>
            <a:ext cx="4098641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114800" cy="2514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33400"/>
            <a:ext cx="6019800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ছবিগুলো দেখে  তোমরা কি বুঝতে পারছ?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055" y="4839412"/>
            <a:ext cx="7102929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বাংলাদেশে চাষযোগ্য মাছের পরিচয়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200400"/>
            <a:ext cx="8153400" cy="246691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বাংলাদেশের চাষযোগ্য মাছের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82000" cy="3810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স্বাদু ও নোনা পানির মাছ সম্পর্কে বলতে পারবে। </a:t>
            </a:r>
          </a:p>
          <a:p>
            <a:pPr algn="l"/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মাছের  দৈহিক বৈশিষ্ট্য সম্পর্কে বর্ণনা করতে পারবে। </a:t>
            </a:r>
          </a:p>
          <a:p>
            <a:pPr algn="l"/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পুকুরে চাষযোগ্য মাছ সম্পর্কে ব্যাখা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2" y="381000"/>
            <a:ext cx="5486398" cy="1600200"/>
          </a:xfrm>
          <a:prstGeom prst="heart">
            <a:avLst/>
          </a:prstGeom>
          <a:solidFill>
            <a:schemeClr val="accent3"/>
          </a:solidFill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24200" y="304800"/>
            <a:ext cx="2819400" cy="783193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মাছ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056584"/>
            <a:ext cx="83820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আমরা প্রতিদিন কোনো না কোনো মাছ খেয়ে থাকি। মাছ আমাদের খুবই প্রিয় খাদ্য।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1000" y="5029200"/>
            <a:ext cx="83820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মাছ বাংলাদেশের একটি অন্যতম প্রাকৃতিক সম্পদ।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81000" y="5029200"/>
            <a:ext cx="8382000" cy="12192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নদী, নালা, খাল, বিল, পুকুর, দিঘির পানিতে প্রাকৃতিকভাবে অনেক মাছ পাওয়া যায়।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97D4BE1-7AED-964D-BDB3-52ACECD32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9" y="1605643"/>
            <a:ext cx="4150178" cy="281546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BF14A12-40DE-FA44-8C39-9EC1A02B3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49" y="1571020"/>
            <a:ext cx="4463142" cy="2815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TOL-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55" y="4953000"/>
            <a:ext cx="2424545" cy="1219200"/>
          </a:xfrm>
          <a:prstGeom prst="rect">
            <a:avLst/>
          </a:prstGeom>
        </p:spPr>
      </p:pic>
      <p:pic>
        <p:nvPicPr>
          <p:cNvPr id="8" name="Picture 7" descr="00-penaeus-monod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953000"/>
            <a:ext cx="2438400" cy="1219200"/>
          </a:xfrm>
          <a:prstGeom prst="rect">
            <a:avLst/>
          </a:prstGeom>
        </p:spPr>
      </p:pic>
      <p:pic>
        <p:nvPicPr>
          <p:cNvPr id="10" name="Picture 9" descr="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71800"/>
            <a:ext cx="2590800" cy="1545844"/>
          </a:xfrm>
          <a:prstGeom prst="rect">
            <a:avLst/>
          </a:prstGeom>
        </p:spPr>
      </p:pic>
      <p:pic>
        <p:nvPicPr>
          <p:cNvPr id="11" name="Picture 10" descr="shol_mach_12.jpg"/>
          <p:cNvPicPr>
            <a:picLocks noChangeAspect="1"/>
          </p:cNvPicPr>
          <p:nvPr/>
        </p:nvPicPr>
        <p:blipFill>
          <a:blip r:embed="rId5"/>
          <a:srcRect l="1356" t="11710" r="2644" b="15562"/>
          <a:stretch>
            <a:fillRect/>
          </a:stretch>
        </p:blipFill>
        <p:spPr>
          <a:xfrm>
            <a:off x="3276600" y="3143693"/>
            <a:ext cx="2679405" cy="1275907"/>
          </a:xfrm>
          <a:prstGeom prst="rect">
            <a:avLst/>
          </a:prstGeom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1249680"/>
            <a:ext cx="2133600" cy="1798320"/>
          </a:xfrm>
          <a:prstGeom prst="rect">
            <a:avLst/>
          </a:prstGeom>
        </p:spPr>
      </p:pic>
      <p:pic>
        <p:nvPicPr>
          <p:cNvPr id="13" name="Picture 12" descr="rui-fi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359408"/>
            <a:ext cx="2360428" cy="1605091"/>
          </a:xfrm>
          <a:prstGeom prst="rect">
            <a:avLst/>
          </a:prstGeom>
        </p:spPr>
      </p:pic>
      <p:pic>
        <p:nvPicPr>
          <p:cNvPr id="9" name="Picture 8" descr="joteyjoy_1363678024_29-magu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157728"/>
            <a:ext cx="2438400" cy="1261872"/>
          </a:xfrm>
          <a:prstGeom prst="rect">
            <a:avLst/>
          </a:prstGeom>
        </p:spPr>
      </p:pic>
      <p:pic>
        <p:nvPicPr>
          <p:cNvPr id="14" name="Picture 13" descr="10342523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4953000"/>
            <a:ext cx="2422136" cy="1219200"/>
          </a:xfrm>
          <a:prstGeom prst="rect">
            <a:avLst/>
          </a:prstGeom>
        </p:spPr>
      </p:pic>
      <p:pic>
        <p:nvPicPr>
          <p:cNvPr id="15" name="Picture 14" descr="55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1524000"/>
            <a:ext cx="2438400" cy="1143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05000" y="381000"/>
            <a:ext cx="53340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কয়েকটি স্বাদু পানির মাছ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রুই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কাতলা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খলিশা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41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মাগুর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441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শোল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441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কৈ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6172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6172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বোয়াল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6172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চিতল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3.jpg"/>
          <p:cNvPicPr>
            <a:picLocks noChangeAspect="1"/>
          </p:cNvPicPr>
          <p:nvPr/>
        </p:nvPicPr>
        <p:blipFill>
          <a:blip r:embed="rId2"/>
          <a:srcRect t="32598" b="18300"/>
          <a:stretch>
            <a:fillRect/>
          </a:stretch>
        </p:blipFill>
        <p:spPr>
          <a:xfrm>
            <a:off x="2746075" y="3119735"/>
            <a:ext cx="3733800" cy="13385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elish_366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48" y="1144465"/>
            <a:ext cx="3830154" cy="182287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054087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95" y="4846456"/>
            <a:ext cx="3702432" cy="154987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ombay_Duck_4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675" y="4846455"/>
            <a:ext cx="3733800" cy="15498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10801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750" y="1135299"/>
            <a:ext cx="3804250" cy="183167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1905000" y="304800"/>
            <a:ext cx="5334000" cy="609600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বাংলাদেশের কয়েকটি লোনা পানির মাছ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8104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ইলিশ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814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রূপচাঁদা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6243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লইট্যা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4338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কোরাল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62394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ভেটকি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748</Words>
  <Application>Microsoft Office PowerPoint</Application>
  <PresentationFormat>On-screen Show (4:3)</PresentationFormat>
  <Paragraphs>160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Unknown User</cp:lastModifiedBy>
  <cp:revision>57</cp:revision>
  <dcterms:created xsi:type="dcterms:W3CDTF">2015-11-13T04:30:12Z</dcterms:created>
  <dcterms:modified xsi:type="dcterms:W3CDTF">2022-01-04T13:19:31Z</dcterms:modified>
</cp:coreProperties>
</file>