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7"/>
  </p:notesMasterIdLst>
  <p:sldIdLst>
    <p:sldId id="256" r:id="rId2"/>
    <p:sldId id="257" r:id="rId3"/>
    <p:sldId id="258" r:id="rId4"/>
    <p:sldId id="289" r:id="rId5"/>
    <p:sldId id="320" r:id="rId6"/>
    <p:sldId id="268" r:id="rId7"/>
    <p:sldId id="303" r:id="rId8"/>
    <p:sldId id="305" r:id="rId9"/>
    <p:sldId id="316" r:id="rId10"/>
    <p:sldId id="306" r:id="rId11"/>
    <p:sldId id="307" r:id="rId12"/>
    <p:sldId id="308" r:id="rId13"/>
    <p:sldId id="304" r:id="rId14"/>
    <p:sldId id="317" r:id="rId15"/>
    <p:sldId id="309" r:id="rId16"/>
    <p:sldId id="315" r:id="rId17"/>
    <p:sldId id="310" r:id="rId18"/>
    <p:sldId id="311" r:id="rId19"/>
    <p:sldId id="312" r:id="rId20"/>
    <p:sldId id="313" r:id="rId21"/>
    <p:sldId id="318" r:id="rId22"/>
    <p:sldId id="314" r:id="rId23"/>
    <p:sldId id="319" r:id="rId24"/>
    <p:sldId id="321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785" autoAdjust="0"/>
  </p:normalViewPr>
  <p:slideViewPr>
    <p:cSldViewPr snapToGrid="0">
      <p:cViewPr>
        <p:scale>
          <a:sx n="73" d="100"/>
          <a:sy n="73" d="100"/>
        </p:scale>
        <p:origin x="-54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5000" b="1" dirty="0">
                <a:ln w="38100">
                  <a:solidFill>
                    <a:schemeClr val="tx1"/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38100">
                <a:solidFill>
                  <a:schemeClr val="tx1"/>
                </a:solidFill>
              </a:ln>
              <a:solidFill>
                <a:srgbClr val="FF3399"/>
              </a:solidFill>
              <a:latin typeface="NiksoshBAN"/>
            </a:endParaRPr>
          </a:p>
        </p:txBody>
      </p:sp>
      <p:pic>
        <p:nvPicPr>
          <p:cNvPr id="6" name="Picture 5" descr="6c675e7570b70e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60" y="616526"/>
            <a:ext cx="3865421" cy="3709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mage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46" y="609601"/>
            <a:ext cx="3810435" cy="3726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সাইনুসাইটিসের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122" y="1219200"/>
            <a:ext cx="10979612" cy="52791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লক্ষণ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অঞ্চলে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সর্দি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পুঁজ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দুর্গন্ধও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অবিরত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পড়া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হঠা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ৎ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তীব্র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দীর্ঘ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বিরক্তিকর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ব্যথা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ভারী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লাগা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নাড়াচাড়া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নিচু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হাঁটলে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ব্যথার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তীব্রতা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বাড়ে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মুখমণ্ডল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অনুভূতিহীন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লাগা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খাবেরর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স্বাদ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নষ্ট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যাওয়া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ইনফেকটেড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থাকাকালে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দুপাশে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চোখের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চোখে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ব্যথা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জ্বর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অল্পতে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ক্লান্তি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ভাব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দৃষ্টিশক্তি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সাইনুসাইটিসের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122" y="1219200"/>
            <a:ext cx="10979612" cy="52791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সাইনাসগুলো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চোখ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মস্তিষ্কের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মতো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সংবেদনশীল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পাশে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জীবাণুর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সাইনাসেই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সীমাবদ্ধ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না-থেকে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বাহিত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চোখ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মস্তিষ্কে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পৌঁছলে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মারাত্মক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জটিলতা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মস্তিষ্কে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মেনিনজাইটিস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দৃষ্টিহীনতা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এমনকি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মৃত্যুও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চোখে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পেরিঅরবিটাল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অরবিটাল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সেলুলাইটিসসহ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অনেক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জটিল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সাইনুসাইটিসের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122" y="1219200"/>
            <a:ext cx="10979612" cy="52791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শুষ্ক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খোলামেলা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যথেষ্ট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আলো-বাতাস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আছে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এমন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বসবাস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ধুলাবালি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দূরে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ঘনঘন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ঠাণ্ডা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না-লাগানো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প্রচুর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গরম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পানিতে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কাপড়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ভিজিয়ে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চিপড়ে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বারবার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মুখমণ্ডলে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নেওয়া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গরম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বাপে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বাষ্প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নিলে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শ্লেষা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যন্ত্রের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স্ববেগে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প্রবাহিত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পরিষ্কার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দিনে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কয়েক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ন্যাসাল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সেলাইন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স্প্রে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ড্রপ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নিওসাইনেফ্রিন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দেওয়া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অ্যাকিউটে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ওষুধের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প্রয়োজন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ক্রনিকে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চিকিৎসা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৩-৪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সপ্তাহ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অ্যান্টিবায়োটিক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হিস্টাসিন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ঔষধ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সারলে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ইএনটি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বিশেষজ্ঞ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d4403969-v4-728px-Know-if-You-Have-Otitis-Media-Step-1-Versio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208" y="0"/>
            <a:ext cx="6568440" cy="62179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16253" y="5341046"/>
            <a:ext cx="6559395" cy="80976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spc="-50" dirty="0" smtClean="0">
                <a:solidFill>
                  <a:srgbClr val="C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(</a:t>
            </a:r>
            <a:r>
              <a:rPr kumimoji="0" lang="en-SG" sz="4500" b="1" i="0" strike="noStrike" kern="1200" cap="none" spc="-5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Otitis</a:t>
            </a:r>
            <a:r>
              <a:rPr kumimoji="0" lang="en-SG" sz="4500" b="1" i="0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media)</a:t>
            </a:r>
            <a:endParaRPr kumimoji="0" lang="en-US" sz="4500" b="1" i="0" strike="noStrike" kern="1200" cap="none" spc="-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ওটিটিস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45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98" y="1129989"/>
            <a:ext cx="10979612" cy="520154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ভেতরে-বাইরে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সংক্রমণজনিত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প্রদাহ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ওটিটিস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মধ্যকর্ণে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সংক্রমণজনিত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প্রদাহ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ওটিটিস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মিডিয়া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গলবিলের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মধ্যকর্ণের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সংযোগ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স্থাপনকারী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ইউস্টেশিয়ান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নালিটি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অধিকাংশ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শুধু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ঢোকগেলার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খোলা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জীবাণু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ভাইরাস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এ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মধ্যকর্ণে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প্রদাহ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করলে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ওটিটিস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মিডিয়া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শিশুদের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শিশুদের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ওটিটিস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মিডিয়া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যথা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স্বল্পস্থায়ী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অ্যাকিউট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ঊর্ধ্ব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আক্রান্ত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২-৪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সপ্তাহে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সারে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দীর্ঘস্থায়ী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ক্রনিক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পর্দা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ফুটো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পুঁজ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নির্গত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শ্রবণে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ব্যাঘাত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অ্যাডহেসিভ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পর্দা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মধ্যকর্ণের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অস্থির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আটকে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রোগী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বধির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ওটিটিস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122" y="1219200"/>
            <a:ext cx="10979612" cy="52791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গলবিলে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অবস্থানকারী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ভাইরাস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HRSV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);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000" i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Streptococcus </a:t>
            </a:r>
            <a:r>
              <a:rPr lang="en-SG" sz="3000" i="1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pneumoniae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SG" sz="3000" i="1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Haemophilus</a:t>
            </a:r>
            <a:r>
              <a:rPr lang="en-SG" sz="3000" i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influenza</a:t>
            </a:r>
            <a:r>
              <a:rPr lang="en-SG" sz="36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SG" sz="3000" i="1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Morsxella</a:t>
            </a:r>
            <a:r>
              <a:rPr lang="en-SG" sz="3000" i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000" i="1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catarrhalis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);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কতিপয়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ছত্রাক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ইউস্টেশিয়ান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মধ্যকর্ণে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ইউস্টেশিয়ান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যাওয়ায়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মধ্যকর্ণের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ইনফেকশন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দূষিত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ঢোকা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আঘাতজনিত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জীবাণু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itis-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476250"/>
            <a:ext cx="9321546" cy="5850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ওটিটিস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506" y="1060704"/>
            <a:ext cx="10979612" cy="52791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শিশুদের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ক্ষেত্রে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টানতে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কান্নকাটি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ঘুমে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ব্যাঘাত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১০৪</a:t>
            </a:r>
            <a:r>
              <a:rPr lang="en-SG" sz="3000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তাপসহ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স্থায়ী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জ্বর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পর্দা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ফেটে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গেলে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পিনা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গড়িয়ে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দুর্গন্ধযুক্ত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পুঁজ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শ্রবণশক্তি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বধিরতা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পুঁজ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পড়ার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ভেজা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বিশ্রী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গন্ধ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বয়স্কদের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ক্ষেত্রে</a:t>
            </a:r>
            <a:r>
              <a:rPr lang="en-SG" sz="3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চাপ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লাগে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ভোঁ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ভোঁ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প্রচণ্ড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কাশি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ঝরে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শুনে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ঘুমে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অসুবিধা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ভারসাম্য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রক্ষায়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সমস্যা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ওটিটিস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816" y="1219200"/>
            <a:ext cx="10513918" cy="52791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পর্দা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টিমপ্যানিক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পর্দায়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ছিদ্র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ছিদ্রপথে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মধ্যকর্ণ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গাঢ়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পদার্থ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শ্রবণশক্তি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শিশুদের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শ্রবণশক্তি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পাওয়ার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কারণে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কথা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বলতে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সমস্যা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ওটিটিস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506" y="1182624"/>
            <a:ext cx="10979612" cy="52791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প্রতিকার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আক্রান্ত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নরম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উষ্ণ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কাপড়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চাপ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দেওয়া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সেঁক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চিকিৎসকের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পরামর্শ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অনুযায়ী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ড্রপ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ব্যবহার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অ্যান্টিহিস্টামিন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অ্যান্টিবায়োটিক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ব্যবহার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টিমপেনোস্টোমি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টিউব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নামক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বিশেষ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চিকিৎসা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প্রতিরোধ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শিশুদের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কমপক্ষে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১২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বুকের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দুধ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করানো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বোতলে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দুধ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খাওয়ালে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উলম্ব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অবস্থায়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প্রিইমিউনোকো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কনজুগেট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ভ্যাকসিন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দেওয়া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বায়ুদূষণ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দূরে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ধূমপান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বিরত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ধূমপানের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প্রভাবমুক্ত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রাখা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সতর্ক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না-ঢোকে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অধূমপায়ীর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98" y="1129989"/>
            <a:ext cx="10979612" cy="52015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ধূমপান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ক্ষতিকর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বিষপান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প্রতিবছর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বিশ্বে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লক্ষাধিক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মানুষের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মৃত্যু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ধূমপানে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নিকোটিন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আর্সেনিক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কার্বন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মনোঅক্সাইড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মিথেন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বেসাজিন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ক্ষতির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অভ্যন্তরীণ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পরিবর্তন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ঘটায়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ধুমপায়ী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অধুমপায়ীর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এক্স-রে-এর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তুলনা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এক্স-রে</a:t>
            </a:r>
            <a:r>
              <a:rPr lang="en-SG" sz="3500" b="1" spc="-1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ফিল্ম</a:t>
            </a:r>
            <a:r>
              <a:rPr lang="en-SG" sz="3500" b="1" spc="-1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ধুমপায়ীদের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কোথাও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সাদাটে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অধুমপায়ীদের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কালো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কালচে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ছাপের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মতো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অস্বচ্ছ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আস্তরনে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ঢাকা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বর্ণ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লালচে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বাদামী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স্বচ্ছ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পরিষ্কার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অ্যালভিওলাসের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প্রাচীর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পাতলা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দুর্বল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সবল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অ্যালভিওলাই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সংখ্যায়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নষ্ট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কালচে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বর্ণ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অস্বচ্ছ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98" y="1129989"/>
            <a:ext cx="10979612" cy="52015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ম্যাক্রোফেজ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সংখ্যা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সিলিয়া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অন্তপ্রাচীরের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সিলিয়া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বিনষ্ট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অবশ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ধূলিকাণা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এমফাইসেমা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অ্যালভিওলাস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ধ্বংস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অনুপস্থিত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টিউমার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টিউমার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সদৃশ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উপবৃদ্ধি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অনুপস্থিত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ক্যান্সার</a:t>
            </a:r>
            <a:r>
              <a:rPr lang="en-SG" sz="3500" b="1" spc="-1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spc="-1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অনেক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ক্যান্সার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সৃষ্টিকারী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চিহ্ন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অনুপস্থিত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১০.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কোরক</a:t>
            </a:r>
            <a:r>
              <a:rPr lang="en-SG" sz="3500" b="1" spc="-1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spc="-1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বাড</a:t>
            </a:r>
            <a:r>
              <a:rPr lang="en-SG" sz="3500" b="1" spc="-1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ব্রঙ্কাসের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নিকটে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অঞ্চলে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কোরক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অনুপস্থিত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দীর্ঘমেয়াদী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ধুমপায়ীদের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COPD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(Chronic Obstructive Pulmonary Disease)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শ্লেষা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কাশি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ব্রঙ্কাসের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ব্রঙ্কাইটিস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98" y="1129989"/>
            <a:ext cx="10979612" cy="520154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পানিতে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ডোবা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ইলেকট্রিক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শক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কার্বন-মনোক্সাইড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বিষক্রিয়ায়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জীবনরক্ষার্থে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শ্বাস-প্রশ্বাস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প্রয়োজন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অবেদনিক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ঔষধের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প্রয়োগে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ডায়াফ্রামসহ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সকল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ঐচ্ছিক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পেশি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নিঃসাড়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হৃৎপিণ্ড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থাকলেও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শ্বাসক্রিয়া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শ্বাস-প্রশ্বাসের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উদ্দেশ্য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রক্তসংবহনে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গ্যাসীয়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বিনিময়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ঘটিয়ে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শ্বাসকেন্দ্র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হৃৎপিণ্ডের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প্রাণশক্তি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বজায়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5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রাখা</a:t>
            </a:r>
            <a:r>
              <a:rPr lang="en-SG" sz="3500" spc="-5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</a:t>
            </a:r>
            <a:r>
              <a:rPr lang="en-SG" sz="3500" b="1" spc="-1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spc="-1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মুখের</a:t>
            </a:r>
            <a:r>
              <a:rPr lang="en-SG" sz="3500" b="1" spc="-1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b="1" spc="-1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spc="-1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শ্বাস-প্রশ্বাস</a:t>
            </a:r>
            <a:r>
              <a:rPr lang="en-SG" sz="3500" b="1" spc="-1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বিপদকালে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জরুরিভিত্তিতে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যেসব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শ্বাসগ্রহণ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ব্যবস্থা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অবলম্বন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সবচেয়ে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প্রচলিত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উৎকৃষ্ট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পদ্ধতি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ধাপ-১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গলায়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আটকে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গেলে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শ্লোষা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তাড়াতাড়ি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জিভ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সামনের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টেনে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আনা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ধাপ-২ 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শক্ত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টেবিল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ৎ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শোয়ানো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সোজা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ঘরের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ছাদ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খোলা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আকাশের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98" y="1719071"/>
            <a:ext cx="10979612" cy="4612457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ধাপ-৩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মাথা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একবারে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পিছনে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বাঁকিয়ে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চোয়াল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সামনের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টেনে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তুলতে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ধাপ-৪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চোয়ালকে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বৃদ্ধাঙ্গুলি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তর্জনি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চেপে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হাতের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বৃদ্ধাঙ্গুলি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তর্জনি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ফুটো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চেপে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endParaRPr lang="en-SG" sz="3500" spc="-1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ধাপ-৫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বড়ো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করিয়ে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রোগীর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নিজের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ঢেকে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ভিতর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জোরে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বুক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উঁচু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উঠে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থেমে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বাতাস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আসতে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মিনিটে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১৫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শিশুদের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বেলায়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মিনিটে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২৫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খুব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আস্তে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ফুঁ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ধাপ-৬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যতক্ষণ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রোগী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নিজে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নিজে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নিচ্ছে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মারা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গেছে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নিশ্চিত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বোঝা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যাচ্ছে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ততক্ষণ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শ্বাস-প্রশ্বাস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চালিয়ে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কখনো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ঘণ্টা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তার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বেশি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সময়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এটা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করতে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হবে</a:t>
            </a:r>
            <a:r>
              <a:rPr lang="en-SG" sz="3500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5" name="Picture 4" descr="th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478" y="97536"/>
            <a:ext cx="5780913" cy="1590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5281" y="1820977"/>
            <a:ext cx="11536680" cy="3033388"/>
            <a:chOff x="607899" y="1588227"/>
            <a:chExt cx="10761243" cy="3033388"/>
          </a:xfrm>
        </p:grpSpPr>
        <p:sp>
          <p:nvSpPr>
            <p:cNvPr id="5" name="Rectangle 4"/>
            <p:cNvSpPr/>
            <p:nvPr/>
          </p:nvSpPr>
          <p:spPr>
            <a:xfrm>
              <a:off x="2068673" y="2755900"/>
              <a:ext cx="9300469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317837" y="2742884"/>
              <a:ext cx="9051305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SG" sz="37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সাইনুসাইটিস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ওটিটিস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মিডিয়া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এ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রোগগুলোর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প্রতিকার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29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29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9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9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509932"/>
            <a:ext cx="6040582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0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39169" y="2037809"/>
            <a:ext cx="699488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BD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দ্বাদ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শ্বাসক্রিয়া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45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1277843" y="1972487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 (1).jfif"/>
          <p:cNvPicPr>
            <a:picLocks noChangeAspect="1"/>
          </p:cNvPicPr>
          <p:nvPr/>
        </p:nvPicPr>
        <p:blipFill>
          <a:blip r:embed="rId2"/>
          <a:srcRect r="46352"/>
          <a:stretch>
            <a:fillRect/>
          </a:stretch>
        </p:blipFill>
        <p:spPr>
          <a:xfrm>
            <a:off x="1219208" y="0"/>
            <a:ext cx="3380507" cy="2811082"/>
          </a:xfrm>
          <a:prstGeom prst="rect">
            <a:avLst/>
          </a:prstGeom>
        </p:spPr>
      </p:pic>
      <p:pic>
        <p:nvPicPr>
          <p:cNvPr id="6" name="Picture 5" descr="th (3).jfif"/>
          <p:cNvPicPr>
            <a:picLocks noChangeAspect="1"/>
          </p:cNvPicPr>
          <p:nvPr/>
        </p:nvPicPr>
        <p:blipFill>
          <a:blip r:embed="rId3"/>
          <a:srcRect l="2605" r="5329"/>
          <a:stretch>
            <a:fillRect/>
          </a:stretch>
        </p:blipFill>
        <p:spPr>
          <a:xfrm>
            <a:off x="7730842" y="0"/>
            <a:ext cx="3402894" cy="278476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90423" y="2798618"/>
            <a:ext cx="3140419" cy="73594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09914" y="2937177"/>
            <a:ext cx="3389801" cy="50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1" i="0" strike="noStrike" kern="1200" cap="none" spc="-5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সাইনুসাইটিস</a:t>
            </a:r>
            <a:endParaRPr kumimoji="0" lang="en-US" sz="4500" b="1" i="0" strike="noStrike" kern="1200" cap="none" spc="-5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35403" y="2895612"/>
            <a:ext cx="3389801" cy="50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1" i="0" strike="noStrike" kern="1200" cap="none" spc="-5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ওটিটিস</a:t>
            </a:r>
            <a:r>
              <a:rPr kumimoji="0" lang="en-SG" sz="4500" b="1" i="0" strike="noStrike" kern="1200" cap="none" spc="-5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-5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মিডিয়া</a:t>
            </a:r>
            <a:endParaRPr kumimoji="0" lang="en-US" sz="4500" b="1" i="0" strike="noStrike" kern="1200" cap="none" spc="-5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7" name="Picture 6" descr="20200121_183040-1-696x4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741" y="3532946"/>
            <a:ext cx="3378462" cy="2798619"/>
          </a:xfrm>
          <a:prstGeom prst="rect">
            <a:avLst/>
          </a:prstGeom>
        </p:spPr>
      </p:pic>
      <p:pic>
        <p:nvPicPr>
          <p:cNvPr id="11" name="Picture 10" descr="GiantBabyEarClean-e1374459138645.jpg"/>
          <p:cNvPicPr>
            <a:picLocks noChangeAspect="1"/>
          </p:cNvPicPr>
          <p:nvPr/>
        </p:nvPicPr>
        <p:blipFill>
          <a:blip r:embed="rId5"/>
          <a:srcRect l="11563"/>
          <a:stretch>
            <a:fillRect/>
          </a:stretch>
        </p:blipFill>
        <p:spPr>
          <a:xfrm>
            <a:off x="7716989" y="3532909"/>
            <a:ext cx="3394363" cy="2798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5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Notched Right Arrow 9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500" b="1" spc="-10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সাইনুসাইটিস</a:t>
                  </a:r>
                  <a:r>
                    <a:rPr lang="en-SG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0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রোগের</a:t>
                  </a:r>
                  <a:r>
                    <a:rPr lang="en-SG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0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কারণ</a:t>
                  </a:r>
                  <a:r>
                    <a:rPr lang="en-SG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en-SG" sz="3500" b="1" spc="-10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লক্ষণ</a:t>
                  </a:r>
                  <a:r>
                    <a:rPr lang="en-SG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500" b="1" spc="-10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প্রতিকার</a:t>
                  </a:r>
                  <a:r>
                    <a:rPr lang="en-SG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0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SG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0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500" b="1" spc="-10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spc="-1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ওটিটিস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মিডিয়া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রোগের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কারণ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লক্ষণ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প্রতিকার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bn-BD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পারবে;</a:t>
                  </a:r>
                  <a:endParaRPr lang="en-US" sz="3500" b="1" spc="-18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ধুমপায়ী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অধুমপায়ীর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ফুসফুসের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এক্স-রে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চিত্রের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তুলনা</a:t>
                  </a:r>
                  <a:r>
                    <a:rPr lang="en-SG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spc="-180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bn-BD" sz="3500" b="1" spc="-180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পারবে;</a:t>
                  </a:r>
                  <a:endParaRPr lang="en-US" sz="3500" b="1" spc="-18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মুখ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হতে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মুখে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কৃত্রিম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শ্বাস-প্রশ্বাস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পদ্ধতি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5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SG" sz="35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91254_15883389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90" y="0"/>
            <a:ext cx="6483927" cy="63021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40735" y="5231318"/>
            <a:ext cx="6510529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Sinusities</a:t>
            </a:r>
            <a:r>
              <a:rPr lang="en-SG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শ্বাসনালির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98" y="1129989"/>
            <a:ext cx="10979612" cy="52015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শ্বসনতন্ত্রের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অন্যতম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কার্যকরী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প্রায়ই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ভাইরাস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আক্রান্ত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সচল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আধা-অচল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দু-ধরনের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ঊর্ধ্ব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গলা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নিম্ন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শ্বাসনালি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ফুসফুস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মুখমণ্ডল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করোটিতে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নাসাগহ্বরের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দুপাশে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বায়ুপূর্ণ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পর্দা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পরিবেষ্টিত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চারজোড়া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গহ্বরকে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প্যারান্যাসাল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‍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যদি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বাতাসের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পরিবর্তে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পূর্ণ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যদি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ভাইরাস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ছত্রাকের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ঝিল্লিতে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প্রদাহের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rcRect t="5346" r="6647" b="14806"/>
          <a:stretch>
            <a:fillRect/>
          </a:stretch>
        </p:blipFill>
        <p:spPr>
          <a:xfrm>
            <a:off x="-1" y="0"/>
            <a:ext cx="6553201" cy="4184073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570399" y="651164"/>
            <a:ext cx="5328993" cy="52231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প্রকারভেদ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স্থায়িত্বের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ভিত্তিতে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স্বল্পস্থায়ী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অ্যাকিউট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৪-৮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সপ্তাহ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স্থায়ী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ভাইরাস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শ্বসন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আক্রান্ত</a:t>
            </a:r>
            <a:endParaRPr lang="en-SG" sz="35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দীর্ঘস্থায়ী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১২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সপ্তাহের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অধিক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পর্যায়ে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দীর্ঘমেয়াদী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প্রদাহ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4183303"/>
          <a:ext cx="6553199" cy="213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95"/>
                <a:gridCol w="4674804"/>
              </a:tblGrid>
              <a:tr h="426874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সাইনাসের</a:t>
                      </a:r>
                      <a:r>
                        <a:rPr lang="en-SG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নাম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সাইনাসের</a:t>
                      </a:r>
                      <a:r>
                        <a:rPr lang="en-SG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প্রদাহের</a:t>
                      </a:r>
                      <a:r>
                        <a:rPr lang="en-SG" sz="1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রকম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74"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১. </a:t>
                      </a:r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ফ্রন্টাল</a:t>
                      </a:r>
                      <a:r>
                        <a:rPr lang="en-SG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সাইনাস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চোখের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উপরে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অবস্থিত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সাইনাসে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চাপ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প্রয়োগে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ব্যথা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ও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মাথা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ব্যথা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74"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২. </a:t>
                      </a:r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ম্যাক্সিালারি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সাইনাস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ম্যাক্সিলায়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চাপ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প্রয়োগে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দাঁত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ব্যথা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ও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মাথা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ব্যথার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লক্ষণ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74"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৩. </a:t>
                      </a:r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এথময়েড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সাইনাস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দুই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চোখের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মধ্য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ও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পশ্চা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ৎ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বরাবর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ব্যথা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ও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মাথা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ব্যথা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74"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৪. </a:t>
                      </a:r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স্ফেনয়েড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সাইনাস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চোখের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পশ্চা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ৎ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এবং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মাথার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চূড়ায়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ব্যথা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বা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চাপ</a:t>
                      </a:r>
                      <a:r>
                        <a:rPr lang="en-SG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অনুভূত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সাইনুসাইটিসের</a:t>
            </a:r>
            <a:r>
              <a:rPr lang="en-SG" sz="4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122" y="1219200"/>
            <a:ext cx="10979612" cy="52791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ভাইরাস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HRSV, </a:t>
            </a:r>
            <a:r>
              <a:rPr lang="en-SG" sz="3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Parainfluenza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Virus, </a:t>
            </a:r>
            <a:r>
              <a:rPr lang="en-SG" sz="3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Metapneumo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Virus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);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000" i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Streptococcus </a:t>
            </a:r>
            <a:r>
              <a:rPr lang="en-SG" sz="3000" i="1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pneumoniae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SG" sz="3000" i="1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Haemophilus</a:t>
            </a:r>
            <a:r>
              <a:rPr lang="en-SG" sz="3000" i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influenza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);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কতিপয়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ছত্রাক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আঘাত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হাড়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বাঁকা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ঠাণ্ডাজনিত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অ্যালার্জিজনিত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ব্যবধায়ক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পর্দার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অস্বাভাবিকতায়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অবরুদ্ধ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নাসাগহ্বরের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মিউকোসা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স্ফীতির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নাসাপথ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সরু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অ্যালার্জি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হাঁপানিতে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যারা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ভোগেন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তাদের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ক্রনিক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ঘরের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পোকমাকড়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ধুলাবালি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পেস্ট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তেলাপোকাজনিত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বায়ুদূষণ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যেসব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অ্যালার্জেন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ধারণ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তাদের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দাঁতের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ইনফেকশন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দাঁত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তুলতে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গিয়ে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সাইনাসে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সংক্রমণ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সিস্টিক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ফাইব্রোসিস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জন্মসূত্রে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মিউকাস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কষ্টকর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ক্রনিক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সাইনুসাইটিস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</a:pP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জন্মগতভাবে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ইউস্টেশিয়ান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8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অস্বাভাবিকতা</a:t>
            </a:r>
            <a:endParaRPr lang="en-SG" sz="3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</TotalTime>
  <Words>1484</Words>
  <Application>Microsoft Office PowerPoint</Application>
  <PresentationFormat>Custom</PresentationFormat>
  <Paragraphs>156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</vt:lpstr>
      <vt:lpstr>Slide 2</vt:lpstr>
      <vt:lpstr>পাঠ পরিচিতি</vt:lpstr>
      <vt:lpstr>আজকের পাঠ</vt:lpstr>
      <vt:lpstr>Slide 5</vt:lpstr>
      <vt:lpstr>(Sinusities)</vt:lpstr>
      <vt:lpstr>শ্বাসনালির সমস্যা : সাইনুসাইটিস</vt:lpstr>
      <vt:lpstr>Slide 8</vt:lpstr>
      <vt:lpstr>সাইনুসাইটিসের কারণ</vt:lpstr>
      <vt:lpstr>সাইনুসাইটিসের লক্ষণ</vt:lpstr>
      <vt:lpstr>সাইনুসাইটিসের জটিলতা</vt:lpstr>
      <vt:lpstr>সাইনুসাইটিসের প্রতিকার</vt:lpstr>
      <vt:lpstr>Slide 13</vt:lpstr>
      <vt:lpstr>ওটিটিস মিডিয়া</vt:lpstr>
      <vt:lpstr>ওটিটিস মিডিয়ার কারণ</vt:lpstr>
      <vt:lpstr>Slide 16</vt:lpstr>
      <vt:lpstr>ওটিটিস মিডিয়ার লক্ষণ</vt:lpstr>
      <vt:lpstr>ওটিটিস মিডিয়ার জটিলতা</vt:lpstr>
      <vt:lpstr>ওটিটিস মিডিয়ার প্রতিকার ও প্রতিরোধ</vt:lpstr>
      <vt:lpstr>ধূমপায়ী ও অধূমপায়ীর ফুসফুসের এক্স-রে এর তুলনা</vt:lpstr>
      <vt:lpstr>Slide 21</vt:lpstr>
      <vt:lpstr>কৃত্রিম শ্বাস-প্রশ্বাস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598</cp:revision>
  <dcterms:created xsi:type="dcterms:W3CDTF">2017-05-02T02:18:13Z</dcterms:created>
  <dcterms:modified xsi:type="dcterms:W3CDTF">2022-06-30T18:16:35Z</dcterms:modified>
</cp:coreProperties>
</file>