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2" r:id="rId2"/>
    <p:sldId id="286" r:id="rId3"/>
    <p:sldId id="285" r:id="rId4"/>
    <p:sldId id="290" r:id="rId5"/>
    <p:sldId id="293" r:id="rId6"/>
    <p:sldId id="258" r:id="rId7"/>
    <p:sldId id="263" r:id="rId8"/>
    <p:sldId id="262" r:id="rId9"/>
    <p:sldId id="270" r:id="rId10"/>
    <p:sldId id="268" r:id="rId11"/>
    <p:sldId id="261" r:id="rId12"/>
    <p:sldId id="259" r:id="rId13"/>
    <p:sldId id="266" r:id="rId14"/>
    <p:sldId id="267" r:id="rId15"/>
    <p:sldId id="260" r:id="rId16"/>
    <p:sldId id="271" r:id="rId17"/>
    <p:sldId id="269" r:id="rId18"/>
    <p:sldId id="281" r:id="rId19"/>
    <p:sldId id="277" r:id="rId20"/>
    <p:sldId id="278" r:id="rId21"/>
    <p:sldId id="279" r:id="rId22"/>
    <p:sldId id="274" r:id="rId23"/>
    <p:sldId id="276" r:id="rId24"/>
    <p:sldId id="291" r:id="rId25"/>
    <p:sldId id="294" r:id="rId26"/>
    <p:sldId id="284" r:id="rId27"/>
    <p:sldId id="264" r:id="rId28"/>
    <p:sldId id="295" r:id="rId29"/>
    <p:sldId id="296" r:id="rId30"/>
    <p:sldId id="297" r:id="rId31"/>
    <p:sldId id="275" r:id="rId32"/>
    <p:sldId id="280" r:id="rId33"/>
    <p:sldId id="283" r:id="rId34"/>
    <p:sldId id="289" r:id="rId35"/>
    <p:sldId id="256" r:id="rId36"/>
    <p:sldId id="273" r:id="rId37"/>
    <p:sldId id="27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CB451-B23E-4A3D-BB67-AE442E01B9C7}" type="datetimeFigureOut">
              <a:rPr lang="en-US" smtClean="0"/>
              <a:t>07/01/2022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543B5-E6DE-4F95-ACCB-8333F3183587}" type="slidenum">
              <a:rPr lang="en-US" smtClean="0"/>
              <a:t>‹#›</a:t>
            </a:fld>
            <a:endParaRPr lang="en-US"/>
          </a:p>
        </p:txBody>
      </p:sp>
    </p:spTree>
    <p:extLst>
      <p:ext uri="{BB962C8B-B14F-4D97-AF65-F5344CB8AC3E}">
        <p14:creationId xmlns:p14="http://schemas.microsoft.com/office/powerpoint/2010/main" val="282326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9E33AD-1A9C-4CD8-99FF-783FBD98A5DC}" type="datetimeFigureOut">
              <a:rPr lang="en-US" smtClean="0"/>
              <a:t>07/01/2022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BF40-6D67-401C-8C86-2D2578BF2564}" type="slidenum">
              <a:rPr lang="en-US" smtClean="0"/>
              <a:t>‹#›</a:t>
            </a:fld>
            <a:endParaRPr lang="en-US"/>
          </a:p>
        </p:txBody>
      </p:sp>
    </p:spTree>
    <p:extLst>
      <p:ext uri="{BB962C8B-B14F-4D97-AF65-F5344CB8AC3E}">
        <p14:creationId xmlns:p14="http://schemas.microsoft.com/office/powerpoint/2010/main" val="187545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E33AD-1A9C-4CD8-99FF-783FBD98A5DC}" type="datetimeFigureOut">
              <a:rPr lang="en-US" smtClean="0"/>
              <a:t>07/01/2022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BF40-6D67-401C-8C86-2D2578BF2564}" type="slidenum">
              <a:rPr lang="en-US" smtClean="0"/>
              <a:t>‹#›</a:t>
            </a:fld>
            <a:endParaRPr lang="en-US"/>
          </a:p>
        </p:txBody>
      </p:sp>
    </p:spTree>
    <p:extLst>
      <p:ext uri="{BB962C8B-B14F-4D97-AF65-F5344CB8AC3E}">
        <p14:creationId xmlns:p14="http://schemas.microsoft.com/office/powerpoint/2010/main" val="251970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E33AD-1A9C-4CD8-99FF-783FBD98A5DC}" type="datetimeFigureOut">
              <a:rPr lang="en-US" smtClean="0"/>
              <a:t>07/01/2022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BF40-6D67-401C-8C86-2D2578BF2564}" type="slidenum">
              <a:rPr lang="en-US" smtClean="0"/>
              <a:t>‹#›</a:t>
            </a:fld>
            <a:endParaRPr lang="en-US"/>
          </a:p>
        </p:txBody>
      </p:sp>
    </p:spTree>
    <p:extLst>
      <p:ext uri="{BB962C8B-B14F-4D97-AF65-F5344CB8AC3E}">
        <p14:creationId xmlns:p14="http://schemas.microsoft.com/office/powerpoint/2010/main" val="282201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E33AD-1A9C-4CD8-99FF-783FBD98A5DC}" type="datetimeFigureOut">
              <a:rPr lang="en-US" smtClean="0"/>
              <a:t>07/01/2022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BF40-6D67-401C-8C86-2D2578BF2564}" type="slidenum">
              <a:rPr lang="en-US" smtClean="0"/>
              <a:t>‹#›</a:t>
            </a:fld>
            <a:endParaRPr lang="en-US"/>
          </a:p>
        </p:txBody>
      </p:sp>
    </p:spTree>
    <p:extLst>
      <p:ext uri="{BB962C8B-B14F-4D97-AF65-F5344CB8AC3E}">
        <p14:creationId xmlns:p14="http://schemas.microsoft.com/office/powerpoint/2010/main" val="316128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E33AD-1A9C-4CD8-99FF-783FBD98A5DC}" type="datetimeFigureOut">
              <a:rPr lang="en-US" smtClean="0"/>
              <a:t>07/01/2022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ABF40-6D67-401C-8C86-2D2578BF2564}" type="slidenum">
              <a:rPr lang="en-US" smtClean="0"/>
              <a:t>‹#›</a:t>
            </a:fld>
            <a:endParaRPr lang="en-US"/>
          </a:p>
        </p:txBody>
      </p:sp>
    </p:spTree>
    <p:extLst>
      <p:ext uri="{BB962C8B-B14F-4D97-AF65-F5344CB8AC3E}">
        <p14:creationId xmlns:p14="http://schemas.microsoft.com/office/powerpoint/2010/main" val="177947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9E33AD-1A9C-4CD8-99FF-783FBD98A5DC}" type="datetimeFigureOut">
              <a:rPr lang="en-US" smtClean="0"/>
              <a:t>07/01/2022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BF40-6D67-401C-8C86-2D2578BF2564}" type="slidenum">
              <a:rPr lang="en-US" smtClean="0"/>
              <a:t>‹#›</a:t>
            </a:fld>
            <a:endParaRPr lang="en-US"/>
          </a:p>
        </p:txBody>
      </p:sp>
    </p:spTree>
    <p:extLst>
      <p:ext uri="{BB962C8B-B14F-4D97-AF65-F5344CB8AC3E}">
        <p14:creationId xmlns:p14="http://schemas.microsoft.com/office/powerpoint/2010/main" val="149790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9E33AD-1A9C-4CD8-99FF-783FBD98A5DC}" type="datetimeFigureOut">
              <a:rPr lang="en-US" smtClean="0"/>
              <a:t>07/01/2022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ABF40-6D67-401C-8C86-2D2578BF2564}" type="slidenum">
              <a:rPr lang="en-US" smtClean="0"/>
              <a:t>‹#›</a:t>
            </a:fld>
            <a:endParaRPr lang="en-US"/>
          </a:p>
        </p:txBody>
      </p:sp>
    </p:spTree>
    <p:extLst>
      <p:ext uri="{BB962C8B-B14F-4D97-AF65-F5344CB8AC3E}">
        <p14:creationId xmlns:p14="http://schemas.microsoft.com/office/powerpoint/2010/main" val="158073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9E33AD-1A9C-4CD8-99FF-783FBD98A5DC}" type="datetimeFigureOut">
              <a:rPr lang="en-US" smtClean="0"/>
              <a:t>07/01/2022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ABF40-6D67-401C-8C86-2D2578BF2564}" type="slidenum">
              <a:rPr lang="en-US" smtClean="0"/>
              <a:t>‹#›</a:t>
            </a:fld>
            <a:endParaRPr lang="en-US"/>
          </a:p>
        </p:txBody>
      </p:sp>
    </p:spTree>
    <p:extLst>
      <p:ext uri="{BB962C8B-B14F-4D97-AF65-F5344CB8AC3E}">
        <p14:creationId xmlns:p14="http://schemas.microsoft.com/office/powerpoint/2010/main" val="112562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E33AD-1A9C-4CD8-99FF-783FBD98A5DC}" type="datetimeFigureOut">
              <a:rPr lang="en-US" smtClean="0"/>
              <a:t>07/01/2022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ABF40-6D67-401C-8C86-2D2578BF2564}" type="slidenum">
              <a:rPr lang="en-US" smtClean="0"/>
              <a:t>‹#›</a:t>
            </a:fld>
            <a:endParaRPr lang="en-US"/>
          </a:p>
        </p:txBody>
      </p:sp>
    </p:spTree>
    <p:extLst>
      <p:ext uri="{BB962C8B-B14F-4D97-AF65-F5344CB8AC3E}">
        <p14:creationId xmlns:p14="http://schemas.microsoft.com/office/powerpoint/2010/main" val="237302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E33AD-1A9C-4CD8-99FF-783FBD98A5DC}" type="datetimeFigureOut">
              <a:rPr lang="en-US" smtClean="0"/>
              <a:t>07/01/2022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BF40-6D67-401C-8C86-2D2578BF2564}" type="slidenum">
              <a:rPr lang="en-US" smtClean="0"/>
              <a:t>‹#›</a:t>
            </a:fld>
            <a:endParaRPr lang="en-US"/>
          </a:p>
        </p:txBody>
      </p:sp>
    </p:spTree>
    <p:extLst>
      <p:ext uri="{BB962C8B-B14F-4D97-AF65-F5344CB8AC3E}">
        <p14:creationId xmlns:p14="http://schemas.microsoft.com/office/powerpoint/2010/main" val="67012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E33AD-1A9C-4CD8-99FF-783FBD98A5DC}" type="datetimeFigureOut">
              <a:rPr lang="en-US" smtClean="0"/>
              <a:t>07/01/2022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ABF40-6D67-401C-8C86-2D2578BF2564}" type="slidenum">
              <a:rPr lang="en-US" smtClean="0"/>
              <a:t>‹#›</a:t>
            </a:fld>
            <a:endParaRPr lang="en-US"/>
          </a:p>
        </p:txBody>
      </p:sp>
    </p:spTree>
    <p:extLst>
      <p:ext uri="{BB962C8B-B14F-4D97-AF65-F5344CB8AC3E}">
        <p14:creationId xmlns:p14="http://schemas.microsoft.com/office/powerpoint/2010/main" val="227644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E33AD-1A9C-4CD8-99FF-783FBD98A5DC}" type="datetimeFigureOut">
              <a:rPr lang="en-US" smtClean="0"/>
              <a:t>07/01/2022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ABF40-6D67-401C-8C86-2D2578BF2564}" type="slidenum">
              <a:rPr lang="en-US" smtClean="0"/>
              <a:t>‹#›</a:t>
            </a:fld>
            <a:endParaRPr lang="en-US"/>
          </a:p>
        </p:txBody>
      </p:sp>
    </p:spTree>
    <p:extLst>
      <p:ext uri="{BB962C8B-B14F-4D97-AF65-F5344CB8AC3E}">
        <p14:creationId xmlns:p14="http://schemas.microsoft.com/office/powerpoint/2010/main" val="2965455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webp"/><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web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webp"/><Relationship Id="rId2" Type="http://schemas.openxmlformats.org/officeDocument/2006/relationships/image" Target="../media/image26.webp"/><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7.webp"/><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15.webp"/></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5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7.xml"/><Relationship Id="rId5" Type="http://schemas.openxmlformats.org/officeDocument/2006/relationships/image" Target="../media/image59.webp"/><Relationship Id="rId4" Type="http://schemas.openxmlformats.org/officeDocument/2006/relationships/image" Target="../media/image5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jpeg"/><Relationship Id="rId7" Type="http://schemas.openxmlformats.org/officeDocument/2006/relationships/image" Target="../media/image66.jp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69.jpg"/><Relationship Id="rId7" Type="http://schemas.openxmlformats.org/officeDocument/2006/relationships/image" Target="../media/image73.png"/><Relationship Id="rId2" Type="http://schemas.openxmlformats.org/officeDocument/2006/relationships/image" Target="../media/image68.jpg"/><Relationship Id="rId1" Type="http://schemas.openxmlformats.org/officeDocument/2006/relationships/slideLayout" Target="../slideLayouts/slideLayout7.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3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77.jpg"/><Relationship Id="rId4" Type="http://schemas.openxmlformats.org/officeDocument/2006/relationships/image" Target="../media/image7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11" Type="http://schemas.openxmlformats.org/officeDocument/2006/relationships/image" Target="../media/image87.jpeg"/><Relationship Id="rId5" Type="http://schemas.openxmlformats.org/officeDocument/2006/relationships/image" Target="../media/image81.jpeg"/><Relationship Id="rId10" Type="http://schemas.openxmlformats.org/officeDocument/2006/relationships/image" Target="../media/image86.jpeg"/><Relationship Id="rId4" Type="http://schemas.openxmlformats.org/officeDocument/2006/relationships/image" Target="../media/image80.jpeg"/><Relationship Id="rId9" Type="http://schemas.openxmlformats.org/officeDocument/2006/relationships/image" Target="../media/image8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webp"/><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03" y="487680"/>
            <a:ext cx="3018051" cy="226353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03" y="4312920"/>
            <a:ext cx="3018051" cy="226353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1029" y="487680"/>
            <a:ext cx="3018051" cy="226353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9106" y="4312920"/>
            <a:ext cx="3018051" cy="226353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9107" y="487680"/>
            <a:ext cx="3018051" cy="226353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3725" y="4312920"/>
            <a:ext cx="3018051" cy="226353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895445" y="3128209"/>
            <a:ext cx="2705372" cy="807720"/>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anose="02000000000000000000" pitchFamily="2" charset="0"/>
                <a:cs typeface="NikoshBAN" panose="02000000000000000000" pitchFamily="2" charset="0"/>
              </a:rPr>
              <a:t>স্বাগত</a:t>
            </a:r>
            <a:endParaRPr lang="en-US" sz="6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4149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6" y="2048827"/>
            <a:ext cx="3762373" cy="2406968"/>
          </a:xfrm>
          <a:prstGeom prst="rect">
            <a:avLst/>
          </a:prstGeom>
          <a:ln w="57150">
            <a:solidFill>
              <a:srgbClr val="FFFF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2" y="2048827"/>
            <a:ext cx="3800475" cy="2406968"/>
          </a:xfrm>
          <a:prstGeom prst="rect">
            <a:avLst/>
          </a:prstGeom>
          <a:ln w="76200">
            <a:solidFill>
              <a:srgbClr val="FF0000"/>
            </a:solidFill>
          </a:ln>
        </p:spPr>
      </p:pic>
      <p:sp>
        <p:nvSpPr>
          <p:cNvPr id="7" name="Rectangle 6"/>
          <p:cNvSpPr/>
          <p:nvPr/>
        </p:nvSpPr>
        <p:spPr>
          <a:xfrm>
            <a:off x="9174480" y="692466"/>
            <a:ext cx="2636520" cy="5574980"/>
          </a:xfrm>
          <a:prstGeom prst="rect">
            <a:avLst/>
          </a:prstGeom>
          <a:solidFill>
            <a:schemeClr val="accent6"/>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 শুধু কাঁচা ঘাস খেয়ে বেঁচে থাকতে পারে। তবে কিছু দানাদার খাদ্য সরবরাহ করলে ভালো উৎপাদন পাওয়া যায়।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672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1820"/>
          <a:stretch/>
        </p:blipFill>
        <p:spPr>
          <a:xfrm>
            <a:off x="594806" y="3925824"/>
            <a:ext cx="4144834" cy="2609194"/>
          </a:xfrm>
          <a:prstGeom prst="rect">
            <a:avLst/>
          </a:prstGeom>
          <a:ln w="76200">
            <a:solidFill>
              <a:srgbClr val="00B0F0"/>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797"/>
          <a:stretch/>
        </p:blipFill>
        <p:spPr>
          <a:xfrm>
            <a:off x="6690360" y="538690"/>
            <a:ext cx="4373880" cy="2824827"/>
          </a:xfrm>
          <a:prstGeom prst="rect">
            <a:avLst/>
          </a:prstGeom>
          <a:ln w="76200">
            <a:solidFill>
              <a:schemeClr val="tx1"/>
            </a:solidFill>
          </a:ln>
        </p:spPr>
      </p:pic>
      <p:sp>
        <p:nvSpPr>
          <p:cNvPr id="6" name="Rectangle 5"/>
          <p:cNvSpPr/>
          <p:nvPr/>
        </p:nvSpPr>
        <p:spPr>
          <a:xfrm>
            <a:off x="5135880" y="3870960"/>
            <a:ext cx="6629400" cy="2718922"/>
          </a:xfrm>
          <a:prstGeom prst="rect">
            <a:avLst/>
          </a:prstGeom>
          <a:solidFill>
            <a:srgbClr val="00B0F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 পশম ও মাংসের জন্য পালন করা হয়। এদেশে ভেড়ার তেমন কোনো ভালো  জাত নেই। বাংলাদেশের ভেড়া মোটা পশম উৎপাদন করে। তাই এরা পশমের জন্য জনপ্রিয় নয়। </a:t>
            </a:r>
            <a:endParaRPr lang="en-US" sz="36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806" y="538690"/>
            <a:ext cx="4800154" cy="2824827"/>
          </a:xfrm>
          <a:prstGeom prst="rect">
            <a:avLst/>
          </a:prstGeom>
          <a:ln w="76200">
            <a:solidFill>
              <a:schemeClr val="accent1"/>
            </a:solidFill>
          </a:ln>
        </p:spPr>
      </p:pic>
    </p:spTree>
    <p:extLst>
      <p:ext uri="{BB962C8B-B14F-4D97-AF65-F5344CB8AC3E}">
        <p14:creationId xmlns:p14="http://schemas.microsoft.com/office/powerpoint/2010/main" val="280857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40" y="2706764"/>
            <a:ext cx="4013200" cy="2052164"/>
          </a:xfrm>
          <a:prstGeom prst="rect">
            <a:avLst/>
          </a:prstGeom>
          <a:ln w="76200">
            <a:solidFill>
              <a:srgbClr val="FF0000"/>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8555"/>
          <a:stretch/>
        </p:blipFill>
        <p:spPr>
          <a:xfrm>
            <a:off x="7299960" y="2726053"/>
            <a:ext cx="3972560" cy="2013587"/>
          </a:xfrm>
          <a:prstGeom prst="rect">
            <a:avLst/>
          </a:prstGeom>
          <a:ln w="76200">
            <a:solidFill>
              <a:schemeClr val="accent2"/>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475" y="362905"/>
            <a:ext cx="3616006" cy="1851656"/>
          </a:xfrm>
          <a:prstGeom prst="rect">
            <a:avLst/>
          </a:prstGeom>
          <a:ln w="76200">
            <a:solidFill>
              <a:schemeClr val="bg1"/>
            </a:solidFill>
          </a:ln>
        </p:spPr>
      </p:pic>
      <p:sp>
        <p:nvSpPr>
          <p:cNvPr id="7" name="Rectangle 6"/>
          <p:cNvSpPr/>
          <p:nvPr/>
        </p:nvSpPr>
        <p:spPr>
          <a:xfrm rot="10800000" flipV="1">
            <a:off x="1427480" y="5251131"/>
            <a:ext cx="9575800" cy="1180148"/>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বাংলাদেশে ভেড়া মাংসের জন্য উৎপাদন করা হয়ে থাকে।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612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938" y="1274609"/>
            <a:ext cx="4290062" cy="290550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1274609"/>
            <a:ext cx="4389120" cy="290550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706879" y="4974336"/>
            <a:ext cx="9235440" cy="640080"/>
          </a:xfrm>
          <a:prstGeom prst="rect">
            <a:avLst/>
          </a:prstGeom>
          <a:solidFill>
            <a:schemeClr val="accent4">
              <a:lumMod val="60000"/>
              <a:lumOff val="40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শীতপ্রধান দেশেগুলোতে ভেড়ার পশম খুব মূল্যবান ও জনপ্রিয়।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3451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920" y="3966765"/>
            <a:ext cx="3337560" cy="259409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720" t="153" r="15501" b="12889"/>
          <a:stretch/>
        </p:blipFill>
        <p:spPr>
          <a:xfrm>
            <a:off x="7193281" y="4020454"/>
            <a:ext cx="3182338" cy="248671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281" y="437178"/>
            <a:ext cx="3182338" cy="246290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11820"/>
          <a:stretch/>
        </p:blipFill>
        <p:spPr>
          <a:xfrm>
            <a:off x="2026920" y="437178"/>
            <a:ext cx="3337560" cy="233172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905001" y="3143595"/>
            <a:ext cx="8470618" cy="502165"/>
          </a:xfrm>
          <a:prstGeom prst="rect">
            <a:avLst/>
          </a:prstGeom>
          <a:solidFill>
            <a:schemeClr val="accent2">
              <a:lumMod val="75000"/>
            </a:schemeClr>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ভেড়ার পশম দিয়ে সোয়েটার ও জ্যাকেট তৈরি করা হয়।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18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7825" y="3148360"/>
            <a:ext cx="3596197" cy="188084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961" y="513038"/>
            <a:ext cx="3542504" cy="199680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170" y="3148360"/>
            <a:ext cx="3523854" cy="188084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9402" y="416691"/>
            <a:ext cx="3264039" cy="2093156"/>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18707" b="10089"/>
          <a:stretch/>
        </p:blipFill>
        <p:spPr>
          <a:xfrm>
            <a:off x="350519" y="560377"/>
            <a:ext cx="3489961" cy="203042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5036" t="14889" r="1157" b="7296"/>
          <a:stretch/>
        </p:blipFill>
        <p:spPr>
          <a:xfrm>
            <a:off x="8509402" y="3148360"/>
            <a:ext cx="3264038" cy="1880842"/>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1676400" y="5577840"/>
            <a:ext cx="9646920" cy="930036"/>
          </a:xfrm>
          <a:prstGeom prst="rect">
            <a:avLst/>
          </a:prstGeom>
          <a:solidFill>
            <a:schemeClr val="accent2"/>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ভেড়ার পশম দিয়ে শাল ও কম্বল তৈরি করা হয়।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862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868" y="635308"/>
            <a:ext cx="3650021" cy="279369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396" y="492209"/>
            <a:ext cx="3265804" cy="293679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1667" t="23000" r="33788"/>
          <a:stretch/>
        </p:blipFill>
        <p:spPr>
          <a:xfrm>
            <a:off x="350520" y="635308"/>
            <a:ext cx="3463841" cy="279369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62897" y="3981445"/>
            <a:ext cx="11109961" cy="2442210"/>
          </a:xfrm>
          <a:prstGeom prst="rect">
            <a:avLst/>
          </a:prstGeom>
          <a:solidFill>
            <a:srgbClr val="FFFF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ভেড়ার মোটা পশম দিয়ে কার্পেট তৈরির জন্য ব্যবহৃত হয়। ভেড়ার এত গুণাগুণ থাকলেও চারণভূমি ও উদ্যোগের অভাবে এদেশে এর পালন জনপ্রিয় হয়ে উঠেনি।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28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72" y="849776"/>
            <a:ext cx="5211128" cy="408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79" y="849776"/>
            <a:ext cx="5090161" cy="4084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478280" y="5501640"/>
            <a:ext cx="9845040" cy="838200"/>
          </a:xfrm>
          <a:prstGeom prst="rect">
            <a:avLst/>
          </a:prstGeom>
          <a:solidFill>
            <a:schemeClr val="accent2">
              <a:lumMod val="40000"/>
              <a:lumOff val="6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মোটা পশমের কারাকুল ও সূক্ষ্ম পশমের মেরিনো ভেড়া।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339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240" y="259080"/>
            <a:ext cx="10759440" cy="6309360"/>
          </a:xfrm>
          <a:prstGeom prst="rect">
            <a:avLst/>
          </a:prstGeom>
          <a:solidFill>
            <a:schemeClr val="accent4">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ভেড়ার বাসস্থানঃ-  </a:t>
            </a:r>
            <a:r>
              <a:rPr lang="bn-BD" sz="3600" dirty="0" smtClean="0">
                <a:solidFill>
                  <a:schemeClr val="tx1"/>
                </a:solidFill>
                <a:latin typeface="NikoshBAN" panose="02000000000000000000" pitchFamily="2" charset="0"/>
                <a:cs typeface="NikoshBAN" panose="02000000000000000000" pitchFamily="2" charset="0"/>
              </a:rPr>
              <a:t>ভেড়ার বাসস্থান তেমন গুরুত্বপূর্ণ নয়। কারণ এরা খাবারের জন্য সারাদিন মাঠে ঘুরে বেড়ায়। তবুও নিম্নলিখিত কারণে এদের বাসস্থান প্রয়োজন হয়। </a:t>
            </a:r>
          </a:p>
          <a:p>
            <a:pPr algn="ctr"/>
            <a:r>
              <a:rPr lang="bn-BD" sz="3600" dirty="0" smtClean="0">
                <a:solidFill>
                  <a:schemeClr val="tx1"/>
                </a:solidFill>
                <a:latin typeface="NikoshBAN" panose="02000000000000000000" pitchFamily="2" charset="0"/>
                <a:cs typeface="NikoshBAN" panose="02000000000000000000" pitchFamily="2" charset="0"/>
              </a:rPr>
              <a:t>১। রাতের বেলায় বিশ্রাম নেওয়ার জন্য। ২। বন্য প্রাণীর হাত থেকে রক্ষা করার জন্য। ৩। ঝড় ও বৃষ্টি থেকে রক্ষা করার জন্য। ৪। বেশি উৎপাদনক্ষম ভেড়ার দুগ্ধ দোহন করার জন্য। ৫। গর্ভবতী, প্রসূতি ও বাচ্চা ভেড়ার পরিচর্যার জন্য। ৬। ভেড়ার পশম কাটার জন্য। ৭। চোরের হাত থেকে রক্ষা করার জন্য। </a:t>
            </a:r>
          </a:p>
          <a:p>
            <a:pPr algn="ctr"/>
            <a:r>
              <a:rPr lang="bn-BD" sz="3600" dirty="0" smtClean="0">
                <a:solidFill>
                  <a:schemeClr val="tx1"/>
                </a:solidFill>
                <a:latin typeface="NikoshBAN" panose="02000000000000000000" pitchFamily="2" charset="0"/>
                <a:cs typeface="NikoshBAN" panose="02000000000000000000" pitchFamily="2" charset="0"/>
              </a:rPr>
              <a:t>ভেড়া পালনের জন্য তিন ধরনের ঘর ব্যবহার করা হয়। যথা – </a:t>
            </a:r>
          </a:p>
          <a:p>
            <a:pPr algn="ctr"/>
            <a:r>
              <a:rPr lang="bn-BD" sz="3600" dirty="0" smtClean="0">
                <a:solidFill>
                  <a:schemeClr val="tx1"/>
                </a:solidFill>
                <a:latin typeface="NikoshBAN" panose="02000000000000000000" pitchFamily="2" charset="0"/>
                <a:cs typeface="NikoshBAN" panose="02000000000000000000" pitchFamily="2" charset="0"/>
              </a:rPr>
              <a:t>(ক) উন্মুক্ত ঘর (খ) আধা উন্মুক্ত ঘর (গ) আবদ্ধ ঘর । </a:t>
            </a:r>
          </a:p>
          <a:p>
            <a:pPr algn="ct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6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14" t="14620" r="-514" b="1573"/>
          <a:stretch/>
        </p:blipFill>
        <p:spPr>
          <a:xfrm>
            <a:off x="304801" y="403860"/>
            <a:ext cx="3337559" cy="2567940"/>
          </a:xfrm>
          <a:prstGeom prst="rect">
            <a:avLst/>
          </a:prstGeom>
          <a:ln w="76200">
            <a:solidFill>
              <a:srgbClr val="FFC000"/>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111"/>
          <a:stretch/>
        </p:blipFill>
        <p:spPr>
          <a:xfrm>
            <a:off x="4008641" y="403860"/>
            <a:ext cx="3226798" cy="2567940"/>
          </a:xfrm>
          <a:prstGeom prst="rect">
            <a:avLst/>
          </a:prstGeom>
          <a:ln w="76200">
            <a:solidFill>
              <a:srgbClr val="FFFF00"/>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931920"/>
            <a:ext cx="3337560" cy="2626043"/>
          </a:xfrm>
          <a:prstGeom prst="rect">
            <a:avLst/>
          </a:prstGeom>
          <a:ln w="76200">
            <a:solidFill>
              <a:schemeClr val="tx1"/>
            </a:solidFill>
          </a:ln>
          <a:effectLst>
            <a:outerShdw blurRad="292100" dist="139700" dir="2700000" algn="tl" rotWithShape="0">
              <a:srgbClr val="333333">
                <a:alpha val="65000"/>
              </a:srgbClr>
            </a:outerShdw>
          </a:effectLst>
        </p:spPr>
      </p:pic>
      <p:sp>
        <p:nvSpPr>
          <p:cNvPr id="5" name="Rectangle 4"/>
          <p:cNvSpPr/>
          <p:nvPr/>
        </p:nvSpPr>
        <p:spPr>
          <a:xfrm>
            <a:off x="7601721" y="528636"/>
            <a:ext cx="4241800" cy="6029325"/>
          </a:xfrm>
          <a:prstGeom prst="rect">
            <a:avLst/>
          </a:prstGeom>
          <a:solidFill>
            <a:schemeClr val="accent2">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ভেড়ার উন্মুক্ত ঘর </a:t>
            </a:r>
            <a:r>
              <a:rPr lang="bn-BD" sz="3600" dirty="0" smtClean="0">
                <a:solidFill>
                  <a:schemeClr val="tx1"/>
                </a:solidFill>
                <a:latin typeface="NikoshBAN" panose="02000000000000000000" pitchFamily="2" charset="0"/>
                <a:cs typeface="NikoshBAN" panose="02000000000000000000" pitchFamily="2" charset="0"/>
              </a:rPr>
              <a:t>– যে সব অঞ্চলে বৃষ্টিপাত কম হয় সেখানে এ ধরনের ঘর উপযোগী। একটি নির্দিষ্ট জায়গার চারদিকে বেড়া দিয়ে উন্মুক্ত ঘর তৈরি করা হয়।এধরনের ঘরে ছাদ থাকে না। সারাদিন চরে খাওয়ার পর রাতে ভেড়ার পাল এখানে আশ্রয় নেয়। এখানে মেঝেতে খড় ব্যবহার করা হয়। </a:t>
            </a:r>
            <a:endParaRPr lang="en-US" sz="36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641" y="3947160"/>
            <a:ext cx="3226798" cy="2610801"/>
          </a:xfrm>
          <a:prstGeom prst="rect">
            <a:avLst/>
          </a:prstGeom>
          <a:ln w="76200">
            <a:solidFill>
              <a:schemeClr val="accent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818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3474720"/>
            <a:ext cx="5334000" cy="2346960"/>
          </a:xfrm>
          <a:prstGeom prst="rect">
            <a:avLst/>
          </a:prstGeom>
          <a:solidFill>
            <a:schemeClr val="accent4">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প্রবীর রঞ্জন চৌধুরী</a:t>
            </a:r>
          </a:p>
          <a:p>
            <a:pPr algn="ctr"/>
            <a:r>
              <a:rPr lang="bn-BD" sz="3600" dirty="0" smtClean="0">
                <a:solidFill>
                  <a:schemeClr val="tx1"/>
                </a:solidFill>
                <a:latin typeface="NikoshBAN" panose="02000000000000000000" pitchFamily="2" charset="0"/>
                <a:cs typeface="NikoshBAN" panose="02000000000000000000" pitchFamily="2" charset="0"/>
              </a:rPr>
              <a:t>সহকারী শিক্ষক</a:t>
            </a:r>
          </a:p>
          <a:p>
            <a:pPr algn="ctr"/>
            <a:r>
              <a:rPr lang="bn-BD" sz="3600" dirty="0" smtClean="0">
                <a:solidFill>
                  <a:schemeClr val="tx1"/>
                </a:solidFill>
                <a:latin typeface="NikoshBAN" panose="02000000000000000000" pitchFamily="2" charset="0"/>
                <a:cs typeface="NikoshBAN" panose="02000000000000000000" pitchFamily="2" charset="0"/>
              </a:rPr>
              <a:t>পশ্চিম কধুরখীল স্কুল এণ্ড কলেজ। </a:t>
            </a:r>
          </a:p>
          <a:p>
            <a:pPr algn="ctr"/>
            <a:r>
              <a:rPr lang="bn-BD" sz="3600" dirty="0" smtClean="0">
                <a:solidFill>
                  <a:schemeClr val="tx1"/>
                </a:solidFill>
                <a:latin typeface="NikoshBAN" panose="02000000000000000000" pitchFamily="2" charset="0"/>
                <a:cs typeface="NikoshBAN" panose="02000000000000000000" pitchFamily="2" charset="0"/>
              </a:rPr>
              <a:t>বোয়ালখালী পৌরসভা, চট্টগ্রাম। </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5181600" y="960120"/>
            <a:ext cx="2026920" cy="762000"/>
          </a:xfrm>
          <a:prstGeom prst="rect">
            <a:avLst/>
          </a:prstGeom>
          <a:solidFill>
            <a:schemeClr val="accent4">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পরিচিতি </a:t>
            </a:r>
            <a:endParaRPr lang="en-US" sz="40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7071360" y="3474720"/>
            <a:ext cx="4251960" cy="2346960"/>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বিষয় – কৃষিশিক্ষা</a:t>
            </a:r>
          </a:p>
          <a:p>
            <a:pPr algn="ctr"/>
            <a:r>
              <a:rPr lang="bn-BD" sz="3600" dirty="0" smtClean="0">
                <a:solidFill>
                  <a:schemeClr val="tx1"/>
                </a:solidFill>
                <a:latin typeface="NikoshBAN" panose="02000000000000000000" pitchFamily="2" charset="0"/>
                <a:cs typeface="NikoshBAN" panose="02000000000000000000" pitchFamily="2" charset="0"/>
              </a:rPr>
              <a:t>সময় - ৫০মিনিট</a:t>
            </a:r>
          </a:p>
          <a:p>
            <a:pPr algn="ctr"/>
            <a:r>
              <a:rPr lang="bn-BD" sz="3600" dirty="0" smtClean="0">
                <a:solidFill>
                  <a:schemeClr val="tx1"/>
                </a:solidFill>
                <a:latin typeface="NikoshBAN" panose="02000000000000000000" pitchFamily="2" charset="0"/>
                <a:cs typeface="NikoshBAN" panose="02000000000000000000" pitchFamily="2" charset="0"/>
              </a:rPr>
              <a:t>শ্রেণি – নবম-দশম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06193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242" y="457201"/>
            <a:ext cx="3323878" cy="2407920"/>
          </a:xfrm>
          <a:prstGeom prst="rect">
            <a:avLst/>
          </a:prstGeom>
          <a:ln w="76200">
            <a:solidFill>
              <a:srgbClr val="FF00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34" y="457201"/>
            <a:ext cx="3510966" cy="2407919"/>
          </a:xfrm>
          <a:prstGeom prst="rect">
            <a:avLst/>
          </a:prstGeom>
          <a:ln w="76200">
            <a:solidFill>
              <a:srgbClr val="FFFF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242" y="3733800"/>
            <a:ext cx="3323878" cy="2575560"/>
          </a:xfrm>
          <a:prstGeom prst="rect">
            <a:avLst/>
          </a:prstGeom>
          <a:ln w="76200">
            <a:solidFill>
              <a:srgbClr val="00B0F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34" y="3733800"/>
            <a:ext cx="3510966" cy="2575560"/>
          </a:xfrm>
          <a:prstGeom prst="rect">
            <a:avLst/>
          </a:prstGeom>
          <a:ln w="76200">
            <a:solidFill>
              <a:schemeClr val="accent2"/>
            </a:solidFill>
          </a:ln>
        </p:spPr>
      </p:pic>
      <p:sp>
        <p:nvSpPr>
          <p:cNvPr id="7" name="Rectangle 6"/>
          <p:cNvSpPr/>
          <p:nvPr/>
        </p:nvSpPr>
        <p:spPr>
          <a:xfrm>
            <a:off x="8107680" y="350520"/>
            <a:ext cx="3810001" cy="6166058"/>
          </a:xfrm>
          <a:prstGeom prst="rect">
            <a:avLst/>
          </a:prstGeom>
          <a:solidFill>
            <a:srgbClr val="FFFF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ভেড়ার আধা উন্মুক্ত </a:t>
            </a:r>
            <a:r>
              <a:rPr lang="bn-BD" sz="4800" dirty="0" smtClean="0">
                <a:solidFill>
                  <a:schemeClr val="tx1"/>
                </a:solidFill>
                <a:latin typeface="NikoshBAN" panose="02000000000000000000" pitchFamily="2" charset="0"/>
                <a:cs typeface="NikoshBAN" panose="02000000000000000000" pitchFamily="2" charset="0"/>
              </a:rPr>
              <a:t>ঘর </a:t>
            </a:r>
            <a:r>
              <a:rPr lang="bn-BD" sz="3600" dirty="0" smtClean="0">
                <a:solidFill>
                  <a:schemeClr val="tx1"/>
                </a:solidFill>
                <a:latin typeface="NikoshBAN" panose="02000000000000000000" pitchFamily="2" charset="0"/>
                <a:cs typeface="NikoshBAN" panose="02000000000000000000" pitchFamily="2" charset="0"/>
              </a:rPr>
              <a:t>– উন্মুক্ত ঘরের নির্দিষ্ট স্থানের এক কোণে কিছু জায়গা যখন ছাদসহ তৈরি করা হয় তখন তাকে আধা উন্মুক্ত ঘর বলে। যেসব এলাকার মাঝে মাঝে বৃষ্টি হয় যেখানে আধা উন্মুক্ত ঘর ব্যবহার করা যেতে পারে।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257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327" y="521969"/>
            <a:ext cx="3412886" cy="2350770"/>
          </a:xfrm>
          <a:prstGeom prst="rect">
            <a:avLst/>
          </a:prstGeom>
          <a:ln w="76200">
            <a:solidFill>
              <a:schemeClr val="accent2"/>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790" y="4151686"/>
            <a:ext cx="3657460" cy="2275524"/>
          </a:xfrm>
          <a:prstGeom prst="rect">
            <a:avLst/>
          </a:prstGeom>
          <a:ln w="76200">
            <a:solidFill>
              <a:srgbClr val="00B05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250" y="521969"/>
            <a:ext cx="3630000" cy="2350770"/>
          </a:xfrm>
          <a:prstGeom prst="rect">
            <a:avLst/>
          </a:prstGeom>
          <a:ln w="76200">
            <a:solidFill>
              <a:srgbClr val="00B0F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5588" y="4151686"/>
            <a:ext cx="3357274" cy="2172914"/>
          </a:xfrm>
          <a:prstGeom prst="rect">
            <a:avLst/>
          </a:prstGeom>
          <a:ln w="76200">
            <a:solidFill>
              <a:srgbClr val="FFFF00"/>
            </a:solidFill>
          </a:ln>
        </p:spPr>
      </p:pic>
      <p:sp>
        <p:nvSpPr>
          <p:cNvPr id="7" name="Rectangle 6"/>
          <p:cNvSpPr/>
          <p:nvPr/>
        </p:nvSpPr>
        <p:spPr>
          <a:xfrm>
            <a:off x="7830200" y="640080"/>
            <a:ext cx="4023360" cy="5684520"/>
          </a:xfrm>
          <a:prstGeom prst="rect">
            <a:avLst/>
          </a:prstGeom>
          <a:solidFill>
            <a:srgbClr val="00B0F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ভেড়ার আবদ্ধ ঘর </a:t>
            </a:r>
            <a:r>
              <a:rPr lang="bn-BD" sz="3600" dirty="0" smtClean="0">
                <a:solidFill>
                  <a:schemeClr val="tx1"/>
                </a:solidFill>
                <a:latin typeface="NikoshBAN" panose="02000000000000000000" pitchFamily="2" charset="0"/>
                <a:cs typeface="NikoshBAN" panose="02000000000000000000" pitchFamily="2" charset="0"/>
              </a:rPr>
              <a:t>– যেসব অঞ্চলে প্রচুর বৃষ্টিপাত হয়, সেখানে এ ঘর বেশি উপযোগী। আবদ্ধ ঘরের পুরো অংশেই ছাদ থাকে। ঘরের পাশ দিয়ে প্রচুর আলো বাতাস প্রবাহের ব্যবস্থা থাকে। আবদ্ধ ঘরের মেঝে পাকা ও আধা পাকা হয়ে থাকে।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533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280" y="414092"/>
            <a:ext cx="4038599" cy="2469353"/>
          </a:xfrm>
          <a:prstGeom prst="rect">
            <a:avLst/>
          </a:prstGeom>
          <a:ln w="76200">
            <a:solidFill>
              <a:srgbClr val="00B0F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80" y="499581"/>
            <a:ext cx="4404880" cy="2298377"/>
          </a:xfrm>
          <a:prstGeom prst="rect">
            <a:avLst/>
          </a:prstGeom>
          <a:ln w="76200">
            <a:solidFill>
              <a:srgbClr val="FFFF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20" y="3886200"/>
            <a:ext cx="4470840" cy="2361961"/>
          </a:xfrm>
          <a:prstGeom prst="rect">
            <a:avLst/>
          </a:prstGeom>
          <a:ln w="76200">
            <a:solidFill>
              <a:srgbClr val="FF000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4280" y="3886200"/>
            <a:ext cx="4150518" cy="2361961"/>
          </a:xfrm>
          <a:prstGeom prst="rect">
            <a:avLst/>
          </a:prstGeom>
          <a:ln w="76200">
            <a:solidFill>
              <a:srgbClr val="00B0F0"/>
            </a:solidFill>
          </a:ln>
        </p:spPr>
      </p:pic>
      <p:sp>
        <p:nvSpPr>
          <p:cNvPr id="7" name="Rectangle 6"/>
          <p:cNvSpPr/>
          <p:nvPr/>
        </p:nvSpPr>
        <p:spPr>
          <a:xfrm>
            <a:off x="5471160" y="1965960"/>
            <a:ext cx="1432560" cy="3135151"/>
          </a:xfrm>
          <a:prstGeom prst="rect">
            <a:avLst/>
          </a:prstGeom>
          <a:solidFill>
            <a:schemeClr val="accent6">
              <a:lumMod val="60000"/>
              <a:lumOff val="4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ভেড়ার</a:t>
            </a:r>
            <a:r>
              <a:rPr lang="bn-BD" sz="3600" dirty="0" smtClean="0">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পরিচর্যা</a:t>
            </a:r>
          </a:p>
          <a:p>
            <a:pPr algn="ctr"/>
            <a:r>
              <a:rPr lang="bn-BD" sz="3600" dirty="0">
                <a:solidFill>
                  <a:schemeClr val="tx1"/>
                </a:solidFill>
                <a:latin typeface="NikoshBAN" panose="02000000000000000000" pitchFamily="2" charset="0"/>
                <a:cs typeface="NikoshBAN" panose="02000000000000000000" pitchFamily="2" charset="0"/>
              </a:rPr>
              <a:t>ও</a:t>
            </a:r>
            <a:r>
              <a:rPr lang="bn-BD" sz="3600" dirty="0" smtClean="0">
                <a:solidFill>
                  <a:schemeClr val="tx1"/>
                </a:solidFill>
                <a:latin typeface="NikoshBAN" panose="02000000000000000000" pitchFamily="2" charset="0"/>
                <a:cs typeface="NikoshBAN" panose="02000000000000000000" pitchFamily="2" charset="0"/>
              </a:rPr>
              <a:t> </a:t>
            </a:r>
          </a:p>
          <a:p>
            <a:pPr algn="ctr"/>
            <a:r>
              <a:rPr lang="bn-BD" sz="3600" dirty="0" smtClean="0">
                <a:solidFill>
                  <a:schemeClr val="tx1"/>
                </a:solidFill>
                <a:latin typeface="NikoshBAN" panose="02000000000000000000" pitchFamily="2" charset="0"/>
                <a:cs typeface="NikoshBAN" panose="02000000000000000000" pitchFamily="2" charset="0"/>
              </a:rPr>
              <a:t>  পশম </a:t>
            </a:r>
            <a:endParaRPr lang="bn-BD" sz="3600" dirty="0">
              <a:solidFill>
                <a:schemeClr val="tx1"/>
              </a:solidFill>
              <a:latin typeface="NikoshBAN" panose="02000000000000000000" pitchFamily="2" charset="0"/>
              <a:cs typeface="NikoshBAN" panose="02000000000000000000" pitchFamily="2" charset="0"/>
            </a:endParaRPr>
          </a:p>
          <a:p>
            <a:pPr algn="ctr"/>
            <a:r>
              <a:rPr lang="bn-BD" sz="3600" dirty="0" smtClean="0">
                <a:solidFill>
                  <a:schemeClr val="tx1"/>
                </a:solidFill>
                <a:latin typeface="NikoshBAN" panose="02000000000000000000" pitchFamily="2" charset="0"/>
                <a:cs typeface="NikoshBAN" panose="02000000000000000000" pitchFamily="2" charset="0"/>
              </a:rPr>
              <a:t>  কাটা।  </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200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880" y="868680"/>
            <a:ext cx="10485120" cy="5181600"/>
          </a:xfrm>
          <a:prstGeom prst="rect">
            <a:avLst/>
          </a:prstGeom>
          <a:solidFill>
            <a:schemeClr val="accent2"/>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ভেড়ার পরিচর্যা </a:t>
            </a:r>
            <a:r>
              <a:rPr lang="bn-BD" sz="3600" dirty="0" smtClean="0">
                <a:solidFill>
                  <a:schemeClr val="tx1"/>
                </a:solidFill>
                <a:latin typeface="NikoshBAN" panose="02000000000000000000" pitchFamily="2" charset="0"/>
                <a:cs typeface="NikoshBAN" panose="02000000000000000000" pitchFamily="2" charset="0"/>
              </a:rPr>
              <a:t>-  ভেড়াকে সুস্থ, সবল ও কর্মক্ষয় রাখার জন্য এবং এদের থেকে বেশি উৎপাদন পেতে হলে সঠিকভাবে পরিচর্যা করতে হবে। নিয়মিত ব্রাশ দিয়ে ভেড়ার পশম পরিষ্কার করতে হবে। এতে পশমের ময়লা বেরিয়ে আসবে। ভেড়ার দেহে মাঝে মধ্যে বহিঃপরজীবিনাশক প্রয়োগ করতে হবে। ভেড়ার পশম কাটার পূর্বে গোসল করাতে হবে।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321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670560"/>
            <a:ext cx="10500360" cy="5273040"/>
          </a:xfrm>
          <a:prstGeom prst="rect">
            <a:avLst/>
          </a:prstGeom>
          <a:solidFill>
            <a:schemeClr val="accent6">
              <a:lumMod val="40000"/>
              <a:lumOff val="6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একক কাজঃ</a:t>
            </a:r>
          </a:p>
          <a:p>
            <a:r>
              <a:rPr lang="bn-BD" sz="3600" dirty="0" smtClean="0">
                <a:solidFill>
                  <a:schemeClr val="tx1"/>
                </a:solidFill>
                <a:latin typeface="NikoshBAN" panose="02000000000000000000" pitchFamily="2" charset="0"/>
                <a:cs typeface="NikoshBAN" panose="02000000000000000000" pitchFamily="2" charset="0"/>
              </a:rPr>
              <a:t>         ১। আমাদের দেশে কোন উদ্দেশ্যে ভেড়া পালন করা হয়?</a:t>
            </a:r>
          </a:p>
          <a:p>
            <a:r>
              <a:rPr lang="bn-BD" sz="3600" dirty="0" smtClean="0">
                <a:solidFill>
                  <a:schemeClr val="tx1"/>
                </a:solidFill>
                <a:latin typeface="NikoshBAN" panose="02000000000000000000" pitchFamily="2" charset="0"/>
                <a:cs typeface="NikoshBAN" panose="02000000000000000000" pitchFamily="2" charset="0"/>
              </a:rPr>
              <a:t>         ২। ভেড়ার পশম কী কী তৈরিতে ব্যবহৃত হয়?</a:t>
            </a:r>
          </a:p>
          <a:p>
            <a:pPr algn="ctr"/>
            <a:r>
              <a:rPr lang="bn-BD" sz="3600" dirty="0" smtClean="0">
                <a:solidFill>
                  <a:schemeClr val="tx1"/>
                </a:solidFill>
                <a:latin typeface="NikoshBAN" panose="02000000000000000000" pitchFamily="2" charset="0"/>
                <a:cs typeface="NikoshBAN" panose="02000000000000000000" pitchFamily="2" charset="0"/>
              </a:rPr>
              <a:t>৩। ভেড়া কী খেতে খুব পছন্দ করে এবং কিভাবে ঘুরে বেড়ায়? </a:t>
            </a:r>
          </a:p>
          <a:p>
            <a:r>
              <a:rPr lang="bn-BD" sz="3600" dirty="0" smtClean="0">
                <a:solidFill>
                  <a:schemeClr val="tx1"/>
                </a:solidFill>
                <a:latin typeface="NikoshBAN" panose="02000000000000000000" pitchFamily="2" charset="0"/>
                <a:cs typeface="NikoshBAN" panose="02000000000000000000" pitchFamily="2" charset="0"/>
              </a:rPr>
              <a:t>         ৪। উন্মুক্ত ঘর কী?</a:t>
            </a:r>
          </a:p>
          <a:p>
            <a:r>
              <a:rPr lang="bn-BD" sz="3600" dirty="0" smtClean="0">
                <a:solidFill>
                  <a:schemeClr val="tx1"/>
                </a:solidFill>
                <a:latin typeface="NikoshBAN" panose="02000000000000000000" pitchFamily="2" charset="0"/>
                <a:cs typeface="NikoshBAN" panose="02000000000000000000" pitchFamily="2" charset="0"/>
              </a:rPr>
              <a:t>         ৫। ভেড়ার পশম কাটার পূর্বে কী করতে হবে?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29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4175761"/>
            <a:ext cx="4480560" cy="2191837"/>
          </a:xfrm>
          <a:prstGeom prst="rect">
            <a:avLst/>
          </a:prstGeom>
          <a:ln w="76200">
            <a:solidFill>
              <a:schemeClr val="accent6">
                <a:lumMod val="40000"/>
                <a:lumOff val="60000"/>
              </a:schemeClr>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721" y="432266"/>
            <a:ext cx="4261585" cy="2285998"/>
          </a:xfrm>
          <a:prstGeom prst="rect">
            <a:avLst/>
          </a:prstGeom>
          <a:ln w="76200">
            <a:solidFill>
              <a:srgbClr val="FFFF0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554" y="4175761"/>
            <a:ext cx="4602480" cy="2191837"/>
          </a:xfrm>
          <a:prstGeom prst="rect">
            <a:avLst/>
          </a:prstGeom>
          <a:ln w="76200">
            <a:solidFill>
              <a:schemeClr val="accent2"/>
            </a:solidFill>
          </a:ln>
        </p:spPr>
      </p:pic>
      <p:sp>
        <p:nvSpPr>
          <p:cNvPr id="8" name="Rectangle 7"/>
          <p:cNvSpPr/>
          <p:nvPr/>
        </p:nvSpPr>
        <p:spPr>
          <a:xfrm>
            <a:off x="2411014" y="2995816"/>
            <a:ext cx="7239000" cy="624840"/>
          </a:xfrm>
          <a:prstGeom prst="rect">
            <a:avLst/>
          </a:prstGeom>
          <a:solidFill>
            <a:schemeClr val="accent4"/>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ভেড়ার খাদ্য – ভুট্টার গুঁড়া, চিটা গুড় ও গমের ভুসি।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636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680" y="577090"/>
            <a:ext cx="4160520" cy="221833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399" y="4159807"/>
            <a:ext cx="4312256" cy="229196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80" y="577090"/>
            <a:ext cx="4060175" cy="227339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017520" y="3256982"/>
            <a:ext cx="7101840" cy="563880"/>
          </a:xfrm>
          <a:prstGeom prst="rect">
            <a:avLst/>
          </a:prstGeom>
          <a:solidFill>
            <a:schemeClr val="accent2">
              <a:lumMod val="40000"/>
              <a:lumOff val="60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ভেড়ার খাদ্য – সবুজ ঘাস, শুকনো ঘাস ও খৈল। </a:t>
            </a:r>
            <a:endParaRPr lang="en-US" sz="3600"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3680" y="4227363"/>
            <a:ext cx="4297680" cy="22495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594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 y="883920"/>
            <a:ext cx="10789920" cy="499872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ভেড়ার খাদ্য </a:t>
            </a:r>
            <a:r>
              <a:rPr lang="bn-BD" sz="3600" dirty="0" smtClean="0">
                <a:solidFill>
                  <a:schemeClr val="tx1"/>
                </a:solidFill>
                <a:latin typeface="NikoshBAN" panose="02000000000000000000" pitchFamily="2" charset="0"/>
                <a:cs typeface="NikoshBAN" panose="02000000000000000000" pitchFamily="2" charset="0"/>
              </a:rPr>
              <a:t>– ভেড়া যে কোনো ধরনের খাদ্য খেয়ে বেঁচে থাকতে পারে। এটি গরু, মহিষ ও ছাগলের মতোই জাবরকাটা প্রাণী। ভেড়ার খাদ্যের শ্রেণিবিন্যাস গরু ছাগলের মতোই। এদের রেশনে আঁশযুক্ত খাদ্যের পরিমাণ দানাদার খাদ্যের তুলনায় বেশি হয়ে থাকে। গর্ভবতী ভেড়ির তুলনায় প্রসূতির খাদ্য তালিকায় অধিক পরিমাণে দানাদার খাদ্য প্রদান করা হয়। বাচ্চা প্রসবের একমাস পূর্ব থেকে ভেড়ির খাদ্য তালিকায় দৈনিক ২০০-২৫০ গ্রাম হারে দানাদার খাদ্য করতে হয়। একটি বয়স্ক ভেড়ার দৈনিক ২</a:t>
            </a:r>
            <a:r>
              <a:rPr lang="en-US" sz="3600" dirty="0" smtClean="0">
                <a:solidFill>
                  <a:schemeClr val="tx1"/>
                </a:solidFill>
                <a:latin typeface="NikoshBAN" panose="02000000000000000000" pitchFamily="2" charset="0"/>
                <a:cs typeface="NikoshBAN" panose="02000000000000000000" pitchFamily="2" charset="0"/>
              </a:rPr>
              <a:t>.</a:t>
            </a:r>
            <a:r>
              <a:rPr lang="bn-BD" sz="3600" dirty="0" smtClean="0">
                <a:solidFill>
                  <a:schemeClr val="tx1"/>
                </a:solidFill>
                <a:latin typeface="NikoshBAN" panose="02000000000000000000" pitchFamily="2" charset="0"/>
                <a:cs typeface="NikoshBAN" panose="02000000000000000000" pitchFamily="2" charset="0"/>
              </a:rPr>
              <a:t>০ -২</a:t>
            </a:r>
            <a:r>
              <a:rPr lang="en-US" sz="3600" dirty="0" smtClean="0">
                <a:solidFill>
                  <a:schemeClr val="tx1"/>
                </a:solidFill>
                <a:latin typeface="NikoshBAN" panose="02000000000000000000" pitchFamily="2" charset="0"/>
                <a:cs typeface="NikoshBAN" panose="02000000000000000000" pitchFamily="2" charset="0"/>
              </a:rPr>
              <a:t>.</a:t>
            </a:r>
            <a:r>
              <a:rPr lang="bn-BD" sz="3600" dirty="0" smtClean="0">
                <a:solidFill>
                  <a:schemeClr val="tx1"/>
                </a:solidFill>
                <a:latin typeface="NikoshBAN" panose="02000000000000000000" pitchFamily="2" charset="0"/>
                <a:cs typeface="NikoshBAN" panose="02000000000000000000" pitchFamily="2" charset="0"/>
              </a:rPr>
              <a:t>৫ কেজি সবুজ ঘাস এবং ২৫০ – ৩০০ গ্রাম দানাদার খাদ্যের প্রয়োজন হয়।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9937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50520"/>
            <a:ext cx="10408920" cy="6096000"/>
          </a:xfrm>
          <a:prstGeom prst="rect">
            <a:avLst/>
          </a:prstGeom>
          <a:solidFill>
            <a:schemeClr val="accent2">
              <a:lumMod val="20000"/>
              <a:lumOff val="8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মাংস উৎপাদনকারী ভেড়ার খাদ্য তালিকাঃ</a:t>
            </a:r>
          </a:p>
          <a:p>
            <a:pPr algn="ctr"/>
            <a:endParaRPr lang="bn-BD" sz="3600" dirty="0" smtClean="0">
              <a:solidFill>
                <a:schemeClr val="tx1"/>
              </a:solidFill>
              <a:latin typeface="NikoshBAN" panose="02000000000000000000" pitchFamily="2" charset="0"/>
              <a:cs typeface="NikoshBAN" panose="02000000000000000000" pitchFamily="2" charset="0"/>
            </a:endParaRPr>
          </a:p>
          <a:p>
            <a:r>
              <a:rPr lang="bn-BD" sz="3600" dirty="0" smtClean="0">
                <a:solidFill>
                  <a:schemeClr val="tx1"/>
                </a:solidFill>
                <a:latin typeface="NikoshBAN" panose="02000000000000000000" pitchFamily="2" charset="0"/>
                <a:cs typeface="NikoshBAN" panose="02000000000000000000" pitchFamily="2" charset="0"/>
              </a:rPr>
              <a:t>              উপাদান               পরিমাণ (%) </a:t>
            </a:r>
          </a:p>
          <a:p>
            <a:r>
              <a:rPr lang="bn-BD" sz="3600" dirty="0" smtClean="0">
                <a:solidFill>
                  <a:schemeClr val="tx1"/>
                </a:solidFill>
                <a:latin typeface="NikoshBAN" panose="02000000000000000000" pitchFamily="2" charset="0"/>
                <a:cs typeface="NikoshBAN" panose="02000000000000000000" pitchFamily="2" charset="0"/>
              </a:rPr>
              <a:t>              ভুট্টার গুড়া       –         ৪০</a:t>
            </a:r>
          </a:p>
          <a:p>
            <a:r>
              <a:rPr lang="bn-BD" sz="3600" dirty="0" smtClean="0">
                <a:solidFill>
                  <a:schemeClr val="tx1"/>
                </a:solidFill>
                <a:latin typeface="NikoshBAN" panose="02000000000000000000" pitchFamily="2" charset="0"/>
                <a:cs typeface="NikoshBAN" panose="02000000000000000000" pitchFamily="2" charset="0"/>
              </a:rPr>
              <a:t>              চিটা গুড়         –           ৫</a:t>
            </a:r>
          </a:p>
          <a:p>
            <a:r>
              <a:rPr lang="bn-BD" sz="3600" dirty="0" smtClean="0">
                <a:solidFill>
                  <a:schemeClr val="tx1"/>
                </a:solidFill>
                <a:latin typeface="NikoshBAN" panose="02000000000000000000" pitchFamily="2" charset="0"/>
                <a:cs typeface="NikoshBAN" panose="02000000000000000000" pitchFamily="2" charset="0"/>
              </a:rPr>
              <a:t>            গমের ভুসি        –          ১০</a:t>
            </a:r>
          </a:p>
          <a:p>
            <a:r>
              <a:rPr lang="bn-BD" sz="3600" dirty="0" smtClean="0">
                <a:solidFill>
                  <a:schemeClr val="tx1"/>
                </a:solidFill>
                <a:latin typeface="NikoshBAN" panose="02000000000000000000" pitchFamily="2" charset="0"/>
                <a:cs typeface="NikoshBAN" panose="02000000000000000000" pitchFamily="2" charset="0"/>
              </a:rPr>
              <a:t>               খৈল             –            ৯</a:t>
            </a:r>
          </a:p>
          <a:p>
            <a:r>
              <a:rPr lang="bn-BD" sz="3600" dirty="0" smtClean="0">
                <a:solidFill>
                  <a:schemeClr val="tx1"/>
                </a:solidFill>
                <a:latin typeface="NikoshBAN" panose="02000000000000000000" pitchFamily="2" charset="0"/>
                <a:cs typeface="NikoshBAN" panose="02000000000000000000" pitchFamily="2" charset="0"/>
              </a:rPr>
              <a:t>   শুকানো লিগিউম ঘাস     –         ৩৬</a:t>
            </a:r>
          </a:p>
          <a:p>
            <a:r>
              <a:rPr lang="bn-BD" sz="3600" dirty="0" smtClean="0">
                <a:solidFill>
                  <a:schemeClr val="tx1"/>
                </a:solidFill>
                <a:latin typeface="NikoshBAN" panose="02000000000000000000" pitchFamily="2" charset="0"/>
                <a:cs typeface="NikoshBAN" panose="02000000000000000000" pitchFamily="2" charset="0"/>
              </a:rPr>
              <a:t>  </a:t>
            </a:r>
          </a:p>
          <a:p>
            <a:r>
              <a:rPr lang="bn-BD" sz="3600" dirty="0" smtClean="0">
                <a:solidFill>
                  <a:schemeClr val="tx1"/>
                </a:solidFill>
                <a:latin typeface="NikoshBAN" panose="02000000000000000000" pitchFamily="2" charset="0"/>
                <a:cs typeface="NikoshBAN" panose="02000000000000000000" pitchFamily="2" charset="0"/>
              </a:rPr>
              <a:t>           মোট                 –        ১০০ </a:t>
            </a:r>
          </a:p>
          <a:p>
            <a:pPr algn="ctr"/>
            <a:r>
              <a:rPr lang="bn-BD" sz="3600" dirty="0" smtClean="0">
                <a:latin typeface="NikoshBAN" panose="02000000000000000000" pitchFamily="2" charset="0"/>
                <a:cs typeface="NikoshBAN" panose="02000000000000000000" pitchFamily="2" charset="0"/>
              </a:rPr>
              <a:t> </a:t>
            </a:r>
            <a:endParaRPr lang="bn-BD" sz="3600" dirty="0">
              <a:latin typeface="NikoshBAN" panose="02000000000000000000" pitchFamily="2" charset="0"/>
              <a:cs typeface="NikoshBAN" panose="02000000000000000000" pitchFamily="2" charset="0"/>
            </a:endParaRPr>
          </a:p>
        </p:txBody>
      </p:sp>
      <p:cxnSp>
        <p:nvCxnSpPr>
          <p:cNvPr id="5" name="Straight Connector 4"/>
          <p:cNvCxnSpPr/>
          <p:nvPr/>
        </p:nvCxnSpPr>
        <p:spPr>
          <a:xfrm flipV="1">
            <a:off x="1066800" y="5013960"/>
            <a:ext cx="5821680" cy="3048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7640" y="2118360"/>
            <a:ext cx="3017520" cy="2026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5418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 y="487680"/>
            <a:ext cx="10363200" cy="5989320"/>
          </a:xfrm>
          <a:prstGeom prst="rect">
            <a:avLst/>
          </a:prstGeom>
          <a:solidFill>
            <a:schemeClr val="accent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tx1"/>
                </a:solidFill>
                <a:latin typeface="NikoshBAN" panose="02000000000000000000" pitchFamily="2" charset="0"/>
                <a:cs typeface="NikoshBAN" panose="02000000000000000000" pitchFamily="2" charset="0"/>
              </a:rPr>
              <a:t>                   প্রসূতি </a:t>
            </a:r>
            <a:r>
              <a:rPr lang="bn-BD" sz="3600" dirty="0">
                <a:solidFill>
                  <a:schemeClr val="tx1"/>
                </a:solidFill>
                <a:latin typeface="NikoshBAN" panose="02000000000000000000" pitchFamily="2" charset="0"/>
                <a:cs typeface="NikoshBAN" panose="02000000000000000000" pitchFamily="2" charset="0"/>
              </a:rPr>
              <a:t>ভেড়ীর খাদ্য তালিকাঃ</a:t>
            </a:r>
          </a:p>
          <a:p>
            <a:pPr algn="ctr"/>
            <a:endParaRPr lang="bn-BD" sz="3600" dirty="0">
              <a:solidFill>
                <a:schemeClr val="tx1"/>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              উপাদান               পরিমাণ (%) </a:t>
            </a:r>
          </a:p>
          <a:p>
            <a:r>
              <a:rPr lang="bn-BD" sz="3600" dirty="0">
                <a:solidFill>
                  <a:schemeClr val="tx1"/>
                </a:solidFill>
                <a:latin typeface="NikoshBAN" panose="02000000000000000000" pitchFamily="2" charset="0"/>
                <a:cs typeface="NikoshBAN" panose="02000000000000000000" pitchFamily="2" charset="0"/>
              </a:rPr>
              <a:t>              ভুট্টার গুড়া       –          </a:t>
            </a:r>
            <a:r>
              <a:rPr lang="bn-BD" sz="3600" dirty="0" smtClean="0">
                <a:solidFill>
                  <a:schemeClr val="tx1"/>
                </a:solidFill>
                <a:latin typeface="NikoshBAN" panose="02000000000000000000" pitchFamily="2" charset="0"/>
                <a:cs typeface="NikoshBAN" panose="02000000000000000000" pitchFamily="2" charset="0"/>
              </a:rPr>
              <a:t>    ১৩   </a:t>
            </a:r>
            <a:endParaRPr lang="bn-BD" sz="3600" dirty="0">
              <a:solidFill>
                <a:schemeClr val="tx1"/>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               খৈল             –         </a:t>
            </a:r>
            <a:r>
              <a:rPr lang="bn-BD" sz="3600" dirty="0" smtClean="0">
                <a:solidFill>
                  <a:schemeClr val="tx1"/>
                </a:solidFill>
                <a:latin typeface="NikoshBAN" panose="02000000000000000000" pitchFamily="2" charset="0"/>
                <a:cs typeface="NikoshBAN" panose="02000000000000000000" pitchFamily="2" charset="0"/>
              </a:rPr>
              <a:t>        ৪  </a:t>
            </a:r>
            <a:endParaRPr lang="bn-BD" sz="3600" dirty="0">
              <a:solidFill>
                <a:schemeClr val="tx1"/>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ভালো মানের </a:t>
            </a:r>
            <a:r>
              <a:rPr lang="bn-BD" sz="3600" dirty="0">
                <a:solidFill>
                  <a:schemeClr val="tx1"/>
                </a:solidFill>
                <a:latin typeface="NikoshBAN" panose="02000000000000000000" pitchFamily="2" charset="0"/>
                <a:cs typeface="NikoshBAN" panose="02000000000000000000" pitchFamily="2" charset="0"/>
              </a:rPr>
              <a:t>শুকানো লিগিউম </a:t>
            </a:r>
            <a:r>
              <a:rPr lang="bn-BD" sz="3600" dirty="0" smtClean="0">
                <a:solidFill>
                  <a:schemeClr val="tx1"/>
                </a:solidFill>
                <a:latin typeface="NikoshBAN" panose="02000000000000000000" pitchFamily="2" charset="0"/>
                <a:cs typeface="NikoshBAN" panose="02000000000000000000" pitchFamily="2" charset="0"/>
              </a:rPr>
              <a:t>ঘাস –  ৮০ </a:t>
            </a:r>
          </a:p>
          <a:p>
            <a:r>
              <a:rPr lang="bn-BD" sz="3600" dirty="0" smtClean="0">
                <a:solidFill>
                  <a:schemeClr val="tx1"/>
                </a:solidFill>
                <a:latin typeface="NikoshBAN" panose="02000000000000000000" pitchFamily="2" charset="0"/>
                <a:cs typeface="NikoshBAN" panose="02000000000000000000" pitchFamily="2" charset="0"/>
              </a:rPr>
              <a:t>         গমের ভুসি                        –    ৩  </a:t>
            </a:r>
            <a:endParaRPr lang="bn-BD" sz="3600" dirty="0">
              <a:solidFill>
                <a:schemeClr val="tx1"/>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  </a:t>
            </a:r>
          </a:p>
          <a:p>
            <a:r>
              <a:rPr lang="bn-BD" sz="3600" dirty="0">
                <a:solidFill>
                  <a:schemeClr val="tx1"/>
                </a:solidFill>
                <a:latin typeface="NikoshBAN" panose="02000000000000000000" pitchFamily="2" charset="0"/>
                <a:cs typeface="NikoshBAN" panose="02000000000000000000" pitchFamily="2" charset="0"/>
              </a:rPr>
              <a:t>           মোট                 –   </a:t>
            </a:r>
            <a:r>
              <a:rPr lang="bn-BD" sz="3600" dirty="0" smtClean="0">
                <a:solidFill>
                  <a:schemeClr val="tx1"/>
                </a:solidFill>
                <a:latin typeface="NikoshBAN" panose="02000000000000000000" pitchFamily="2" charset="0"/>
                <a:cs typeface="NikoshBAN" panose="02000000000000000000" pitchFamily="2" charset="0"/>
              </a:rPr>
              <a:t>           ১০০      </a:t>
            </a:r>
            <a:endParaRPr lang="bn-BD" sz="3600" dirty="0">
              <a:solidFill>
                <a:schemeClr val="tx1"/>
              </a:solidFill>
              <a:latin typeface="NikoshBAN" panose="02000000000000000000" pitchFamily="2" charset="0"/>
              <a:cs typeface="NikoshBAN" panose="02000000000000000000" pitchFamily="2" charset="0"/>
            </a:endParaRPr>
          </a:p>
        </p:txBody>
      </p:sp>
      <p:cxnSp>
        <p:nvCxnSpPr>
          <p:cNvPr id="5" name="Straight Connector 4"/>
          <p:cNvCxnSpPr/>
          <p:nvPr/>
        </p:nvCxnSpPr>
        <p:spPr>
          <a:xfrm flipV="1">
            <a:off x="1402080" y="5029200"/>
            <a:ext cx="6156960" cy="9144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3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70" y="523311"/>
            <a:ext cx="3288030" cy="2390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557"/>
          <a:stretch/>
        </p:blipFill>
        <p:spPr>
          <a:xfrm>
            <a:off x="8611790" y="523311"/>
            <a:ext cx="3307079" cy="2616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70" y="4320937"/>
            <a:ext cx="3288030" cy="222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0098" y="4201335"/>
            <a:ext cx="3498771" cy="2344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2141" y="2508037"/>
            <a:ext cx="4031517" cy="2387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4042141" y="868680"/>
            <a:ext cx="3817618" cy="1071950"/>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ছবিগুলো কোন প্রাণীর?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1175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10988040" cy="6050280"/>
          </a:xfrm>
          <a:prstGeom prst="rect">
            <a:avLst/>
          </a:prstGeom>
          <a:solidFill>
            <a:srgbClr val="FFFF0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গর্ভবতী ভেড়ীর </a:t>
            </a:r>
            <a:r>
              <a:rPr lang="bn-BD" sz="3600" dirty="0">
                <a:solidFill>
                  <a:schemeClr val="tx1"/>
                </a:solidFill>
                <a:latin typeface="NikoshBAN" panose="02000000000000000000" pitchFamily="2" charset="0"/>
                <a:cs typeface="NikoshBAN" panose="02000000000000000000" pitchFamily="2" charset="0"/>
              </a:rPr>
              <a:t>খাদ্য তালিকাঃ</a:t>
            </a:r>
          </a:p>
          <a:p>
            <a:pPr algn="ctr"/>
            <a:endParaRPr lang="bn-BD" sz="3600" dirty="0">
              <a:solidFill>
                <a:schemeClr val="tx1"/>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              উপাদান               পরিমাণ (%) </a:t>
            </a:r>
          </a:p>
          <a:p>
            <a:r>
              <a:rPr lang="bn-BD" sz="3600" dirty="0">
                <a:solidFill>
                  <a:schemeClr val="tx1"/>
                </a:solidFill>
                <a:latin typeface="NikoshBAN" panose="02000000000000000000" pitchFamily="2" charset="0"/>
                <a:cs typeface="NikoshBAN" panose="02000000000000000000" pitchFamily="2" charset="0"/>
              </a:rPr>
              <a:t>              ভুট্টার গুড়া       –         </a:t>
            </a:r>
            <a:r>
              <a:rPr lang="bn-BD" sz="3600" dirty="0" smtClean="0">
                <a:solidFill>
                  <a:schemeClr val="tx1"/>
                </a:solidFill>
                <a:latin typeface="NikoshBAN" panose="02000000000000000000" pitchFamily="2" charset="0"/>
                <a:cs typeface="NikoshBAN" panose="02000000000000000000" pitchFamily="2" charset="0"/>
              </a:rPr>
              <a:t>৪৫</a:t>
            </a:r>
            <a:endParaRPr lang="bn-BD" sz="3600" dirty="0">
              <a:solidFill>
                <a:schemeClr val="tx1"/>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              চিটা গুড়         –           ৫</a:t>
            </a:r>
          </a:p>
          <a:p>
            <a:r>
              <a:rPr lang="bn-BD" sz="3600" dirty="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ভুট্টার সাইলেজ    –         ২০  </a:t>
            </a:r>
            <a:endParaRPr lang="bn-BD" sz="3600" dirty="0">
              <a:solidFill>
                <a:schemeClr val="tx1"/>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               খৈল             –          </a:t>
            </a:r>
            <a:r>
              <a:rPr lang="bn-BD" sz="3600" dirty="0" smtClean="0">
                <a:solidFill>
                  <a:schemeClr val="tx1"/>
                </a:solidFill>
                <a:latin typeface="NikoshBAN" panose="02000000000000000000" pitchFamily="2" charset="0"/>
                <a:cs typeface="NikoshBAN" panose="02000000000000000000" pitchFamily="2" charset="0"/>
              </a:rPr>
              <a:t>১০</a:t>
            </a:r>
            <a:endParaRPr lang="bn-BD" sz="3600" dirty="0">
              <a:solidFill>
                <a:schemeClr val="tx1"/>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   শুকানো লিগিউম ঘাস     –        </a:t>
            </a:r>
            <a:r>
              <a:rPr lang="bn-BD" sz="3600" dirty="0" smtClean="0">
                <a:solidFill>
                  <a:schemeClr val="tx1"/>
                </a:solidFill>
                <a:latin typeface="NikoshBAN" panose="02000000000000000000" pitchFamily="2" charset="0"/>
                <a:cs typeface="NikoshBAN" panose="02000000000000000000" pitchFamily="2" charset="0"/>
              </a:rPr>
              <a:t> ২০</a:t>
            </a:r>
            <a:endParaRPr lang="bn-BD" sz="3600" dirty="0">
              <a:solidFill>
                <a:schemeClr val="tx1"/>
              </a:solidFill>
              <a:latin typeface="NikoshBAN" panose="02000000000000000000" pitchFamily="2" charset="0"/>
              <a:cs typeface="NikoshBAN" panose="02000000000000000000" pitchFamily="2" charset="0"/>
            </a:endParaRPr>
          </a:p>
          <a:p>
            <a:r>
              <a:rPr lang="bn-BD" sz="3600" dirty="0">
                <a:solidFill>
                  <a:schemeClr val="tx1"/>
                </a:solidFill>
                <a:latin typeface="NikoshBAN" panose="02000000000000000000" pitchFamily="2" charset="0"/>
                <a:cs typeface="NikoshBAN" panose="02000000000000000000" pitchFamily="2" charset="0"/>
              </a:rPr>
              <a:t>  </a:t>
            </a:r>
          </a:p>
          <a:p>
            <a:r>
              <a:rPr lang="bn-BD" sz="3600" dirty="0">
                <a:solidFill>
                  <a:schemeClr val="tx1"/>
                </a:solidFill>
                <a:latin typeface="NikoshBAN" panose="02000000000000000000" pitchFamily="2" charset="0"/>
                <a:cs typeface="NikoshBAN" panose="02000000000000000000" pitchFamily="2" charset="0"/>
              </a:rPr>
              <a:t>           মোট                 –        ১০০ </a:t>
            </a:r>
            <a:r>
              <a:rPr lang="bn-BD" sz="3600" dirty="0" smtClean="0">
                <a:solidFill>
                  <a:schemeClr val="tx1"/>
                </a:solidFill>
                <a:latin typeface="NikoshBAN" panose="02000000000000000000" pitchFamily="2" charset="0"/>
                <a:cs typeface="NikoshBAN" panose="02000000000000000000" pitchFamily="2" charset="0"/>
              </a:rPr>
              <a:t>   </a:t>
            </a:r>
            <a:endParaRPr lang="bn-BD" sz="3600" dirty="0">
              <a:solidFill>
                <a:schemeClr val="tx1"/>
              </a:solidFill>
              <a:latin typeface="NikoshBAN" panose="02000000000000000000" pitchFamily="2" charset="0"/>
              <a:cs typeface="NikoshBAN" panose="02000000000000000000" pitchFamily="2" charset="0"/>
            </a:endParaRPr>
          </a:p>
        </p:txBody>
      </p:sp>
      <p:cxnSp>
        <p:nvCxnSpPr>
          <p:cNvPr id="5" name="Straight Connector 4"/>
          <p:cNvCxnSpPr/>
          <p:nvPr/>
        </p:nvCxnSpPr>
        <p:spPr>
          <a:xfrm flipV="1">
            <a:off x="762000" y="5334000"/>
            <a:ext cx="6004560" cy="3048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47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564" y="246031"/>
            <a:ext cx="2690393" cy="183889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2985" y="213263"/>
            <a:ext cx="2799052" cy="187166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4191"/>
          <a:stretch/>
        </p:blipFill>
        <p:spPr>
          <a:xfrm>
            <a:off x="9074228" y="4384882"/>
            <a:ext cx="2797809" cy="215307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8250" y="321659"/>
            <a:ext cx="3505200" cy="176326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565" y="4487466"/>
            <a:ext cx="2690393" cy="203835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565" y="2407921"/>
            <a:ext cx="2690394" cy="175655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2985" y="2253685"/>
            <a:ext cx="2799052" cy="191078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3212294" y="3581400"/>
            <a:ext cx="5677112" cy="2956560"/>
          </a:xfrm>
          <a:prstGeom prst="rect">
            <a:avLst/>
          </a:prstGeom>
          <a:solidFill>
            <a:schemeClr val="accent6">
              <a:lumMod val="40000"/>
              <a:lumOff val="6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ভেড়ার নবজাতকের যত্ন – নবজাতক মেষ শাবককে জন্মের পর ৩-৪দিন পর্যন্ত ওজন অনুপাতে শালদুধ পান করাতে হবে। এতে বাচ্চার রোগ প্রতিরোধ ক্ষমতা গড়ে উঠে।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973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7012" y="264958"/>
            <a:ext cx="3190398" cy="185817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012" y="4661385"/>
            <a:ext cx="3190398" cy="196082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011" y="2468336"/>
            <a:ext cx="3190398" cy="18478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631" y="2468336"/>
            <a:ext cx="3473545" cy="194413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631" y="4724400"/>
            <a:ext cx="3473545" cy="189781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631" y="302520"/>
            <a:ext cx="3438384" cy="1853889"/>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8070170" y="441960"/>
            <a:ext cx="3420790" cy="6012615"/>
          </a:xfrm>
          <a:prstGeom prst="rect">
            <a:avLst/>
          </a:prstGeom>
          <a:solidFill>
            <a:schemeClr val="accent2">
              <a:lumMod val="60000"/>
              <a:lumOff val="4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ভেড়ার রোগব্যাধি দমন –</a:t>
            </a:r>
            <a:r>
              <a:rPr lang="bn-BD" sz="40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ভেড়াকে পরিষ্কার পরিচ্ছন্ন পরিবেশে রাখতে হবে। সকল বয়সের ভেড়াকে নিয়মিত কৃমিনাশক খাওয়াতে হবে ও সময়মত টিকা প্রদান করতে হবে।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4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133" y="602535"/>
            <a:ext cx="3519925" cy="2597865"/>
          </a:xfrm>
          <a:prstGeom prst="rect">
            <a:avLst/>
          </a:prstGeom>
          <a:ln w="76200">
            <a:solidFill>
              <a:srgbClr val="00B0F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187" y="3916328"/>
            <a:ext cx="3291582" cy="2525826"/>
          </a:xfrm>
          <a:prstGeom prst="rect">
            <a:avLst/>
          </a:prstGeom>
          <a:ln w="76200">
            <a:solidFill>
              <a:srgbClr val="FFFF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33" y="3916328"/>
            <a:ext cx="3513147" cy="2525826"/>
          </a:xfrm>
          <a:prstGeom prst="rect">
            <a:avLst/>
          </a:prstGeom>
          <a:ln w="76200">
            <a:solidFill>
              <a:srgbClr val="FFC000"/>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12" t="722" r="-312" b="9698"/>
          <a:stretch/>
        </p:blipFill>
        <p:spPr>
          <a:xfrm>
            <a:off x="4084320" y="602535"/>
            <a:ext cx="3421449" cy="2597865"/>
          </a:xfrm>
          <a:prstGeom prst="rect">
            <a:avLst/>
          </a:prstGeom>
          <a:ln w="76200">
            <a:solidFill>
              <a:srgbClr val="92D050"/>
            </a:solidFill>
          </a:ln>
        </p:spPr>
      </p:pic>
      <p:sp>
        <p:nvSpPr>
          <p:cNvPr id="8" name="Rectangle 7"/>
          <p:cNvSpPr/>
          <p:nvPr/>
        </p:nvSpPr>
        <p:spPr>
          <a:xfrm>
            <a:off x="7819031" y="476250"/>
            <a:ext cx="3763369" cy="5965904"/>
          </a:xfrm>
          <a:prstGeom prst="rect">
            <a:avLst/>
          </a:prstGeom>
          <a:solidFill>
            <a:schemeClr val="tx2">
              <a:lumMod val="20000"/>
              <a:lumOff val="8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ভেড়ার রোগব্যাধি  ও প্রতিকার </a:t>
            </a:r>
            <a:r>
              <a:rPr lang="bn-BD" sz="3600" dirty="0" smtClean="0">
                <a:solidFill>
                  <a:schemeClr val="tx1"/>
                </a:solidFill>
                <a:latin typeface="NikoshBAN" panose="02000000000000000000" pitchFamily="2" charset="0"/>
                <a:cs typeface="NikoshBAN" panose="02000000000000000000" pitchFamily="2" charset="0"/>
              </a:rPr>
              <a:t>–ভেড়ার বাদলা, তড়কা, খুরা রোগ, গলাফুলা ,চর্মরোগ, কৃমি, বহিঃপরজীবি ইত্যাদিতে বেশি আক্রান্ত হয়। রোগাক্রান্ত ভেড়াকে পশু চিকিৎসকের পরামর্শ মোতাবেক চিকিৎসা সেবা দিতে হবে।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9299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158240"/>
            <a:ext cx="9829800" cy="4450080"/>
          </a:xfrm>
          <a:prstGeom prst="rect">
            <a:avLst/>
          </a:prstGeom>
          <a:solidFill>
            <a:schemeClr val="accent4">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দলীয় কাজঃ </a:t>
            </a:r>
          </a:p>
          <a:p>
            <a:pPr algn="ctr"/>
            <a:endParaRPr lang="bn-BD" sz="3600" dirty="0">
              <a:solidFill>
                <a:schemeClr val="tx1"/>
              </a:solidFill>
              <a:latin typeface="NikoshBAN" panose="02000000000000000000" pitchFamily="2" charset="0"/>
              <a:cs typeface="NikoshBAN" panose="02000000000000000000" pitchFamily="2" charset="0"/>
            </a:endParaRPr>
          </a:p>
          <a:p>
            <a:pPr algn="ctr"/>
            <a:r>
              <a:rPr lang="bn-BD" sz="3600" dirty="0" smtClean="0">
                <a:solidFill>
                  <a:schemeClr val="tx1"/>
                </a:solidFill>
                <a:latin typeface="NikoshBAN" panose="02000000000000000000" pitchFamily="2" charset="0"/>
                <a:cs typeface="NikoshBAN" panose="02000000000000000000" pitchFamily="2" charset="0"/>
              </a:rPr>
              <a:t>সবুজ দল – আধা উন্মুক্ত ঘর বলতে কী বুঝ?  </a:t>
            </a:r>
          </a:p>
          <a:p>
            <a:pPr algn="ctr"/>
            <a:endParaRPr lang="bn-BD" sz="3600" dirty="0">
              <a:solidFill>
                <a:schemeClr val="tx1"/>
              </a:solidFill>
              <a:latin typeface="NikoshBAN" panose="02000000000000000000" pitchFamily="2" charset="0"/>
              <a:cs typeface="NikoshBAN" panose="02000000000000000000" pitchFamily="2" charset="0"/>
            </a:endParaRPr>
          </a:p>
          <a:p>
            <a:pPr algn="ctr"/>
            <a:r>
              <a:rPr lang="bn-BD" sz="3600" dirty="0" smtClean="0">
                <a:solidFill>
                  <a:schemeClr val="tx1"/>
                </a:solidFill>
                <a:latin typeface="NikoshBAN" panose="02000000000000000000" pitchFamily="2" charset="0"/>
                <a:cs typeface="NikoshBAN" panose="02000000000000000000" pitchFamily="2" charset="0"/>
              </a:rPr>
              <a:t>হলুদ দল – ভেড়ার কী কী রোগ দেখা দেয়?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077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350520"/>
            <a:ext cx="11551920" cy="6187440"/>
          </a:xfrm>
          <a:prstGeom prst="rect">
            <a:avLst/>
          </a:prstGeom>
          <a:solidFill>
            <a:schemeClr val="accent6"/>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মূল্যায়নঃ </a:t>
            </a:r>
          </a:p>
          <a:p>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১। ভেড়া পালনের জন্য কয় ধরনের ঘর ব্যবহার করা হয়?</a:t>
            </a:r>
          </a:p>
          <a:p>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(ক) ৩ (খ) ৪ (গ) ৫ (ঘ) ৬ </a:t>
            </a:r>
          </a:p>
          <a:p>
            <a:pPr algn="ctr"/>
            <a:r>
              <a:rPr lang="bn-BD" sz="3600" dirty="0" smtClean="0">
                <a:solidFill>
                  <a:schemeClr val="tx1"/>
                </a:solidFill>
                <a:latin typeface="NikoshBAN" panose="02000000000000000000" pitchFamily="2" charset="0"/>
                <a:cs typeface="NikoshBAN" panose="02000000000000000000" pitchFamily="2" charset="0"/>
              </a:rPr>
              <a:t>২। মাংস উৎপাদনকারী ভেড়ার খাদ্য তালিকায় চিটাগুড়ের পরিমাণ কত ভাগ? </a:t>
            </a:r>
          </a:p>
          <a:p>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ক) </a:t>
            </a:r>
            <a:r>
              <a:rPr lang="en-US" sz="3600" dirty="0" smtClean="0">
                <a:solidFill>
                  <a:schemeClr val="tx1"/>
                </a:solidFill>
                <a:latin typeface="NikoshBAN" panose="02000000000000000000" pitchFamily="2" charset="0"/>
                <a:cs typeface="NikoshBAN" panose="02000000000000000000" pitchFamily="2" charset="0"/>
              </a:rPr>
              <a:t>3</a:t>
            </a:r>
            <a:r>
              <a:rPr lang="bn-BD" sz="3600" dirty="0" smtClean="0">
                <a:solidFill>
                  <a:schemeClr val="tx1"/>
                </a:solidFill>
                <a:latin typeface="NikoshBAN" panose="02000000000000000000" pitchFamily="2" charset="0"/>
                <a:cs typeface="NikoshBAN" panose="02000000000000000000" pitchFamily="2" charset="0"/>
              </a:rPr>
              <a:t> ভাগ (খ) </a:t>
            </a:r>
            <a:r>
              <a:rPr lang="en-US" sz="3600" dirty="0" smtClean="0">
                <a:solidFill>
                  <a:schemeClr val="tx1"/>
                </a:solidFill>
                <a:latin typeface="NikoshBAN" panose="02000000000000000000" pitchFamily="2" charset="0"/>
                <a:cs typeface="NikoshBAN" panose="02000000000000000000" pitchFamily="2" charset="0"/>
              </a:rPr>
              <a:t>4</a:t>
            </a:r>
            <a:r>
              <a:rPr lang="bn-BD" sz="3600" dirty="0" smtClean="0">
                <a:solidFill>
                  <a:schemeClr val="tx1"/>
                </a:solidFill>
                <a:latin typeface="NikoshBAN" panose="02000000000000000000" pitchFamily="2" charset="0"/>
                <a:cs typeface="NikoshBAN" panose="02000000000000000000" pitchFamily="2" charset="0"/>
              </a:rPr>
              <a:t> ভাগ (গ) </a:t>
            </a:r>
            <a:r>
              <a:rPr lang="en-US" sz="3600" dirty="0" smtClean="0">
                <a:solidFill>
                  <a:schemeClr val="tx1"/>
                </a:solidFill>
                <a:latin typeface="NikoshBAN" panose="02000000000000000000" pitchFamily="2" charset="0"/>
                <a:cs typeface="NikoshBAN" panose="02000000000000000000" pitchFamily="2" charset="0"/>
              </a:rPr>
              <a:t>5</a:t>
            </a:r>
            <a:r>
              <a:rPr lang="bn-BD" sz="3600" dirty="0" smtClean="0">
                <a:solidFill>
                  <a:schemeClr val="tx1"/>
                </a:solidFill>
                <a:latin typeface="NikoshBAN" panose="02000000000000000000" pitchFamily="2" charset="0"/>
                <a:cs typeface="NikoshBAN" panose="02000000000000000000" pitchFamily="2" charset="0"/>
              </a:rPr>
              <a:t> ভাগ (ঘ) ৭ ভাগ</a:t>
            </a:r>
          </a:p>
          <a:p>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৩। ভেড়া পালনের উদ্দেশ্য হলো –</a:t>
            </a:r>
          </a:p>
          <a:p>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i</a:t>
            </a:r>
            <a:r>
              <a:rPr lang="en-US" sz="3600" dirty="0" smtClean="0">
                <a:solidFill>
                  <a:schemeClr val="tx1"/>
                </a:solidFill>
                <a:latin typeface="NikoshBAN" panose="02000000000000000000" pitchFamily="2" charset="0"/>
                <a:cs typeface="NikoshBAN" panose="02000000000000000000" pitchFamily="2" charset="0"/>
              </a:rPr>
              <a:t>.</a:t>
            </a:r>
            <a:r>
              <a:rPr lang="bn-BD" sz="3600" dirty="0" smtClean="0">
                <a:solidFill>
                  <a:schemeClr val="tx1"/>
                </a:solidFill>
                <a:latin typeface="NikoshBAN" panose="02000000000000000000" pitchFamily="2" charset="0"/>
                <a:cs typeface="NikoshBAN" panose="02000000000000000000" pitchFamily="2" charset="0"/>
              </a:rPr>
              <a:t>পশম </a:t>
            </a:r>
            <a:r>
              <a:rPr lang="en-US" sz="3600" dirty="0" smtClean="0">
                <a:solidFill>
                  <a:schemeClr val="tx1"/>
                </a:solidFill>
                <a:latin typeface="NikoshBAN" panose="02000000000000000000" pitchFamily="2" charset="0"/>
                <a:cs typeface="NikoshBAN" panose="02000000000000000000" pitchFamily="2" charset="0"/>
              </a:rPr>
              <a:t>ii. </a:t>
            </a:r>
            <a:r>
              <a:rPr lang="bn-BD" sz="3600" dirty="0" smtClean="0">
                <a:solidFill>
                  <a:schemeClr val="tx1"/>
                </a:solidFill>
                <a:latin typeface="NikoshBAN" panose="02000000000000000000" pitchFamily="2" charset="0"/>
                <a:cs typeface="NikoshBAN" panose="02000000000000000000" pitchFamily="2" charset="0"/>
              </a:rPr>
              <a:t>চামড়া </a:t>
            </a:r>
            <a:r>
              <a:rPr lang="en-US" sz="3600" dirty="0" smtClean="0">
                <a:solidFill>
                  <a:schemeClr val="tx1"/>
                </a:solidFill>
                <a:latin typeface="NikoshBAN" panose="02000000000000000000" pitchFamily="2" charset="0"/>
                <a:cs typeface="NikoshBAN" panose="02000000000000000000" pitchFamily="2" charset="0"/>
              </a:rPr>
              <a:t>iii </a:t>
            </a:r>
            <a:r>
              <a:rPr lang="bn-BD" sz="3600" dirty="0" smtClean="0">
                <a:solidFill>
                  <a:schemeClr val="tx1"/>
                </a:solidFill>
                <a:latin typeface="NikoshBAN" panose="02000000000000000000" pitchFamily="2" charset="0"/>
                <a:cs typeface="NikoshBAN" panose="02000000000000000000" pitchFamily="2" charset="0"/>
              </a:rPr>
              <a:t>মাংস </a:t>
            </a:r>
          </a:p>
          <a:p>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নিচের কোনটি সঠিক?</a:t>
            </a:r>
          </a:p>
          <a:p>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  </a:t>
            </a:r>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(ক) </a:t>
            </a:r>
            <a:r>
              <a:rPr lang="en-US" sz="3600" dirty="0">
                <a:solidFill>
                  <a:schemeClr val="tx1"/>
                </a:solidFill>
                <a:latin typeface="NikoshBAN" panose="02000000000000000000" pitchFamily="2" charset="0"/>
                <a:cs typeface="NikoshBAN" panose="02000000000000000000" pitchFamily="2" charset="0"/>
              </a:rPr>
              <a:t>i</a:t>
            </a:r>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a:t>
            </a:r>
            <a:r>
              <a:rPr lang="en-US" sz="3600" dirty="0" smtClean="0">
                <a:solidFill>
                  <a:schemeClr val="tx1"/>
                </a:solidFill>
                <a:latin typeface="NikoshBAN" panose="02000000000000000000" pitchFamily="2" charset="0"/>
                <a:cs typeface="NikoshBAN" panose="02000000000000000000" pitchFamily="2" charset="0"/>
              </a:rPr>
              <a:t> ii (</a:t>
            </a:r>
            <a:r>
              <a:rPr lang="bn-BD" sz="3600" dirty="0" smtClean="0">
                <a:solidFill>
                  <a:schemeClr val="tx1"/>
                </a:solidFill>
                <a:latin typeface="NikoshBAN" panose="02000000000000000000" pitchFamily="2" charset="0"/>
                <a:cs typeface="NikoshBAN" panose="02000000000000000000" pitchFamily="2" charset="0"/>
              </a:rPr>
              <a:t>খ)</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i</a:t>
            </a:r>
            <a:r>
              <a:rPr lang="en-US" sz="3600" dirty="0" smtClean="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a:t>
            </a:r>
            <a:r>
              <a:rPr lang="en-US" sz="3600" dirty="0" smtClean="0">
                <a:solidFill>
                  <a:schemeClr val="tx1"/>
                </a:solidFill>
                <a:latin typeface="NikoshBAN" panose="02000000000000000000" pitchFamily="2" charset="0"/>
                <a:cs typeface="NikoshBAN" panose="02000000000000000000" pitchFamily="2" charset="0"/>
              </a:rPr>
              <a:t> iii </a:t>
            </a:r>
            <a:r>
              <a:rPr lang="bn-BD" sz="3600" dirty="0" smtClean="0">
                <a:solidFill>
                  <a:schemeClr val="tx1"/>
                </a:solidFill>
                <a:latin typeface="NikoshBAN" panose="02000000000000000000" pitchFamily="2" charset="0"/>
                <a:cs typeface="NikoshBAN" panose="02000000000000000000" pitchFamily="2" charset="0"/>
              </a:rPr>
              <a:t>(গ) </a:t>
            </a:r>
            <a:r>
              <a:rPr lang="en-US" sz="3600" dirty="0" smtClean="0">
                <a:solidFill>
                  <a:schemeClr val="tx1"/>
                </a:solidFill>
                <a:latin typeface="NikoshBAN" panose="02000000000000000000" pitchFamily="2" charset="0"/>
                <a:cs typeface="NikoshBAN" panose="02000000000000000000" pitchFamily="2" charset="0"/>
              </a:rPr>
              <a:t>ii </a:t>
            </a:r>
            <a:r>
              <a:rPr lang="bn-BD" sz="3600" dirty="0" smtClean="0">
                <a:solidFill>
                  <a:schemeClr val="tx1"/>
                </a:solidFill>
                <a:latin typeface="NikoshBAN" panose="02000000000000000000" pitchFamily="2" charset="0"/>
                <a:cs typeface="NikoshBAN" panose="02000000000000000000" pitchFamily="2" charset="0"/>
              </a:rPr>
              <a:t>,</a:t>
            </a:r>
            <a:r>
              <a:rPr lang="en-US" sz="3600" dirty="0" smtClean="0">
                <a:solidFill>
                  <a:schemeClr val="tx1"/>
                </a:solidFill>
                <a:latin typeface="NikoshBAN" panose="02000000000000000000" pitchFamily="2" charset="0"/>
                <a:cs typeface="NikoshBAN" panose="02000000000000000000" pitchFamily="2" charset="0"/>
              </a:rPr>
              <a:t> iii </a:t>
            </a:r>
            <a:r>
              <a:rPr lang="bn-BD" sz="3600" dirty="0" smtClean="0">
                <a:solidFill>
                  <a:schemeClr val="tx1"/>
                </a:solidFill>
                <a:latin typeface="NikoshBAN" panose="02000000000000000000" pitchFamily="2" charset="0"/>
                <a:cs typeface="NikoshBAN" panose="02000000000000000000" pitchFamily="2" charset="0"/>
              </a:rPr>
              <a:t>(ঘ) </a:t>
            </a:r>
            <a:r>
              <a:rPr lang="en-US" sz="3600" dirty="0" smtClean="0">
                <a:solidFill>
                  <a:schemeClr val="tx1"/>
                </a:solidFill>
                <a:latin typeface="NikoshBAN" panose="02000000000000000000" pitchFamily="2" charset="0"/>
                <a:cs typeface="NikoshBAN" panose="02000000000000000000" pitchFamily="2" charset="0"/>
              </a:rPr>
              <a:t>i </a:t>
            </a:r>
            <a:r>
              <a:rPr lang="bn-BD" sz="3600" dirty="0" smtClean="0">
                <a:solidFill>
                  <a:schemeClr val="tx1"/>
                </a:solidFill>
                <a:latin typeface="NikoshBAN" panose="02000000000000000000" pitchFamily="2" charset="0"/>
                <a:cs typeface="NikoshBAN" panose="02000000000000000000" pitchFamily="2" charset="0"/>
              </a:rPr>
              <a:t>,</a:t>
            </a:r>
            <a:r>
              <a:rPr lang="en-US" sz="3600" dirty="0" smtClean="0">
                <a:solidFill>
                  <a:schemeClr val="tx1"/>
                </a:solidFill>
                <a:latin typeface="NikoshBAN" panose="02000000000000000000" pitchFamily="2" charset="0"/>
                <a:cs typeface="NikoshBAN" panose="02000000000000000000" pitchFamily="2" charset="0"/>
              </a:rPr>
              <a:t>ii </a:t>
            </a:r>
            <a:r>
              <a:rPr lang="bn-BD" sz="3600" dirty="0" smtClean="0">
                <a:solidFill>
                  <a:schemeClr val="tx1"/>
                </a:solidFill>
                <a:latin typeface="NikoshBAN" panose="02000000000000000000" pitchFamily="2" charset="0"/>
                <a:cs typeface="NikoshBAN" panose="02000000000000000000" pitchFamily="2" charset="0"/>
              </a:rPr>
              <a:t>ও</a:t>
            </a:r>
            <a:r>
              <a:rPr lang="en-US" sz="3600" dirty="0" smtClean="0">
                <a:solidFill>
                  <a:schemeClr val="tx1"/>
                </a:solidFill>
                <a:latin typeface="NikoshBAN" panose="02000000000000000000" pitchFamily="2" charset="0"/>
                <a:cs typeface="NikoshBAN" panose="02000000000000000000" pitchFamily="2" charset="0"/>
              </a:rPr>
              <a:t> iii </a:t>
            </a:r>
            <a:r>
              <a:rPr lang="bn-BD" sz="3600" dirty="0" smtClean="0">
                <a:solidFill>
                  <a:schemeClr val="tx1"/>
                </a:solidFill>
                <a:latin typeface="NikoshBAN" panose="02000000000000000000" pitchFamily="2" charset="0"/>
                <a:cs typeface="NikoshBAN" panose="02000000000000000000" pitchFamily="2" charset="0"/>
              </a:rPr>
              <a:t>  </a:t>
            </a:r>
          </a:p>
          <a:p>
            <a:pPr algn="ct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10165080" y="3901440"/>
            <a:ext cx="1584960" cy="2240280"/>
          </a:xfrm>
          <a:prstGeom prst="rect">
            <a:avLst/>
          </a:prstGeom>
          <a:solidFill>
            <a:srgbClr val="FF0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উত্তর – </a:t>
            </a:r>
          </a:p>
          <a:p>
            <a:pPr algn="ctr"/>
            <a:r>
              <a:rPr lang="bn-BD" sz="3600" dirty="0" smtClean="0">
                <a:solidFill>
                  <a:schemeClr val="tx1"/>
                </a:solidFill>
                <a:latin typeface="NikoshBAN" panose="02000000000000000000" pitchFamily="2" charset="0"/>
                <a:cs typeface="NikoshBAN" panose="02000000000000000000" pitchFamily="2" charset="0"/>
              </a:rPr>
              <a:t>১। (ক) </a:t>
            </a:r>
          </a:p>
          <a:p>
            <a:pPr algn="ctr"/>
            <a:r>
              <a:rPr lang="bn-BD" sz="3600" dirty="0" smtClean="0">
                <a:solidFill>
                  <a:schemeClr val="tx1"/>
                </a:solidFill>
                <a:latin typeface="NikoshBAN" panose="02000000000000000000" pitchFamily="2" charset="0"/>
                <a:cs typeface="NikoshBAN" panose="02000000000000000000" pitchFamily="2" charset="0"/>
              </a:rPr>
              <a:t>২। (গ) </a:t>
            </a:r>
          </a:p>
          <a:p>
            <a:pPr algn="ctr"/>
            <a:r>
              <a:rPr lang="bn-BD" sz="3600" dirty="0" smtClean="0">
                <a:solidFill>
                  <a:schemeClr val="tx1"/>
                </a:solidFill>
                <a:latin typeface="NikoshBAN" panose="02000000000000000000" pitchFamily="2" charset="0"/>
                <a:cs typeface="NikoshBAN" panose="02000000000000000000" pitchFamily="2" charset="0"/>
              </a:rPr>
              <a:t>৩। (খ)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912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480" y="1341120"/>
            <a:ext cx="9113520" cy="4023360"/>
          </a:xfrm>
          <a:prstGeom prst="rect">
            <a:avLst/>
          </a:prstGeom>
          <a:solidFill>
            <a:schemeClr val="accent4"/>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বাড়ির কাজঃ</a:t>
            </a:r>
          </a:p>
          <a:p>
            <a:pPr algn="ctr"/>
            <a:r>
              <a:rPr lang="bn-BD" sz="3600" dirty="0" smtClean="0">
                <a:solidFill>
                  <a:schemeClr val="tx1"/>
                </a:solidFill>
                <a:latin typeface="NikoshBAN" panose="02000000000000000000" pitchFamily="2" charset="0"/>
                <a:cs typeface="NikoshBAN" panose="02000000000000000000" pitchFamily="2" charset="0"/>
              </a:rPr>
              <a:t> </a:t>
            </a:r>
          </a:p>
          <a:p>
            <a:pPr algn="ctr"/>
            <a:r>
              <a:rPr lang="bn-BD" sz="3600" dirty="0" smtClean="0">
                <a:solidFill>
                  <a:schemeClr val="tx1"/>
                </a:solidFill>
                <a:latin typeface="NikoshBAN" panose="02000000000000000000" pitchFamily="2" charset="0"/>
                <a:cs typeface="NikoshBAN" panose="02000000000000000000" pitchFamily="2" charset="0"/>
              </a:rPr>
              <a:t>**** ভেড়ার বাসস্থানের প্রয়োজনীয়তা বর্ণনা কর।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771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1361" y="3596640"/>
            <a:ext cx="1860974" cy="124151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328" y="3641816"/>
            <a:ext cx="2015913" cy="129594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2328" y="1779814"/>
            <a:ext cx="2015913" cy="113157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1361" y="1779814"/>
            <a:ext cx="1860974" cy="1051287"/>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4968241" y="2956560"/>
            <a:ext cx="2103120" cy="640080"/>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anose="02000000000000000000" pitchFamily="2" charset="0"/>
                <a:cs typeface="NikoshBAN" panose="02000000000000000000" pitchFamily="2" charset="0"/>
              </a:rPr>
              <a:t>ধন্যবাদ </a:t>
            </a:r>
            <a:endParaRPr lang="en-US" sz="6000" dirty="0">
              <a:solidFill>
                <a:schemeClr val="tx1"/>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60765">
            <a:off x="1437077" y="940432"/>
            <a:ext cx="1653117" cy="114924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87733">
            <a:off x="8731680" y="805500"/>
            <a:ext cx="1653117" cy="121953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155453">
            <a:off x="1605915" y="4771947"/>
            <a:ext cx="1572371" cy="1340575"/>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368878">
            <a:off x="8680956" y="4583254"/>
            <a:ext cx="1653117" cy="1369071"/>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93242" y="5313949"/>
            <a:ext cx="2076238" cy="1149242"/>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8242" y="448185"/>
            <a:ext cx="2103120" cy="1149242"/>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795" y="2723604"/>
            <a:ext cx="1653117" cy="1219532"/>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1690" y="2685736"/>
            <a:ext cx="1653117" cy="12195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0656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529292"/>
            <a:ext cx="10408920" cy="5440680"/>
          </a:xfrm>
          <a:prstGeom prst="rect">
            <a:avLst/>
          </a:prstGeom>
          <a:ln w="57150">
            <a:solidFill>
              <a:schemeClr val="bg1"/>
            </a:solidFill>
          </a:ln>
        </p:spPr>
      </p:pic>
      <p:sp>
        <p:nvSpPr>
          <p:cNvPr id="3" name="TextBox 2"/>
          <p:cNvSpPr txBox="1"/>
          <p:nvPr/>
        </p:nvSpPr>
        <p:spPr>
          <a:xfrm>
            <a:off x="2438400" y="1310640"/>
            <a:ext cx="3246120" cy="1938992"/>
          </a:xfrm>
          <a:prstGeom prst="rect">
            <a:avLst/>
          </a:prstGeom>
          <a:solidFill>
            <a:schemeClr val="bg2"/>
          </a:solidFill>
          <a:ln w="7620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 পাঠ – ভেড়া পালন</a:t>
            </a:r>
          </a:p>
          <a:p>
            <a:r>
              <a:rPr lang="bn-BD" sz="4000" dirty="0" smtClean="0">
                <a:latin typeface="NikoshBAN" panose="02000000000000000000" pitchFamily="2" charset="0"/>
                <a:cs typeface="NikoshBAN" panose="02000000000000000000" pitchFamily="2" charset="0"/>
              </a:rPr>
              <a:t> অধ্যায় – চতুর্থ</a:t>
            </a:r>
          </a:p>
          <a:p>
            <a:r>
              <a:rPr lang="bn-BD" sz="4000" dirty="0" smtClean="0">
                <a:latin typeface="NikoshBAN" panose="02000000000000000000" pitchFamily="2" charset="0"/>
                <a:cs typeface="NikoshBAN" panose="02000000000000000000" pitchFamily="2" charset="0"/>
              </a:rPr>
              <a:t> পৃষ্ঠা – ১৫৬-১৫৯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45684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960120"/>
            <a:ext cx="11369040" cy="5166360"/>
          </a:xfrm>
          <a:prstGeom prst="rect">
            <a:avLst/>
          </a:prstGeom>
          <a:solidFill>
            <a:schemeClr val="accent2"/>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শিখনফলঃ </a:t>
            </a:r>
          </a:p>
          <a:p>
            <a:pPr algn="ctr"/>
            <a:endParaRPr lang="bn-BD" sz="3600" dirty="0">
              <a:solidFill>
                <a:schemeClr val="tx1"/>
              </a:solidFill>
              <a:latin typeface="NikoshBAN" panose="02000000000000000000" pitchFamily="2" charset="0"/>
              <a:cs typeface="NikoshBAN" panose="02000000000000000000" pitchFamily="2" charset="0"/>
            </a:endParaRPr>
          </a:p>
          <a:p>
            <a:r>
              <a:rPr lang="bn-BD" sz="3600" dirty="0" smtClean="0">
                <a:solidFill>
                  <a:schemeClr val="tx1"/>
                </a:solidFill>
                <a:latin typeface="NikoshBAN" panose="02000000000000000000" pitchFamily="2" charset="0"/>
                <a:cs typeface="NikoshBAN" panose="02000000000000000000" pitchFamily="2" charset="0"/>
              </a:rPr>
              <a:t>          ১। ভেড়া পালন পদ্ধতি বর্ণনা করতে পারবে।</a:t>
            </a:r>
          </a:p>
          <a:p>
            <a:r>
              <a:rPr lang="bn-BD" sz="3600" dirty="0" smtClean="0">
                <a:solidFill>
                  <a:schemeClr val="tx1"/>
                </a:solidFill>
                <a:latin typeface="NikoshBAN" panose="02000000000000000000" pitchFamily="2" charset="0"/>
                <a:cs typeface="NikoshBAN" panose="02000000000000000000" pitchFamily="2" charset="0"/>
              </a:rPr>
              <a:t>          ২। ভেড়ার খাদ্য ব্যবস্থাপনা বিশ্লেষণ করতে পারবে। </a:t>
            </a:r>
          </a:p>
          <a:p>
            <a:pPr algn="ctr"/>
            <a:r>
              <a:rPr lang="bn-BD" sz="3600" dirty="0" smtClean="0">
                <a:solidFill>
                  <a:schemeClr val="tx1"/>
                </a:solidFill>
                <a:latin typeface="NikoshBAN" panose="02000000000000000000" pitchFamily="2" charset="0"/>
                <a:cs typeface="NikoshBAN" panose="02000000000000000000" pitchFamily="2" charset="0"/>
              </a:rPr>
              <a:t>৩। ভেড়ার বিভিন্ন রোগ নির্ণয় ও প্রতিকারের ব্যবস্থা করতে পারবে।</a:t>
            </a:r>
          </a:p>
          <a:p>
            <a:r>
              <a:rPr lang="bn-BD" sz="3600" dirty="0" smtClean="0">
                <a:solidFill>
                  <a:schemeClr val="tx1"/>
                </a:solidFill>
                <a:latin typeface="NikoshBAN" panose="02000000000000000000" pitchFamily="2" charset="0"/>
                <a:cs typeface="NikoshBAN" panose="02000000000000000000" pitchFamily="2" charset="0"/>
              </a:rPr>
              <a:t>          ৪। ভেড়া পালনের গুরুত্ব ব্যাখ্যা করতে পারবে।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820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967"/>
          <a:stretch/>
        </p:blipFill>
        <p:spPr>
          <a:xfrm>
            <a:off x="304800" y="3919699"/>
            <a:ext cx="3491343" cy="194330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771" y="3891651"/>
            <a:ext cx="3507652" cy="19713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0263" y="1074030"/>
            <a:ext cx="3429001" cy="203781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953935"/>
            <a:ext cx="3491343" cy="203781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5360" y="3853287"/>
            <a:ext cx="3429000" cy="197135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527771" y="472440"/>
            <a:ext cx="3358394" cy="96299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ভেড়া পালন </a:t>
            </a:r>
            <a:endParaRPr lang="en-US" sz="4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03988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480" y="883920"/>
            <a:ext cx="7543800" cy="3931920"/>
          </a:xfrm>
          <a:prstGeom prst="rect">
            <a:avLst/>
          </a:prstGeom>
          <a:ln w="76200">
            <a:solidFill>
              <a:srgbClr val="FFC000"/>
            </a:solidFill>
          </a:ln>
        </p:spPr>
      </p:pic>
      <p:sp>
        <p:nvSpPr>
          <p:cNvPr id="3" name="Rectangle 2"/>
          <p:cNvSpPr/>
          <p:nvPr/>
        </p:nvSpPr>
        <p:spPr>
          <a:xfrm>
            <a:off x="4069080" y="5334000"/>
            <a:ext cx="4038600" cy="944880"/>
          </a:xfrm>
          <a:prstGeom prst="rect">
            <a:avLst/>
          </a:prstGeom>
          <a:solidFill>
            <a:schemeClr val="accent4">
              <a:lumMod val="60000"/>
              <a:lumOff val="4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 একটি নিরীহ প্রাণী।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79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005839"/>
            <a:ext cx="5242930" cy="3230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 y="1005839"/>
            <a:ext cx="5181600" cy="3230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539240" y="5562600"/>
            <a:ext cx="9570720" cy="670560"/>
          </a:xfrm>
          <a:prstGeom prst="rect">
            <a:avLst/>
          </a:prstGeom>
          <a:solidFill>
            <a:schemeClr val="accent6">
              <a:lumMod val="60000"/>
              <a:lumOff val="4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 চারণ ঘাস খেতে খুব পছন্দ করে এবং দলগতভাবে ঘুরে বেড়ায়।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690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210" y="3211967"/>
            <a:ext cx="3470370" cy="237721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30356"/>
          <a:stretch/>
        </p:blipFill>
        <p:spPr>
          <a:xfrm>
            <a:off x="2710355" y="546911"/>
            <a:ext cx="3470370" cy="204389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010" y="3269030"/>
            <a:ext cx="3470370" cy="2263089"/>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8946260" y="272590"/>
            <a:ext cx="2864739" cy="6216392"/>
          </a:xfrm>
          <a:prstGeom prst="rect">
            <a:avLst/>
          </a:prstGeom>
          <a:solidFill>
            <a:srgbClr val="FFFF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ভেড়ার প্রজনন ক্ষমতা বেশি, ১৫ মাসে ২ বার বাচ্চা দেয়। তাই ভেড়া পালন শুরু করলে কয়েক বছরের মধ্যে খামারের আকার বড় হয়ে উঠে এবং ব্যবসায় লাভবান হওয়া যায়।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604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1116</Words>
  <Application>Microsoft Office PowerPoint</Application>
  <PresentationFormat>Widescreen</PresentationFormat>
  <Paragraphs>107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164</cp:revision>
  <dcterms:created xsi:type="dcterms:W3CDTF">2022-04-21T14:40:35Z</dcterms:created>
  <dcterms:modified xsi:type="dcterms:W3CDTF">2022-07-01T06:01:56Z</dcterms:modified>
</cp:coreProperties>
</file>