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57" r:id="rId7"/>
    <p:sldId id="262" r:id="rId8"/>
    <p:sldId id="263" r:id="rId9"/>
    <p:sldId id="264" r:id="rId10"/>
    <p:sldId id="265"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snapToGrid="0">
      <p:cViewPr varScale="1">
        <p:scale>
          <a:sx n="74" d="100"/>
          <a:sy n="74"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7610B1-5E6B-4309-9E7C-D24897CD62A8}" type="datetimeFigureOut">
              <a:rPr lang="en-US" smtClean="0"/>
              <a:t>11-07-22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A9ED5-2D97-4C08-AB24-392F6F6D5162}" type="slidenum">
              <a:rPr lang="en-US" smtClean="0"/>
              <a:t>‹#›</a:t>
            </a:fld>
            <a:endParaRPr lang="en-US"/>
          </a:p>
        </p:txBody>
      </p:sp>
    </p:spTree>
    <p:extLst>
      <p:ext uri="{BB962C8B-B14F-4D97-AF65-F5344CB8AC3E}">
        <p14:creationId xmlns:p14="http://schemas.microsoft.com/office/powerpoint/2010/main" val="331287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610B1-5E6B-4309-9E7C-D24897CD62A8}" type="datetimeFigureOut">
              <a:rPr lang="en-US" smtClean="0"/>
              <a:t>11-07-22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A9ED5-2D97-4C08-AB24-392F6F6D5162}" type="slidenum">
              <a:rPr lang="en-US" smtClean="0"/>
              <a:t>‹#›</a:t>
            </a:fld>
            <a:endParaRPr lang="en-US"/>
          </a:p>
        </p:txBody>
      </p:sp>
    </p:spTree>
    <p:extLst>
      <p:ext uri="{BB962C8B-B14F-4D97-AF65-F5344CB8AC3E}">
        <p14:creationId xmlns:p14="http://schemas.microsoft.com/office/powerpoint/2010/main" val="105256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610B1-5E6B-4309-9E7C-D24897CD62A8}" type="datetimeFigureOut">
              <a:rPr lang="en-US" smtClean="0"/>
              <a:t>11-07-22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A9ED5-2D97-4C08-AB24-392F6F6D5162}" type="slidenum">
              <a:rPr lang="en-US" smtClean="0"/>
              <a:t>‹#›</a:t>
            </a:fld>
            <a:endParaRPr lang="en-US"/>
          </a:p>
        </p:txBody>
      </p:sp>
    </p:spTree>
    <p:extLst>
      <p:ext uri="{BB962C8B-B14F-4D97-AF65-F5344CB8AC3E}">
        <p14:creationId xmlns:p14="http://schemas.microsoft.com/office/powerpoint/2010/main" val="139782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610B1-5E6B-4309-9E7C-D24897CD62A8}" type="datetimeFigureOut">
              <a:rPr lang="en-US" smtClean="0"/>
              <a:t>11-07-22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A9ED5-2D97-4C08-AB24-392F6F6D5162}" type="slidenum">
              <a:rPr lang="en-US" smtClean="0"/>
              <a:t>‹#›</a:t>
            </a:fld>
            <a:endParaRPr lang="en-US"/>
          </a:p>
        </p:txBody>
      </p:sp>
    </p:spTree>
    <p:extLst>
      <p:ext uri="{BB962C8B-B14F-4D97-AF65-F5344CB8AC3E}">
        <p14:creationId xmlns:p14="http://schemas.microsoft.com/office/powerpoint/2010/main" val="306399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610B1-5E6B-4309-9E7C-D24897CD62A8}" type="datetimeFigureOut">
              <a:rPr lang="en-US" smtClean="0"/>
              <a:t>11-07-22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A9ED5-2D97-4C08-AB24-392F6F6D5162}" type="slidenum">
              <a:rPr lang="en-US" smtClean="0"/>
              <a:t>‹#›</a:t>
            </a:fld>
            <a:endParaRPr lang="en-US"/>
          </a:p>
        </p:txBody>
      </p:sp>
    </p:spTree>
    <p:extLst>
      <p:ext uri="{BB962C8B-B14F-4D97-AF65-F5344CB8AC3E}">
        <p14:creationId xmlns:p14="http://schemas.microsoft.com/office/powerpoint/2010/main" val="266429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7610B1-5E6B-4309-9E7C-D24897CD62A8}" type="datetimeFigureOut">
              <a:rPr lang="en-US" smtClean="0"/>
              <a:t>11-07-22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A9ED5-2D97-4C08-AB24-392F6F6D5162}" type="slidenum">
              <a:rPr lang="en-US" smtClean="0"/>
              <a:t>‹#›</a:t>
            </a:fld>
            <a:endParaRPr lang="en-US"/>
          </a:p>
        </p:txBody>
      </p:sp>
    </p:spTree>
    <p:extLst>
      <p:ext uri="{BB962C8B-B14F-4D97-AF65-F5344CB8AC3E}">
        <p14:creationId xmlns:p14="http://schemas.microsoft.com/office/powerpoint/2010/main" val="641842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7610B1-5E6B-4309-9E7C-D24897CD62A8}" type="datetimeFigureOut">
              <a:rPr lang="en-US" smtClean="0"/>
              <a:t>11-07-22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7A9ED5-2D97-4C08-AB24-392F6F6D5162}" type="slidenum">
              <a:rPr lang="en-US" smtClean="0"/>
              <a:t>‹#›</a:t>
            </a:fld>
            <a:endParaRPr lang="en-US"/>
          </a:p>
        </p:txBody>
      </p:sp>
    </p:spTree>
    <p:extLst>
      <p:ext uri="{BB962C8B-B14F-4D97-AF65-F5344CB8AC3E}">
        <p14:creationId xmlns:p14="http://schemas.microsoft.com/office/powerpoint/2010/main" val="373846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7610B1-5E6B-4309-9E7C-D24897CD62A8}" type="datetimeFigureOut">
              <a:rPr lang="en-US" smtClean="0"/>
              <a:t>11-07-22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7A9ED5-2D97-4C08-AB24-392F6F6D5162}" type="slidenum">
              <a:rPr lang="en-US" smtClean="0"/>
              <a:t>‹#›</a:t>
            </a:fld>
            <a:endParaRPr lang="en-US"/>
          </a:p>
        </p:txBody>
      </p:sp>
    </p:spTree>
    <p:extLst>
      <p:ext uri="{BB962C8B-B14F-4D97-AF65-F5344CB8AC3E}">
        <p14:creationId xmlns:p14="http://schemas.microsoft.com/office/powerpoint/2010/main" val="440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610B1-5E6B-4309-9E7C-D24897CD62A8}" type="datetimeFigureOut">
              <a:rPr lang="en-US" smtClean="0"/>
              <a:t>11-07-22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7A9ED5-2D97-4C08-AB24-392F6F6D5162}" type="slidenum">
              <a:rPr lang="en-US" smtClean="0"/>
              <a:t>‹#›</a:t>
            </a:fld>
            <a:endParaRPr lang="en-US"/>
          </a:p>
        </p:txBody>
      </p:sp>
    </p:spTree>
    <p:extLst>
      <p:ext uri="{BB962C8B-B14F-4D97-AF65-F5344CB8AC3E}">
        <p14:creationId xmlns:p14="http://schemas.microsoft.com/office/powerpoint/2010/main" val="253642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610B1-5E6B-4309-9E7C-D24897CD62A8}" type="datetimeFigureOut">
              <a:rPr lang="en-US" smtClean="0"/>
              <a:t>11-07-22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A9ED5-2D97-4C08-AB24-392F6F6D5162}" type="slidenum">
              <a:rPr lang="en-US" smtClean="0"/>
              <a:t>‹#›</a:t>
            </a:fld>
            <a:endParaRPr lang="en-US"/>
          </a:p>
        </p:txBody>
      </p:sp>
    </p:spTree>
    <p:extLst>
      <p:ext uri="{BB962C8B-B14F-4D97-AF65-F5344CB8AC3E}">
        <p14:creationId xmlns:p14="http://schemas.microsoft.com/office/powerpoint/2010/main" val="822786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610B1-5E6B-4309-9E7C-D24897CD62A8}" type="datetimeFigureOut">
              <a:rPr lang="en-US" smtClean="0"/>
              <a:t>11-07-22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A9ED5-2D97-4C08-AB24-392F6F6D5162}" type="slidenum">
              <a:rPr lang="en-US" smtClean="0"/>
              <a:t>‹#›</a:t>
            </a:fld>
            <a:endParaRPr lang="en-US"/>
          </a:p>
        </p:txBody>
      </p:sp>
    </p:spTree>
    <p:extLst>
      <p:ext uri="{BB962C8B-B14F-4D97-AF65-F5344CB8AC3E}">
        <p14:creationId xmlns:p14="http://schemas.microsoft.com/office/powerpoint/2010/main" val="18645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610B1-5E6B-4309-9E7C-D24897CD62A8}" type="datetimeFigureOut">
              <a:rPr lang="en-US" smtClean="0"/>
              <a:t>11-07-22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A9ED5-2D97-4C08-AB24-392F6F6D5162}" type="slidenum">
              <a:rPr lang="en-US" smtClean="0"/>
              <a:t>‹#›</a:t>
            </a:fld>
            <a:endParaRPr lang="en-US"/>
          </a:p>
        </p:txBody>
      </p:sp>
    </p:spTree>
    <p:extLst>
      <p:ext uri="{BB962C8B-B14F-4D97-AF65-F5344CB8AC3E}">
        <p14:creationId xmlns:p14="http://schemas.microsoft.com/office/powerpoint/2010/main" val="1848098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411" y="1224672"/>
            <a:ext cx="7313421" cy="5485067"/>
          </a:xfrm>
          <a:prstGeom prst="rect">
            <a:avLst/>
          </a:prstGeom>
        </p:spPr>
      </p:pic>
      <p:sp>
        <p:nvSpPr>
          <p:cNvPr id="5" name="Rectangle 4"/>
          <p:cNvSpPr/>
          <p:nvPr/>
        </p:nvSpPr>
        <p:spPr>
          <a:xfrm>
            <a:off x="4054607" y="393675"/>
            <a:ext cx="3505030" cy="830997"/>
          </a:xfrm>
          <a:prstGeom prst="rect">
            <a:avLst/>
          </a:prstGeom>
        </p:spPr>
        <p:txBody>
          <a:bodyPr wrap="square">
            <a:spAutoFit/>
          </a:bodyPr>
          <a:lstStyle/>
          <a:p>
            <a:r>
              <a:rPr lang="bn-IN" sz="4800" b="1" dirty="0" smtClean="0">
                <a:solidFill>
                  <a:srgbClr val="FF0000"/>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সকল</a:t>
            </a:r>
            <a:r>
              <a:rPr lang="en-US" sz="4800" b="1" dirty="0" err="1" smtClean="0">
                <a:solidFill>
                  <a:srgbClr val="FF0000"/>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কে</a:t>
            </a:r>
            <a:r>
              <a:rPr lang="en-US" sz="4800" b="1" dirty="0" smtClean="0">
                <a:solidFill>
                  <a:srgbClr val="FF0000"/>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4800" b="1" dirty="0" err="1" smtClean="0">
                <a:solidFill>
                  <a:srgbClr val="FF0000"/>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স্বাগতম</a:t>
            </a:r>
            <a:endParaRPr lang="en-US"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08044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457" y="828674"/>
            <a:ext cx="5057267" cy="422796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012" y="828674"/>
            <a:ext cx="4709288" cy="4227961"/>
          </a:xfrm>
          <a:prstGeom prst="rect">
            <a:avLst/>
          </a:prstGeom>
        </p:spPr>
      </p:pic>
      <p:sp>
        <p:nvSpPr>
          <p:cNvPr id="4" name="TextBox 3"/>
          <p:cNvSpPr txBox="1"/>
          <p:nvPr/>
        </p:nvSpPr>
        <p:spPr>
          <a:xfrm>
            <a:off x="1886457" y="5125974"/>
            <a:ext cx="5057267" cy="1323439"/>
          </a:xfrm>
          <a:prstGeom prst="rect">
            <a:avLst/>
          </a:prstGeom>
          <a:noFill/>
        </p:spPr>
        <p:txBody>
          <a:bodyPr wrap="square" rtlCol="0">
            <a:spAutoFit/>
          </a:bodyPr>
          <a:lstStyle/>
          <a:p>
            <a:pPr algn="just"/>
            <a:r>
              <a:rPr lang="bn-IN" sz="1600" dirty="0" smtClean="0">
                <a:solidFill>
                  <a:schemeClr val="accent4">
                    <a:lumMod val="75000"/>
                  </a:schemeClr>
                </a:solidFill>
                <a:latin typeface="Nikosh" panose="02000000000000000000" pitchFamily="2" charset="0"/>
                <a:cs typeface="Nikosh" panose="02000000000000000000" pitchFamily="2" charset="0"/>
              </a:rPr>
              <a:t>১৯৮১ সালে আইবিএম কোম্পানি তাদের বানানো পার্সোনাল কম্পিউটারের অপারেটিং সিস্টেম তৈরির জন্য উইলিয়াম হেনরি ‘বিল’ গেটস ও তাঁর বন্ধুদের প্রতিষ্ঠান মাইক্রোসফটকে দায়িত্ব দেয়। তৈরি হয় এমএস ডস এবং উইন্ডোজ অপারেটিং সিস্টেম। পৃথিবীর অধিকাংশ কম্পিউটার পরিচালিত হয় বিল গেটস প্রতিষ্ঠিত মাইক্রোসফট  কোম্পানির অপারেটিং সিস্টেম সফটওয়্যার দিয়ে।</a:t>
            </a:r>
            <a:endParaRPr lang="en-US" sz="1600" dirty="0">
              <a:solidFill>
                <a:schemeClr val="accent4">
                  <a:lumMod val="75000"/>
                </a:schemeClr>
              </a:solidFill>
              <a:latin typeface="Nikosh" panose="02000000000000000000" pitchFamily="2" charset="0"/>
              <a:cs typeface="Nikosh" panose="02000000000000000000" pitchFamily="2" charset="0"/>
            </a:endParaRPr>
          </a:p>
        </p:txBody>
      </p:sp>
      <p:sp>
        <p:nvSpPr>
          <p:cNvPr id="5" name="TextBox 4"/>
          <p:cNvSpPr txBox="1"/>
          <p:nvPr/>
        </p:nvSpPr>
        <p:spPr>
          <a:xfrm>
            <a:off x="7216012" y="5125974"/>
            <a:ext cx="4709288" cy="1200329"/>
          </a:xfrm>
          <a:prstGeom prst="rect">
            <a:avLst/>
          </a:prstGeom>
          <a:noFill/>
        </p:spPr>
        <p:txBody>
          <a:bodyPr wrap="square" rtlCol="0">
            <a:spAutoFit/>
          </a:bodyPr>
          <a:lstStyle/>
          <a:p>
            <a:pPr algn="just"/>
            <a:r>
              <a:rPr lang="bn-IN" dirty="0" smtClean="0">
                <a:solidFill>
                  <a:schemeClr val="accent4">
                    <a:lumMod val="75000"/>
                  </a:schemeClr>
                </a:solidFill>
                <a:latin typeface="Nikosh" panose="02000000000000000000" pitchFamily="2" charset="0"/>
                <a:cs typeface="Nikosh" panose="02000000000000000000" pitchFamily="2" charset="0"/>
              </a:rPr>
              <a:t>বর্তমান পৃথিবীর সবচেয়ে জনপ্রিয় সামাজিক যোগাযোগ মাধ্যমের নাম ফেসবুক হার্ভার্ড বিশ্ববিদ্যালয়ের শিক্ষার্থী মার্ক জুকারবার্গ ও তাঁর চার বন্ধুর হাতে সূচিত হয় ফেসবুকের। বর্তমানে অনেকেই সামাজিক যোগাযোগ মাধ্যম হিসেবে ফেসবুক ব্যবহার করেন।</a:t>
            </a:r>
            <a:r>
              <a:rPr lang="en-US" dirty="0" smtClean="0">
                <a:solidFill>
                  <a:schemeClr val="accent4">
                    <a:lumMod val="75000"/>
                  </a:schemeClr>
                </a:solidFill>
                <a:latin typeface="Nikosh" panose="02000000000000000000" pitchFamily="2" charset="0"/>
                <a:cs typeface="Nikosh" panose="02000000000000000000" pitchFamily="2" charset="0"/>
              </a:rPr>
              <a:t> </a:t>
            </a:r>
            <a:endParaRPr lang="en-US" dirty="0">
              <a:solidFill>
                <a:schemeClr val="accent4">
                  <a:lumMod val="75000"/>
                </a:schemeClr>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33611215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4847" y="507508"/>
            <a:ext cx="4038600" cy="1015663"/>
          </a:xfrm>
          <a:prstGeom prst="rect">
            <a:avLst/>
          </a:prstGeom>
          <a:noFill/>
        </p:spPr>
        <p:txBody>
          <a:bodyPr wrap="square" rtlCol="0">
            <a:spAutoFit/>
          </a:bodyPr>
          <a:lstStyle/>
          <a:p>
            <a:r>
              <a:rPr lang="bn-IN" sz="6000" b="1" dirty="0" smtClean="0">
                <a:solidFill>
                  <a:srgbClr val="00B050"/>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ধন্যবাদ সবাইকে </a:t>
            </a:r>
            <a:endParaRPr lang="en-US" sz="6000" b="1" dirty="0">
              <a:solidFill>
                <a:srgbClr val="00B050"/>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927" y="1394382"/>
            <a:ext cx="6864440" cy="5148330"/>
          </a:xfrm>
          <a:prstGeom prst="rect">
            <a:avLst/>
          </a:prstGeom>
        </p:spPr>
      </p:pic>
    </p:spTree>
    <p:extLst>
      <p:ext uri="{BB962C8B-B14F-4D97-AF65-F5344CB8AC3E}">
        <p14:creationId xmlns:p14="http://schemas.microsoft.com/office/powerpoint/2010/main" val="1264739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4135902" y="478301"/>
            <a:ext cx="2883877" cy="773723"/>
          </a:xfrm>
          <a:prstGeom prst="snip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0070C0"/>
                </a:solidFill>
                <a:latin typeface="Nikosh" panose="02000000000000000000" pitchFamily="2" charset="0"/>
                <a:cs typeface="Nikosh" panose="02000000000000000000" pitchFamily="2" charset="0"/>
              </a:rPr>
              <a:t>শিক্ষক পরিচিতি  </a:t>
            </a:r>
            <a:endParaRPr lang="en-US" sz="3600" b="1" dirty="0">
              <a:solidFill>
                <a:srgbClr val="0070C0"/>
              </a:solidFill>
              <a:latin typeface="Nikosh" panose="02000000000000000000" pitchFamily="2" charset="0"/>
              <a:cs typeface="Nikosh" panose="02000000000000000000" pitchFamily="2" charset="0"/>
            </a:endParaRPr>
          </a:p>
        </p:txBody>
      </p:sp>
      <p:sp>
        <p:nvSpPr>
          <p:cNvPr id="3" name="TextBox 2"/>
          <p:cNvSpPr txBox="1"/>
          <p:nvPr/>
        </p:nvSpPr>
        <p:spPr>
          <a:xfrm>
            <a:off x="4994031" y="1969477"/>
            <a:ext cx="4825218" cy="2246769"/>
          </a:xfrm>
          <a:prstGeom prst="rect">
            <a:avLst/>
          </a:prstGeom>
          <a:noFill/>
        </p:spPr>
        <p:txBody>
          <a:bodyPr wrap="square" rtlCol="0">
            <a:spAutoFit/>
          </a:bodyPr>
          <a:lstStyle/>
          <a:p>
            <a:pPr algn="ctr"/>
            <a:r>
              <a:rPr lang="bn-IN" sz="2800" dirty="0" smtClean="0">
                <a:solidFill>
                  <a:schemeClr val="accent2">
                    <a:lumMod val="50000"/>
                  </a:schemeClr>
                </a:solidFill>
                <a:latin typeface="Nikosh" panose="02000000000000000000" pitchFamily="2" charset="0"/>
                <a:cs typeface="Nikosh" panose="02000000000000000000" pitchFamily="2" charset="0"/>
              </a:rPr>
              <a:t>সবুজ কুমার মণ্ডল</a:t>
            </a:r>
          </a:p>
          <a:p>
            <a:pPr algn="ctr"/>
            <a:r>
              <a:rPr lang="bn-IN" sz="2800" dirty="0" smtClean="0">
                <a:solidFill>
                  <a:schemeClr val="accent2">
                    <a:lumMod val="50000"/>
                  </a:schemeClr>
                </a:solidFill>
                <a:latin typeface="Nikosh" panose="02000000000000000000" pitchFamily="2" charset="0"/>
                <a:cs typeface="Nikosh" panose="02000000000000000000" pitchFamily="2" charset="0"/>
              </a:rPr>
              <a:t>সহকারী শিক্ষক (কম্পিউটার শিক্ষা)</a:t>
            </a:r>
          </a:p>
          <a:p>
            <a:pPr algn="ctr"/>
            <a:r>
              <a:rPr lang="bn-IN" sz="2800" dirty="0" smtClean="0">
                <a:solidFill>
                  <a:schemeClr val="accent2">
                    <a:lumMod val="50000"/>
                  </a:schemeClr>
                </a:solidFill>
                <a:latin typeface="Nikosh" panose="02000000000000000000" pitchFamily="2" charset="0"/>
                <a:cs typeface="Nikosh" panose="02000000000000000000" pitchFamily="2" charset="0"/>
              </a:rPr>
              <a:t>আছিয়া খাতুন উচ্চ বিদ্যালয়।</a:t>
            </a:r>
          </a:p>
          <a:p>
            <a:pPr algn="ctr"/>
            <a:r>
              <a:rPr lang="bn-IN" sz="2800" dirty="0" smtClean="0">
                <a:solidFill>
                  <a:schemeClr val="accent2">
                    <a:lumMod val="50000"/>
                  </a:schemeClr>
                </a:solidFill>
                <a:latin typeface="Nikosh" panose="02000000000000000000" pitchFamily="2" charset="0"/>
                <a:cs typeface="Nikosh" panose="02000000000000000000" pitchFamily="2" charset="0"/>
              </a:rPr>
              <a:t>ভাণ্ডারিয়া, পিরোজপুর।</a:t>
            </a:r>
          </a:p>
          <a:p>
            <a:pPr algn="ctr"/>
            <a:r>
              <a:rPr lang="en-US" sz="2800" dirty="0" smtClean="0">
                <a:solidFill>
                  <a:schemeClr val="accent2">
                    <a:lumMod val="50000"/>
                  </a:schemeClr>
                </a:solidFill>
                <a:latin typeface="Nikosh" panose="02000000000000000000" pitchFamily="2" charset="0"/>
                <a:cs typeface="Nikosh" panose="02000000000000000000" pitchFamily="2" charset="0"/>
              </a:rPr>
              <a:t>sabujroy2016@gmail.com</a:t>
            </a:r>
            <a:endParaRPr lang="en-US" sz="2800" dirty="0">
              <a:solidFill>
                <a:schemeClr val="accent2">
                  <a:lumMod val="50000"/>
                </a:schemeClr>
              </a:solidFill>
              <a:latin typeface="Nikosh" panose="02000000000000000000" pitchFamily="2" charset="0"/>
              <a:cs typeface="Nikosh"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448" y="1384850"/>
            <a:ext cx="2857500" cy="2857500"/>
          </a:xfrm>
          <a:prstGeom prst="rect">
            <a:avLst/>
          </a:prstGeom>
        </p:spPr>
      </p:pic>
    </p:spTree>
    <p:extLst>
      <p:ext uri="{BB962C8B-B14F-4D97-AF65-F5344CB8AC3E}">
        <p14:creationId xmlns:p14="http://schemas.microsoft.com/office/powerpoint/2010/main" val="2739718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3">
                                            <p:txEl>
                                              <p:pRg st="0" end="0"/>
                                            </p:txEl>
                                          </p:spTgt>
                                        </p:tgtEl>
                                      </p:cBhvr>
                                    </p:animEffect>
                                  </p:childTnLst>
                                </p:cTn>
                              </p:par>
                              <p:par>
                                <p:cTn id="15" presetID="12" presetClass="entr" presetSubtype="2"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18" dur="500"/>
                                        <p:tgtEl>
                                          <p:spTgt spid="3">
                                            <p:txEl>
                                              <p:pRg st="1" end="1"/>
                                            </p:txEl>
                                          </p:spTgt>
                                        </p:tgtEl>
                                      </p:cBhvr>
                                    </p:animEffect>
                                  </p:childTnLst>
                                </p:cTn>
                              </p:par>
                              <p:par>
                                <p:cTn id="19" presetID="12" presetClass="entr" presetSubtype="2"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left)">
                                      <p:cBhvr>
                                        <p:cTn id="22" dur="500"/>
                                        <p:tgtEl>
                                          <p:spTgt spid="3">
                                            <p:txEl>
                                              <p:pRg st="2" end="2"/>
                                            </p:txEl>
                                          </p:spTgt>
                                        </p:tgtEl>
                                      </p:cBhvr>
                                    </p:animEffect>
                                  </p:childTnLst>
                                </p:cTn>
                              </p:par>
                              <p:par>
                                <p:cTn id="23" presetID="12" presetClass="entr" presetSubtype="2"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left)">
                                      <p:cBhvr>
                                        <p:cTn id="26" dur="500"/>
                                        <p:tgtEl>
                                          <p:spTgt spid="3">
                                            <p:txEl>
                                              <p:pRg st="3" end="3"/>
                                            </p:txEl>
                                          </p:spTgt>
                                        </p:tgtEl>
                                      </p:cBhvr>
                                    </p:animEffect>
                                  </p:childTnLst>
                                </p:cTn>
                              </p:par>
                              <p:par>
                                <p:cTn id="27" presetID="12" presetClass="entr" presetSubtype="2"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lef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7150" y="384516"/>
            <a:ext cx="4077546" cy="1064455"/>
          </a:xfrm>
          <a:solidFill>
            <a:schemeClr val="accent4">
              <a:lumMod val="75000"/>
            </a:schemeClr>
          </a:solidFill>
        </p:spPr>
        <p:txBody>
          <a:bodyPr>
            <a:normAutofit/>
          </a:bodyPr>
          <a:lstStyle/>
          <a:p>
            <a:pPr algn="ctr"/>
            <a:r>
              <a:rPr lang="bn-IN" sz="6000" dirty="0" smtClean="0">
                <a:latin typeface="Nikosh" panose="02000000000000000000" pitchFamily="2" charset="0"/>
                <a:cs typeface="Nikosh" panose="02000000000000000000" pitchFamily="2" charset="0"/>
              </a:rPr>
              <a:t>পাঠ পরিচিতি </a:t>
            </a:r>
            <a:endParaRPr lang="en-US" sz="6000" dirty="0">
              <a:latin typeface="Nikosh" panose="02000000000000000000" pitchFamily="2" charset="0"/>
              <a:cs typeface="Nikosh" panose="02000000000000000000" pitchFamily="2" charset="0"/>
            </a:endParaRPr>
          </a:p>
        </p:txBody>
      </p:sp>
      <p:sp>
        <p:nvSpPr>
          <p:cNvPr id="5" name="Content Placeholder 4"/>
          <p:cNvSpPr>
            <a:spLocks noGrp="1"/>
          </p:cNvSpPr>
          <p:nvPr>
            <p:ph idx="1"/>
          </p:nvPr>
        </p:nvSpPr>
        <p:spPr>
          <a:xfrm>
            <a:off x="2274314" y="2250742"/>
            <a:ext cx="8596668" cy="2397343"/>
          </a:xfrm>
        </p:spPr>
        <p:txBody>
          <a:bodyPr>
            <a:normAutofit/>
          </a:bodyPr>
          <a:lstStyle/>
          <a:p>
            <a:r>
              <a:rPr lang="bn-IN" sz="4400" dirty="0" smtClean="0">
                <a:latin typeface="Nikosh" panose="02000000000000000000" pitchFamily="2" charset="0"/>
                <a:cs typeface="Nikosh" panose="02000000000000000000" pitchFamily="2" charset="0"/>
              </a:rPr>
              <a:t>শ্রেণিঃ ৮ম </a:t>
            </a:r>
          </a:p>
          <a:p>
            <a:r>
              <a:rPr lang="bn-IN" sz="4400" dirty="0" smtClean="0">
                <a:latin typeface="Nikosh" panose="02000000000000000000" pitchFamily="2" charset="0"/>
                <a:cs typeface="Nikosh" panose="02000000000000000000" pitchFamily="2" charset="0"/>
              </a:rPr>
              <a:t>বিষয়ঃ </a:t>
            </a:r>
            <a:r>
              <a:rPr lang="en-US" sz="4400" dirty="0" err="1" smtClean="0">
                <a:latin typeface="Nikosh" panose="02000000000000000000" pitchFamily="2" charset="0"/>
                <a:cs typeface="Nikosh" panose="02000000000000000000" pitchFamily="2" charset="0"/>
              </a:rPr>
              <a:t>তথ্য</a:t>
            </a:r>
            <a:r>
              <a:rPr lang="en-US" sz="4400" dirty="0" smtClean="0">
                <a:latin typeface="Nikosh" panose="02000000000000000000" pitchFamily="2" charset="0"/>
                <a:cs typeface="Nikosh" panose="02000000000000000000" pitchFamily="2" charset="0"/>
              </a:rPr>
              <a:t> ও </a:t>
            </a:r>
            <a:r>
              <a:rPr lang="en-US" sz="4400" dirty="0" err="1" smtClean="0">
                <a:latin typeface="Nikosh" panose="02000000000000000000" pitchFamily="2" charset="0"/>
                <a:cs typeface="Nikosh" panose="02000000000000000000" pitchFamily="2" charset="0"/>
              </a:rPr>
              <a:t>যোগাযোগ</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প্রযুক্তি</a:t>
            </a:r>
            <a:r>
              <a:rPr lang="en-US" sz="4400" dirty="0" smtClean="0">
                <a:latin typeface="Nikosh" panose="02000000000000000000" pitchFamily="2" charset="0"/>
                <a:cs typeface="Nikosh" panose="02000000000000000000" pitchFamily="2" charset="0"/>
              </a:rPr>
              <a:t> </a:t>
            </a:r>
            <a:endParaRPr lang="bn-IN" sz="4400" dirty="0" smtClean="0">
              <a:latin typeface="Nikosh" panose="02000000000000000000" pitchFamily="2" charset="0"/>
              <a:cs typeface="Nikosh" panose="02000000000000000000" pitchFamily="2" charset="0"/>
            </a:endParaRPr>
          </a:p>
          <a:p>
            <a:r>
              <a:rPr lang="bn-IN" sz="4400" dirty="0" smtClean="0">
                <a:latin typeface="Nikosh" panose="02000000000000000000" pitchFamily="2" charset="0"/>
                <a:cs typeface="Nikosh" panose="02000000000000000000" pitchFamily="2" charset="0"/>
              </a:rPr>
              <a:t>অধ্যায়ঃ </a:t>
            </a:r>
            <a:r>
              <a:rPr lang="en-US" sz="4400" dirty="0">
                <a:latin typeface="Nikosh" panose="02000000000000000000" pitchFamily="2" charset="0"/>
                <a:cs typeface="Nikosh" panose="02000000000000000000" pitchFamily="2" charset="0"/>
              </a:rPr>
              <a:t>১</a:t>
            </a:r>
            <a:r>
              <a:rPr lang="bn-IN" sz="4400" dirty="0" smtClean="0">
                <a:latin typeface="Nikosh" panose="02000000000000000000" pitchFamily="2" charset="0"/>
                <a:cs typeface="Nikosh" panose="02000000000000000000" pitchFamily="2" charset="0"/>
              </a:rPr>
              <a:t>ম </a:t>
            </a:r>
            <a:r>
              <a:rPr lang="en-US" sz="4400" dirty="0" smtClean="0">
                <a:latin typeface="Nikosh" panose="02000000000000000000" pitchFamily="2" charset="0"/>
                <a:cs typeface="Nikosh" panose="02000000000000000000" pitchFamily="2" charset="0"/>
              </a:rPr>
              <a:t> </a:t>
            </a:r>
            <a:endParaRPr lang="en-US" sz="44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4269454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97004" y="28863"/>
            <a:ext cx="5008843" cy="585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 panose="02000000000000000000" pitchFamily="2" charset="0"/>
                <a:cs typeface="Nikosh" panose="02000000000000000000" pitchFamily="2" charset="0"/>
              </a:rPr>
              <a:t>ছবিগুলোর দিকে লক্ষ্য করো </a:t>
            </a:r>
            <a:endParaRPr lang="en-US" sz="3200" dirty="0">
              <a:latin typeface="Nikosh" panose="02000000000000000000" pitchFamily="2" charset="0"/>
              <a:cs typeface="Nikosh" panose="02000000000000000000" pitchFamily="2" charset="0"/>
            </a:endParaRPr>
          </a:p>
        </p:txBody>
      </p:sp>
      <p:sp>
        <p:nvSpPr>
          <p:cNvPr id="6" name="TextBox 5"/>
          <p:cNvSpPr txBox="1"/>
          <p:nvPr/>
        </p:nvSpPr>
        <p:spPr>
          <a:xfrm>
            <a:off x="5648325" y="4265794"/>
            <a:ext cx="2171700" cy="447675"/>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731" y="978803"/>
            <a:ext cx="2859219" cy="237270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350" y="742950"/>
            <a:ext cx="3194950" cy="260664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0969" y="3494269"/>
            <a:ext cx="2852981" cy="254269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6525" y="3570467"/>
            <a:ext cx="3152775" cy="2466499"/>
          </a:xfrm>
          <a:prstGeom prst="rect">
            <a:avLst/>
          </a:prstGeom>
        </p:spPr>
      </p:pic>
    </p:spTree>
    <p:extLst>
      <p:ext uri="{BB962C8B-B14F-4D97-AF65-F5344CB8AC3E}">
        <p14:creationId xmlns:p14="http://schemas.microsoft.com/office/powerpoint/2010/main" val="9220139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80">
                                          <p:stCondLst>
                                            <p:cond delay="0"/>
                                          </p:stCondLst>
                                        </p:cTn>
                                        <p:tgtEl>
                                          <p:spTgt spid="9"/>
                                        </p:tgtEl>
                                      </p:cBhvr>
                                    </p:animEffect>
                                    <p:anim calcmode="lin" valueType="num">
                                      <p:cBhvr>
                                        <p:cTn id="1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 dur="26">
                                          <p:stCondLst>
                                            <p:cond delay="650"/>
                                          </p:stCondLst>
                                        </p:cTn>
                                        <p:tgtEl>
                                          <p:spTgt spid="9"/>
                                        </p:tgtEl>
                                      </p:cBhvr>
                                      <p:to x="100000" y="60000"/>
                                    </p:animScale>
                                    <p:animScale>
                                      <p:cBhvr>
                                        <p:cTn id="18" dur="166" decel="50000">
                                          <p:stCondLst>
                                            <p:cond delay="676"/>
                                          </p:stCondLst>
                                        </p:cTn>
                                        <p:tgtEl>
                                          <p:spTgt spid="9"/>
                                        </p:tgtEl>
                                      </p:cBhvr>
                                      <p:to x="100000" y="100000"/>
                                    </p:animScale>
                                    <p:animScale>
                                      <p:cBhvr>
                                        <p:cTn id="19" dur="26">
                                          <p:stCondLst>
                                            <p:cond delay="1312"/>
                                          </p:stCondLst>
                                        </p:cTn>
                                        <p:tgtEl>
                                          <p:spTgt spid="9"/>
                                        </p:tgtEl>
                                      </p:cBhvr>
                                      <p:to x="100000" y="80000"/>
                                    </p:animScale>
                                    <p:animScale>
                                      <p:cBhvr>
                                        <p:cTn id="20" dur="166" decel="50000">
                                          <p:stCondLst>
                                            <p:cond delay="1338"/>
                                          </p:stCondLst>
                                        </p:cTn>
                                        <p:tgtEl>
                                          <p:spTgt spid="9"/>
                                        </p:tgtEl>
                                      </p:cBhvr>
                                      <p:to x="100000" y="100000"/>
                                    </p:animScale>
                                    <p:animScale>
                                      <p:cBhvr>
                                        <p:cTn id="21" dur="26">
                                          <p:stCondLst>
                                            <p:cond delay="1642"/>
                                          </p:stCondLst>
                                        </p:cTn>
                                        <p:tgtEl>
                                          <p:spTgt spid="9"/>
                                        </p:tgtEl>
                                      </p:cBhvr>
                                      <p:to x="100000" y="90000"/>
                                    </p:animScale>
                                    <p:animScale>
                                      <p:cBhvr>
                                        <p:cTn id="22" dur="166" decel="50000">
                                          <p:stCondLst>
                                            <p:cond delay="1668"/>
                                          </p:stCondLst>
                                        </p:cTn>
                                        <p:tgtEl>
                                          <p:spTgt spid="9"/>
                                        </p:tgtEl>
                                      </p:cBhvr>
                                      <p:to x="100000" y="100000"/>
                                    </p:animScale>
                                    <p:animScale>
                                      <p:cBhvr>
                                        <p:cTn id="23" dur="26">
                                          <p:stCondLst>
                                            <p:cond delay="1808"/>
                                          </p:stCondLst>
                                        </p:cTn>
                                        <p:tgtEl>
                                          <p:spTgt spid="9"/>
                                        </p:tgtEl>
                                      </p:cBhvr>
                                      <p:to x="100000" y="95000"/>
                                    </p:animScale>
                                    <p:animScale>
                                      <p:cBhvr>
                                        <p:cTn id="24" dur="166" decel="50000">
                                          <p:stCondLst>
                                            <p:cond delay="1834"/>
                                          </p:stCondLst>
                                        </p:cTn>
                                        <p:tgtEl>
                                          <p:spTgt spid="9"/>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346" y="718802"/>
            <a:ext cx="9284997" cy="4857751"/>
          </a:xfrm>
          <a:solidFill>
            <a:schemeClr val="accent3">
              <a:lumMod val="40000"/>
              <a:lumOff val="60000"/>
            </a:schemeClr>
          </a:solidFill>
        </p:spPr>
        <p:txBody>
          <a:bodyPr>
            <a:normAutofit/>
          </a:bodyPr>
          <a:lstStyle/>
          <a:p>
            <a:pPr algn="ctr"/>
            <a:r>
              <a:rPr lang="bn-IN" u="sng" dirty="0" smtClean="0">
                <a:blipFill>
                  <a:blip r:embed="rId2"/>
                  <a:tile tx="0" ty="0" sx="100000" sy="100000" flip="none" algn="tl"/>
                </a:blipFill>
                <a:latin typeface="Nikosh" panose="02000000000000000000" pitchFamily="2" charset="0"/>
                <a:cs typeface="Nikosh" panose="02000000000000000000" pitchFamily="2" charset="0"/>
              </a:rPr>
              <a:t>আজকের পাঠ </a:t>
            </a:r>
            <a:r>
              <a:rPr lang="bn-IN" dirty="0" smtClean="0">
                <a:latin typeface="Nikosh" panose="02000000000000000000" pitchFamily="2" charset="0"/>
                <a:cs typeface="Nikosh" panose="02000000000000000000" pitchFamily="2" charset="0"/>
              </a:rPr>
              <a:t/>
            </a:r>
            <a:br>
              <a:rPr lang="bn-IN" dirty="0" smtClean="0">
                <a:latin typeface="Nikosh" panose="02000000000000000000" pitchFamily="2" charset="0"/>
                <a:cs typeface="Nikosh" panose="02000000000000000000" pitchFamily="2" charset="0"/>
              </a:rPr>
            </a:br>
            <a:r>
              <a:rPr lang="bn-IN" dirty="0" smtClean="0">
                <a:latin typeface="Nikosh" panose="02000000000000000000" pitchFamily="2" charset="0"/>
                <a:cs typeface="Nikosh" panose="02000000000000000000" pitchFamily="2" charset="0"/>
              </a:rPr>
              <a:t/>
            </a:r>
            <a:br>
              <a:rPr lang="bn-IN" dirty="0" smtClean="0">
                <a:latin typeface="Nikosh" panose="02000000000000000000" pitchFamily="2" charset="0"/>
                <a:cs typeface="Nikosh" panose="02000000000000000000" pitchFamily="2" charset="0"/>
              </a:rPr>
            </a:br>
            <a:r>
              <a:rPr lang="bn-IN" dirty="0" smtClean="0">
                <a:solidFill>
                  <a:schemeClr val="accent4">
                    <a:lumMod val="50000"/>
                  </a:schemeClr>
                </a:solidFill>
                <a:latin typeface="Nikosh" panose="02000000000000000000" pitchFamily="2" charset="0"/>
                <a:cs typeface="Nikosh" panose="02000000000000000000" pitchFamily="2" charset="0"/>
              </a:rPr>
              <a:t>একুশ শতকের তথ্য ও যোগাযোগ প্রযুক্তি এবং তা বিকাশে উল্লেখযোগ্য ব্যক্তিত্বদের অবদান।</a:t>
            </a:r>
            <a:endParaRPr lang="en-US" dirty="0">
              <a:solidFill>
                <a:schemeClr val="accent4">
                  <a:lumMod val="50000"/>
                </a:schemeClr>
              </a:solidFill>
              <a:effectLst>
                <a:outerShdw blurRad="50800" dist="38100" dir="8100000" algn="tr" rotWithShape="0">
                  <a:prstClr val="black">
                    <a:alpha val="40000"/>
                  </a:prst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660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19" y="390517"/>
            <a:ext cx="4159822" cy="276071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419" y="3215588"/>
            <a:ext cx="4159822" cy="26818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004" y="3213453"/>
            <a:ext cx="3760341" cy="270281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4005" y="390517"/>
            <a:ext cx="3760341" cy="2760716"/>
          </a:xfrm>
          <a:prstGeom prst="rect">
            <a:avLst/>
          </a:prstGeom>
        </p:spPr>
      </p:pic>
      <p:sp>
        <p:nvSpPr>
          <p:cNvPr id="6" name="TextBox 5"/>
          <p:cNvSpPr txBox="1"/>
          <p:nvPr/>
        </p:nvSpPr>
        <p:spPr>
          <a:xfrm>
            <a:off x="2458751" y="5961803"/>
            <a:ext cx="6448425" cy="707886"/>
          </a:xfrm>
          <a:prstGeom prst="rect">
            <a:avLst/>
          </a:prstGeom>
          <a:noFill/>
        </p:spPr>
        <p:txBody>
          <a:bodyPr wrap="square" rtlCol="0">
            <a:spAutoFit/>
          </a:bodyPr>
          <a:lstStyle/>
          <a:p>
            <a:pPr algn="ctr"/>
            <a:r>
              <a:rPr lang="bn-IN" sz="2000" dirty="0" smtClean="0">
                <a:solidFill>
                  <a:srgbClr val="FF0000"/>
                </a:solidFill>
                <a:latin typeface="Nikosh" panose="02000000000000000000" pitchFamily="2" charset="0"/>
                <a:cs typeface="Nikosh" panose="02000000000000000000" pitchFamily="2" charset="0"/>
              </a:rPr>
              <a:t>তথ্য ও যোগাযোগ প্রযুক্তি বিকাশে রয়েছে অনেক বিজ্ঞানী, ভিশনারি, প্রকৌশলী এবং নির্মাতাদের অবদান।</a:t>
            </a:r>
            <a:endParaRPr lang="en-US" sz="2000" dirty="0">
              <a:solidFill>
                <a:srgbClr val="FF0000"/>
              </a:solidFill>
              <a:latin typeface="Nikosh" panose="02000000000000000000" pitchFamily="2" charset="0"/>
              <a:cs typeface="Nikosh" panose="02000000000000000000" pitchFamily="2" charset="0"/>
            </a:endParaRPr>
          </a:p>
        </p:txBody>
      </p:sp>
      <p:sp>
        <p:nvSpPr>
          <p:cNvPr id="7" name="TextBox 6"/>
          <p:cNvSpPr txBox="1"/>
          <p:nvPr/>
        </p:nvSpPr>
        <p:spPr>
          <a:xfrm>
            <a:off x="1848803" y="2592656"/>
            <a:ext cx="2739072" cy="400110"/>
          </a:xfrm>
          <a:prstGeom prst="rect">
            <a:avLst/>
          </a:prstGeom>
          <a:noFill/>
        </p:spPr>
        <p:txBody>
          <a:bodyPr wrap="square" rtlCol="0">
            <a:spAutoFit/>
          </a:bodyPr>
          <a:lstStyle/>
          <a:p>
            <a:r>
              <a:rPr lang="bn-IN" sz="1000" dirty="0" smtClean="0">
                <a:solidFill>
                  <a:srgbClr val="FFFF00"/>
                </a:solidFill>
              </a:rPr>
              <a:t>জেমস ক্লার্ক ম্যাক্সওয়েল </a:t>
            </a:r>
          </a:p>
          <a:p>
            <a:r>
              <a:rPr lang="bn-IN" sz="1000" dirty="0" smtClean="0">
                <a:solidFill>
                  <a:srgbClr val="FFFF00"/>
                </a:solidFill>
              </a:rPr>
              <a:t>(</a:t>
            </a:r>
            <a:r>
              <a:rPr lang="en-US" sz="1000" dirty="0" smtClean="0">
                <a:solidFill>
                  <a:srgbClr val="FFFF00"/>
                </a:solidFill>
              </a:rPr>
              <a:t>James Clerk Maxwell) (</a:t>
            </a:r>
            <a:r>
              <a:rPr lang="bn-IN" sz="1000" dirty="0" smtClean="0">
                <a:solidFill>
                  <a:srgbClr val="FFFF00"/>
                </a:solidFill>
              </a:rPr>
              <a:t>১৮৩১ – ১৮৭৯ </a:t>
            </a:r>
            <a:r>
              <a:rPr lang="bn-IN" sz="1000" dirty="0" smtClean="0"/>
              <a:t>)</a:t>
            </a:r>
            <a:endParaRPr lang="en-US" sz="1000" dirty="0"/>
          </a:p>
        </p:txBody>
      </p:sp>
      <p:sp>
        <p:nvSpPr>
          <p:cNvPr id="8" name="TextBox 7"/>
          <p:cNvSpPr txBox="1"/>
          <p:nvPr/>
        </p:nvSpPr>
        <p:spPr>
          <a:xfrm>
            <a:off x="2003424" y="5227146"/>
            <a:ext cx="2164780" cy="600164"/>
          </a:xfrm>
          <a:prstGeom prst="rect">
            <a:avLst/>
          </a:prstGeom>
          <a:noFill/>
        </p:spPr>
        <p:txBody>
          <a:bodyPr wrap="square" rtlCol="0">
            <a:spAutoFit/>
          </a:bodyPr>
          <a:lstStyle/>
          <a:p>
            <a:r>
              <a:rPr lang="bn-IN" sz="1100" dirty="0" smtClean="0">
                <a:solidFill>
                  <a:srgbClr val="FFFF00"/>
                </a:solidFill>
              </a:rPr>
              <a:t>গুগলিয়েলমো মার্কনি</a:t>
            </a:r>
            <a:endParaRPr lang="en-US" sz="1100" dirty="0" smtClean="0">
              <a:solidFill>
                <a:srgbClr val="FFFF00"/>
              </a:solidFill>
            </a:endParaRPr>
          </a:p>
          <a:p>
            <a:r>
              <a:rPr lang="en-US" sz="1100" dirty="0" smtClean="0">
                <a:solidFill>
                  <a:srgbClr val="FFFF00"/>
                </a:solidFill>
              </a:rPr>
              <a:t>(</a:t>
            </a:r>
            <a:r>
              <a:rPr lang="en-US" sz="1100" dirty="0" err="1" smtClean="0">
                <a:solidFill>
                  <a:srgbClr val="FFFF00"/>
                </a:solidFill>
              </a:rPr>
              <a:t>Guglielmo</a:t>
            </a:r>
            <a:r>
              <a:rPr lang="en-US" sz="1100" dirty="0" smtClean="0">
                <a:solidFill>
                  <a:srgbClr val="FFFF00"/>
                </a:solidFill>
              </a:rPr>
              <a:t> Marconi )</a:t>
            </a:r>
          </a:p>
          <a:p>
            <a:r>
              <a:rPr lang="bn-IN" sz="1100" dirty="0" smtClean="0">
                <a:solidFill>
                  <a:srgbClr val="FFFF00"/>
                </a:solidFill>
              </a:rPr>
              <a:t>(১৮৭৪ – ১৯৩৭ )</a:t>
            </a:r>
            <a:endParaRPr lang="en-US" sz="1100" dirty="0">
              <a:solidFill>
                <a:srgbClr val="FFFF00"/>
              </a:solidFill>
            </a:endParaRPr>
          </a:p>
        </p:txBody>
      </p:sp>
      <p:sp>
        <p:nvSpPr>
          <p:cNvPr id="9" name="TextBox 8"/>
          <p:cNvSpPr txBox="1"/>
          <p:nvPr/>
        </p:nvSpPr>
        <p:spPr>
          <a:xfrm>
            <a:off x="6725666" y="5311784"/>
            <a:ext cx="1924050" cy="430887"/>
          </a:xfrm>
          <a:prstGeom prst="rect">
            <a:avLst/>
          </a:prstGeom>
          <a:noFill/>
        </p:spPr>
        <p:txBody>
          <a:bodyPr wrap="square" rtlCol="0">
            <a:spAutoFit/>
          </a:bodyPr>
          <a:lstStyle/>
          <a:p>
            <a:r>
              <a:rPr lang="bn-IN" sz="1100" dirty="0" smtClean="0">
                <a:solidFill>
                  <a:srgbClr val="FFFF00"/>
                </a:solidFill>
              </a:rPr>
              <a:t>রেমন্ড স্যামুয়েল টমলিনসন (</a:t>
            </a:r>
            <a:r>
              <a:rPr lang="en-US" sz="1100" dirty="0" err="1" smtClean="0">
                <a:solidFill>
                  <a:srgbClr val="FFFF00"/>
                </a:solidFill>
              </a:rPr>
              <a:t>Ramond</a:t>
            </a:r>
            <a:r>
              <a:rPr lang="en-US" sz="1100" dirty="0" smtClean="0">
                <a:solidFill>
                  <a:srgbClr val="FFFF00"/>
                </a:solidFill>
              </a:rPr>
              <a:t> Samuel Tomlinson</a:t>
            </a:r>
            <a:r>
              <a:rPr lang="en-US" sz="1100" dirty="0" smtClean="0"/>
              <a:t>)</a:t>
            </a:r>
          </a:p>
        </p:txBody>
      </p:sp>
    </p:spTree>
    <p:extLst>
      <p:ext uri="{BB962C8B-B14F-4D97-AF65-F5344CB8AC3E}">
        <p14:creationId xmlns:p14="http://schemas.microsoft.com/office/powerpoint/2010/main" val="17819280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1+#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559" y="676275"/>
            <a:ext cx="5010150" cy="36480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909" y="676275"/>
            <a:ext cx="4944165" cy="3648075"/>
          </a:xfrm>
          <a:prstGeom prst="rect">
            <a:avLst/>
          </a:prstGeom>
        </p:spPr>
      </p:pic>
      <p:sp>
        <p:nvSpPr>
          <p:cNvPr id="4" name="TextBox 3"/>
          <p:cNvSpPr txBox="1"/>
          <p:nvPr/>
        </p:nvSpPr>
        <p:spPr>
          <a:xfrm>
            <a:off x="2019300" y="4611231"/>
            <a:ext cx="9458325" cy="954107"/>
          </a:xfrm>
          <a:prstGeom prst="rect">
            <a:avLst/>
          </a:prstGeom>
          <a:noFill/>
        </p:spPr>
        <p:txBody>
          <a:bodyPr wrap="square" rtlCol="0">
            <a:spAutoFit/>
          </a:bodyPr>
          <a:lstStyle/>
          <a:p>
            <a:pPr algn="just"/>
            <a:r>
              <a:rPr lang="bn-IN" dirty="0" smtClean="0">
                <a:solidFill>
                  <a:schemeClr val="accent5">
                    <a:lumMod val="75000"/>
                  </a:schemeClr>
                </a:solidFill>
                <a:latin typeface="Nikosh" panose="02000000000000000000" pitchFamily="2" charset="0"/>
                <a:cs typeface="Nikosh" panose="02000000000000000000" pitchFamily="2" charset="0"/>
              </a:rPr>
              <a:t>চার্লস ব্যাবেজ কে আধুনিক কম্পিউটারের জনক বলা হয়। তিনি ডিফারেনস ইঞ্জিন তৈরি করেন । ১৯৯১ সালে লন্ডনের বিজ্ঞান জাদুঘরে চার্লস ব্যাবেজের বর্ণনা অনুসারে একটি ইঞ্জিন তৈরি করা হয় । সেটি সঠিক ভাবেই কাজ করছিল এবং পরবর্তীতে তিনি এনালিটিক্যাল ইঞ্জিন নামে একটি গণনা যন্ত্রের পরিকল্পনা করেন।</a:t>
            </a:r>
            <a:endParaRPr lang="en-US" dirty="0">
              <a:solidFill>
                <a:schemeClr val="accent5">
                  <a:lumMod val="75000"/>
                </a:schemeClr>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4051943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960" y="1114426"/>
            <a:ext cx="7386913" cy="2647950"/>
          </a:xfrm>
          <a:prstGeom prst="rect">
            <a:avLst/>
          </a:prstGeom>
        </p:spPr>
      </p:pic>
      <p:sp>
        <p:nvSpPr>
          <p:cNvPr id="3" name="TextBox 2"/>
          <p:cNvSpPr txBox="1"/>
          <p:nvPr/>
        </p:nvSpPr>
        <p:spPr>
          <a:xfrm>
            <a:off x="2635649" y="3862306"/>
            <a:ext cx="7717536" cy="2031325"/>
          </a:xfrm>
          <a:prstGeom prst="rect">
            <a:avLst/>
          </a:prstGeom>
          <a:noFill/>
        </p:spPr>
        <p:txBody>
          <a:bodyPr wrap="square" rtlCol="0">
            <a:spAutoFit/>
          </a:bodyPr>
          <a:lstStyle/>
          <a:p>
            <a:pPr algn="just"/>
            <a:r>
              <a:rPr lang="bn-IN" dirty="0" smtClean="0">
                <a:latin typeface="Nikosh" panose="02000000000000000000" pitchFamily="2" charset="0"/>
                <a:cs typeface="Nikosh" panose="02000000000000000000" pitchFamily="2" charset="0"/>
              </a:rPr>
              <a:t>অ্যাডা লাভলেস কে প্রোগ্রামিং ধারণার প্রবর্তক বলা হয়। কবি লর্ড বায়রনের কন্যা, ছোট বেলা থেকেই মায়ের কারণেই অ্যাডা লাভলেস বিজ্ঞান ও গণিতে আগ্রহী হয়ে ওঠেন। ১৮৩৩ সালে চার্লস ব্যাবেজের সাথে পরিচয় হলে ব্যাবেজের এনালিটিক্যাল ইঞ্জিনকে কাজে লাগানোর জন্য প্রোগ্রামিং- এর ধারণা সামনে নিয়ে আসেন। ১৮৪২ সালে ব্যাবেজ তুরিন বিশ্ববিদ্যালয়ে ইঞ্জিন সম্পর্কে বক্তব্য দেন। অ্যাডা ব্যাবেজের সহায়তা নিয়ে পুরো বক্তব্যের সঙ্গে ইঞ্জিনের কাজের ধারাটি বর্ণনা করেন। তিনি এটিকে ধাপ অনুসারে ক্রমাঙ্কিত করেন। অ্যাডা লাভলেসের মৃত্যুর ১০০ বছর পর ১৯৫৩ সালে সেই নোট প্রকাশিত হলে বিজ্ঞানীরা বুঝতে পারেন, অ্যাডা লাভলেসই অ্যালগরিদম প্রোগ্রামিংয়ের ধারণাটি আসলে প্রকাশ করেছিলেন। </a:t>
            </a:r>
            <a:endParaRPr lang="en-US"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140672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115062"/>
            <a:ext cx="4638675" cy="4202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896" y="152400"/>
            <a:ext cx="4557903" cy="4165162"/>
          </a:xfrm>
          <a:prstGeom prst="rect">
            <a:avLst/>
          </a:prstGeom>
        </p:spPr>
      </p:pic>
      <p:sp>
        <p:nvSpPr>
          <p:cNvPr id="5" name="TextBox 4"/>
          <p:cNvSpPr txBox="1"/>
          <p:nvPr/>
        </p:nvSpPr>
        <p:spPr>
          <a:xfrm>
            <a:off x="1866900" y="4608255"/>
            <a:ext cx="4714875" cy="1477328"/>
          </a:xfrm>
          <a:prstGeom prst="rect">
            <a:avLst/>
          </a:prstGeom>
          <a:noFill/>
        </p:spPr>
        <p:txBody>
          <a:bodyPr wrap="square" rtlCol="0">
            <a:spAutoFit/>
          </a:bodyPr>
          <a:lstStyle/>
          <a:p>
            <a:pPr algn="just"/>
            <a:r>
              <a:rPr lang="bn-IN" dirty="0" smtClean="0">
                <a:solidFill>
                  <a:schemeClr val="accent5">
                    <a:lumMod val="75000"/>
                  </a:schemeClr>
                </a:solidFill>
                <a:latin typeface="Nikosh" panose="02000000000000000000" pitchFamily="2" charset="0"/>
                <a:cs typeface="Nikosh" panose="02000000000000000000" pitchFamily="2" charset="0"/>
              </a:rPr>
              <a:t>বিশ শতকের ষাট-সত্তরের দশকে  </a:t>
            </a:r>
            <a:r>
              <a:rPr lang="en-US" dirty="0" smtClean="0">
                <a:solidFill>
                  <a:schemeClr val="accent5">
                    <a:lumMod val="75000"/>
                  </a:schemeClr>
                </a:solidFill>
                <a:latin typeface="Nikosh" panose="02000000000000000000" pitchFamily="2" charset="0"/>
                <a:cs typeface="Nikosh" panose="02000000000000000000" pitchFamily="2" charset="0"/>
              </a:rPr>
              <a:t>Internet Protocol</a:t>
            </a:r>
            <a:r>
              <a:rPr lang="bn-IN" dirty="0" smtClean="0">
                <a:solidFill>
                  <a:schemeClr val="accent5">
                    <a:lumMod val="75000"/>
                  </a:schemeClr>
                </a:solidFill>
                <a:latin typeface="Nikosh" panose="02000000000000000000" pitchFamily="2" charset="0"/>
                <a:cs typeface="Nikosh" panose="02000000000000000000" pitchFamily="2" charset="0"/>
              </a:rPr>
              <a:t> ব্যবহার করে </a:t>
            </a:r>
            <a:r>
              <a:rPr lang="en-US" dirty="0" smtClean="0">
                <a:solidFill>
                  <a:schemeClr val="accent5">
                    <a:lumMod val="75000"/>
                  </a:schemeClr>
                </a:solidFill>
                <a:latin typeface="Nikosh" panose="02000000000000000000" pitchFamily="2" charset="0"/>
                <a:cs typeface="Nikosh" panose="02000000000000000000" pitchFamily="2" charset="0"/>
              </a:rPr>
              <a:t>Arpanet </a:t>
            </a:r>
            <a:r>
              <a:rPr lang="bn-IN" dirty="0" smtClean="0">
                <a:solidFill>
                  <a:schemeClr val="accent5">
                    <a:lumMod val="75000"/>
                  </a:schemeClr>
                </a:solidFill>
                <a:latin typeface="Nikosh" panose="02000000000000000000" pitchFamily="2" charset="0"/>
                <a:cs typeface="Nikosh" panose="02000000000000000000" pitchFamily="2" charset="0"/>
              </a:rPr>
              <a:t>আবিষ্কৃত হয়। ১৯৭১ সালে আরপানেটে ইলেকট্রনিক মাধ্যমে পত্রালাপের সূচনা করেন। আমেরিকার প্রোগ্রামার রেমন্ড স্যামুয়েল টমলিনসন । তিনিই প্রথম ই- মেইল সিস্টেম চালু করেন </a:t>
            </a:r>
            <a:endParaRPr lang="en-US" dirty="0">
              <a:solidFill>
                <a:schemeClr val="accent5">
                  <a:lumMod val="75000"/>
                </a:schemeClr>
              </a:solidFill>
              <a:latin typeface="Nikosh" panose="02000000000000000000" pitchFamily="2" charset="0"/>
              <a:cs typeface="Nikosh" panose="02000000000000000000" pitchFamily="2" charset="0"/>
            </a:endParaRPr>
          </a:p>
        </p:txBody>
      </p:sp>
      <p:sp>
        <p:nvSpPr>
          <p:cNvPr id="6" name="TextBox 5"/>
          <p:cNvSpPr txBox="1"/>
          <p:nvPr/>
        </p:nvSpPr>
        <p:spPr>
          <a:xfrm>
            <a:off x="7176896" y="4608255"/>
            <a:ext cx="4557903" cy="1200329"/>
          </a:xfrm>
          <a:prstGeom prst="rect">
            <a:avLst/>
          </a:prstGeom>
          <a:noFill/>
        </p:spPr>
        <p:txBody>
          <a:bodyPr wrap="square" rtlCol="0">
            <a:spAutoFit/>
          </a:bodyPr>
          <a:lstStyle/>
          <a:p>
            <a:pPr algn="just"/>
            <a:r>
              <a:rPr lang="bn-IN" dirty="0" smtClean="0">
                <a:solidFill>
                  <a:schemeClr val="accent5">
                    <a:lumMod val="75000"/>
                  </a:schemeClr>
                </a:solidFill>
                <a:latin typeface="Nikosh" panose="02000000000000000000" pitchFamily="2" charset="0"/>
                <a:cs typeface="Nikosh" panose="02000000000000000000" pitchFamily="2" charset="0"/>
              </a:rPr>
              <a:t>মাইক্রোপ্রসেসরের আবির্ভাবের পর পারসোনাল কম্পিউটার তৈরি শুরু হয়। স্টিভ জভস ও রোনাল্ড ওয়েনে ১৯৭৬ সালে ১ লা এপ্রিল অ্যাপল কম্পিউটার নামে একটি প্রতিষ্ঠান চালু করেন। অ্যাপল প্রতিষ্ঠানটি বর্তমানে বিশ্বের অন্যতম বৃহৎ প্রতিষ্ঠান।</a:t>
            </a:r>
            <a:endParaRPr lang="en-US" dirty="0">
              <a:solidFill>
                <a:schemeClr val="accent5">
                  <a:lumMod val="75000"/>
                </a:schemeClr>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6803961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394</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Nikosh</vt:lpstr>
      <vt:lpstr>Vrinda</vt:lpstr>
      <vt:lpstr>Office Theme</vt:lpstr>
      <vt:lpstr>PowerPoint Presentation</vt:lpstr>
      <vt:lpstr>PowerPoint Presentation</vt:lpstr>
      <vt:lpstr>পাঠ পরিচিতি </vt:lpstr>
      <vt:lpstr>PowerPoint Presentation</vt:lpstr>
      <vt:lpstr>আজকের পাঠ   একুশ শতকের তথ্য ও যোগাযোগ প্রযুক্তি এবং তা বিকাশে উল্লেখযোগ্য ব্যক্তিত্বদের অবদান।</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42</cp:revision>
  <dcterms:created xsi:type="dcterms:W3CDTF">2022-07-09T02:53:04Z</dcterms:created>
  <dcterms:modified xsi:type="dcterms:W3CDTF">2022-07-11T04:00:38Z</dcterms:modified>
</cp:coreProperties>
</file>