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56" r:id="rId5"/>
    <p:sldId id="269" r:id="rId6"/>
    <p:sldId id="270" r:id="rId7"/>
    <p:sldId id="257" r:id="rId8"/>
    <p:sldId id="258" r:id="rId9"/>
    <p:sldId id="271" r:id="rId10"/>
    <p:sldId id="259" r:id="rId11"/>
    <p:sldId id="260" r:id="rId12"/>
    <p:sldId id="261" r:id="rId13"/>
    <p:sldId id="262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43D17-CE16-4D5F-BC5A-5FDB49338A64}" type="datetimeFigureOut">
              <a:rPr lang="en-US" smtClean="0"/>
              <a:t>11-07-22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718F-18EB-4DA1-99C1-FBD4FCE55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55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43D17-CE16-4D5F-BC5A-5FDB49338A64}" type="datetimeFigureOut">
              <a:rPr lang="en-US" smtClean="0"/>
              <a:t>11-07-22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718F-18EB-4DA1-99C1-FBD4FCE55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5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43D17-CE16-4D5F-BC5A-5FDB49338A64}" type="datetimeFigureOut">
              <a:rPr lang="en-US" smtClean="0"/>
              <a:t>11-07-22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718F-18EB-4DA1-99C1-FBD4FCE55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0010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3D8B4-C14D-4974-A46D-9CB2860EA851}" type="datetimeFigureOut">
              <a:rPr lang="en-US" smtClean="0"/>
              <a:t>11-07-22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80044-A6E7-4063-A220-D03BA7AC125D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5198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43D17-CE16-4D5F-BC5A-5FDB49338A64}" type="datetimeFigureOut">
              <a:rPr lang="en-US" smtClean="0"/>
              <a:t>11-07-22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718F-18EB-4DA1-99C1-FBD4FCE55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43D17-CE16-4D5F-BC5A-5FDB49338A64}" type="datetimeFigureOut">
              <a:rPr lang="en-US" smtClean="0"/>
              <a:t>11-07-22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718F-18EB-4DA1-99C1-FBD4FCE55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022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43D17-CE16-4D5F-BC5A-5FDB49338A64}" type="datetimeFigureOut">
              <a:rPr lang="en-US" smtClean="0"/>
              <a:t>11-07-22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718F-18EB-4DA1-99C1-FBD4FCE55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449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43D17-CE16-4D5F-BC5A-5FDB49338A64}" type="datetimeFigureOut">
              <a:rPr lang="en-US" smtClean="0"/>
              <a:t>11-07-22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718F-18EB-4DA1-99C1-FBD4FCE55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4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43D17-CE16-4D5F-BC5A-5FDB49338A64}" type="datetimeFigureOut">
              <a:rPr lang="en-US" smtClean="0"/>
              <a:t>11-07-22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718F-18EB-4DA1-99C1-FBD4FCE55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752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43D17-CE16-4D5F-BC5A-5FDB49338A64}" type="datetimeFigureOut">
              <a:rPr lang="en-US" smtClean="0"/>
              <a:t>11-07-22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718F-18EB-4DA1-99C1-FBD4FCE55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457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43D17-CE16-4D5F-BC5A-5FDB49338A64}" type="datetimeFigureOut">
              <a:rPr lang="en-US" smtClean="0"/>
              <a:t>11-07-22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718F-18EB-4DA1-99C1-FBD4FCE55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2986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43D17-CE16-4D5F-BC5A-5FDB49338A64}" type="datetimeFigureOut">
              <a:rPr lang="en-US" smtClean="0"/>
              <a:t>11-07-22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8718F-18EB-4DA1-99C1-FBD4FCE55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216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43D17-CE16-4D5F-BC5A-5FDB49338A64}" type="datetimeFigureOut">
              <a:rPr lang="en-US" smtClean="0"/>
              <a:t>11-07-22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8718F-18EB-4DA1-99C1-FBD4FCE550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6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e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4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microsoft.com/office/2007/relationships/hdphoto" Target="../media/hdphoto2.wdp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943" y="207052"/>
            <a:ext cx="4065947" cy="1083213"/>
          </a:xfrm>
        </p:spPr>
        <p:txBody>
          <a:bodyPr>
            <a:normAutofit fontScale="90000"/>
          </a:bodyPr>
          <a:lstStyle/>
          <a:p>
            <a:pPr algn="ctr"/>
            <a:r>
              <a:rPr lang="bn-IN" dirty="0" smtClean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bn-IN" dirty="0" smtClean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bn-IN" dirty="0" smtClean="0">
                <a:latin typeface="Nikosh" panose="02000000000000000000" pitchFamily="2" charset="0"/>
                <a:cs typeface="Nikosh" panose="02000000000000000000" pitchFamily="2" charset="0"/>
              </a:rPr>
              <a:t>সকল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কে</a:t>
            </a:r>
            <a:r>
              <a:rPr lang="en-US" dirty="0" smtClean="0"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r>
              <a:rPr lang="en-US" dirty="0" err="1" smtClean="0">
                <a:latin typeface="Nikosh" panose="02000000000000000000" pitchFamily="2" charset="0"/>
                <a:cs typeface="Nikosh" panose="02000000000000000000" pitchFamily="2" charset="0"/>
              </a:rPr>
              <a:t>স্বাগতম</a:t>
            </a:r>
            <a:endParaRPr lang="en-US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436" y="1290265"/>
            <a:ext cx="7294855" cy="547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39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577476" y="277382"/>
            <a:ext cx="10800919" cy="6230688"/>
            <a:chOff x="577476" y="277382"/>
            <a:chExt cx="10800919" cy="623068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26748" y="277382"/>
              <a:ext cx="3365284" cy="713294"/>
            </a:xfrm>
            <a:prstGeom prst="rect">
              <a:avLst/>
            </a:prstGeom>
          </p:spPr>
        </p:pic>
        <p:pic>
          <p:nvPicPr>
            <p:cNvPr id="3" name="Picture 2" descr="বাজার ভালো হয় এমন কিছু নিয়ে আসুন দিয়ে দেবঃ অর্থ মন্ত্রী - দৈনিক ডাক">
              <a:extLst>
                <a:ext uri="{FF2B5EF4-FFF2-40B4-BE49-F238E27FC236}">
                  <a16:creationId xmlns="" xmlns:a16="http://schemas.microsoft.com/office/drawing/2014/main" id="{E210C801-402A-4050-98BF-328B7762C018}"/>
                </a:ext>
              </a:extLst>
            </p:cNvPr>
            <p:cNvPicPr>
              <a:picLocks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76" r="16667"/>
            <a:stretch/>
          </p:blipFill>
          <p:spPr bwMode="auto">
            <a:xfrm>
              <a:off x="1489026" y="1023941"/>
              <a:ext cx="2743200" cy="1828800"/>
            </a:xfrm>
            <a:prstGeom prst="roundRect">
              <a:avLst>
                <a:gd name="adj" fmla="val 11111"/>
              </a:avLst>
            </a:prstGeom>
            <a:ln w="190500" cap="rnd">
              <a:noFill/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3" descr="বাজেট ২০২১-২২ Archives - Sunbd24 - Latest News Update About DSE, CSE Stock  market.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80497" y="1140775"/>
              <a:ext cx="2743200" cy="1828800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 prst="angle"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6" descr="এক নজরে বাজেট | প্রথম আলো">
              <a:extLst>
                <a:ext uri="{FF2B5EF4-FFF2-40B4-BE49-F238E27FC236}">
                  <a16:creationId xmlns="" xmlns:a16="http://schemas.microsoft.com/office/drawing/2014/main" id="{67E5716A-31E4-4F79-9AFC-F0A43F8C8FF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30961" y="3703833"/>
              <a:ext cx="2743200" cy="1828800"/>
            </a:xfrm>
            <a:prstGeom prst="roundRect">
              <a:avLst>
                <a:gd name="adj" fmla="val 11111"/>
              </a:avLst>
            </a:prstGeom>
            <a:ln w="190500" cap="rnd">
              <a:noFill/>
              <a:prstDash val="solid"/>
            </a:ln>
            <a:effectLst>
              <a:outerShdw blurRad="101600" dist="50800" dir="7200000" algn="tl" rotWithShape="0">
                <a:srgbClr val="000000">
                  <a:alpha val="45000"/>
                </a:srgbClr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FFFFFF"/>
              </a:extrusionClr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926240" y="5648459"/>
              <a:ext cx="4566300" cy="859611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7476" y="2886006"/>
              <a:ext cx="4291956" cy="85961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74161" y="2925562"/>
              <a:ext cx="3804234" cy="8596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047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21834" y="196948"/>
            <a:ext cx="23352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শাসন বিভাগ 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5583" y="1111347"/>
            <a:ext cx="859536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রাষ্ট্রপ্রধান, সরকার প্রধান, মন্ত্রীপ্রধান ও প্রশাসনিক কর্মকর্তাদের নিয়ে শাসন বিভাগ গঠিত।</a:t>
            </a:r>
            <a:endParaRPr lang="en-US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3013902" y="2341056"/>
            <a:ext cx="5718721" cy="3416342"/>
            <a:chOff x="1918071" y="2087838"/>
            <a:chExt cx="5718721" cy="3416342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18072" y="2087838"/>
              <a:ext cx="4382292" cy="85961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918071" y="2936398"/>
              <a:ext cx="5718721" cy="85961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918071" y="3892081"/>
              <a:ext cx="4719915" cy="85961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918072" y="4644569"/>
              <a:ext cx="4565171" cy="85961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318109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24886" y="323557"/>
            <a:ext cx="260252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বিচার বিভাগ </a:t>
            </a:r>
            <a:endParaRPr lang="en-US" sz="44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3" name="Picture 6" descr="লকডাউনেও আজ বসছে আপিল বিভাগ | 1050497 | কালের কণ্ঠ | kalerkantho"/>
          <p:cNvPicPr>
            <a:picLocks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188" y="1092998"/>
            <a:ext cx="5789326" cy="3765626"/>
          </a:xfrm>
          <a:prstGeom prst="rect">
            <a:avLst/>
          </a:prstGeom>
          <a:noFill/>
          <a:ln w="28575">
            <a:solidFill>
              <a:srgbClr val="CC006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0394" y="5022165"/>
            <a:ext cx="48111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b="1" dirty="0" smtClean="0">
                <a:latin typeface="Nikosh" panose="02000000000000000000" pitchFamily="2" charset="0"/>
                <a:cs typeface="Nikosh" panose="02000000000000000000" pitchFamily="2" charset="0"/>
              </a:rPr>
              <a:t>বিচার বিভাগের সর্বোচ্চ বিভাগ হলো সুপ্রিম কোর্ট </a:t>
            </a:r>
            <a:endParaRPr lang="en-US" sz="2400" b="1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9102" y="1092998"/>
            <a:ext cx="46986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সুপ্রিম কোর্টের রয়েছে ২টি বিভাগ </a:t>
            </a:r>
            <a:endParaRPr lang="en-US" sz="2800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02658" y="1899138"/>
            <a:ext cx="31933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b="1" u="sng" dirty="0" smtClean="0">
                <a:latin typeface="Nikosh" panose="02000000000000000000" pitchFamily="2" charset="0"/>
                <a:cs typeface="Nikosh" panose="02000000000000000000" pitchFamily="2" charset="0"/>
              </a:rPr>
              <a:t>আপিল বিভাগ </a:t>
            </a:r>
            <a:endParaRPr lang="en-US" sz="2800" b="1" u="sng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2658" y="2551390"/>
            <a:ext cx="2996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bn-IN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হাইকোর্ট  বিভাগ 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33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18185" y="1871003"/>
            <a:ext cx="2208628" cy="70788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solidFill>
                  <a:schemeClr val="accent6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দলগত কাজ 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336" y="3362179"/>
            <a:ext cx="68228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শাসন বিভাগের কার্যাবলী সম্পর্কে আলোচনা কর।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18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18184" y="1871003"/>
            <a:ext cx="3495821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chemeClr val="accent6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বাড়ির  কাজ </a:t>
            </a:r>
            <a:endParaRPr lang="en-US" sz="6000" dirty="0">
              <a:solidFill>
                <a:schemeClr val="accent6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71336" y="3362179"/>
            <a:ext cx="6822830" cy="1200329"/>
          </a:xfrm>
          <a:prstGeom prst="rect">
            <a:avLst/>
          </a:prstGeom>
          <a:pattFill prst="pct50">
            <a:fgClr>
              <a:srgbClr val="FFFF00"/>
            </a:fgClr>
            <a:bgClr>
              <a:schemeClr val="bg1"/>
            </a:bgClr>
          </a:pattFill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বাংলাদেশ সরকারের </a:t>
            </a:r>
            <a:r>
              <a:rPr lang="bn-IN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বিভিন্ন</a:t>
            </a:r>
            <a:r>
              <a:rPr lang="bn-IN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অঙ্গের একটি রূপরেখা তৈরী কর।।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569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0333" y="2871861"/>
            <a:ext cx="40429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ধন্যবাদ সবাইকে </a:t>
            </a:r>
            <a:endParaRPr lang="en-US" sz="60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215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/>
          <p:cNvSpPr/>
          <p:nvPr/>
        </p:nvSpPr>
        <p:spPr>
          <a:xfrm>
            <a:off x="4135902" y="478301"/>
            <a:ext cx="2883877" cy="773723"/>
          </a:xfrm>
          <a:prstGeom prst="snip2Diag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শিক্ষক পরিচিতি  </a:t>
            </a:r>
            <a:endParaRPr lang="en-US" sz="3600" b="1" dirty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94031" y="1969477"/>
            <a:ext cx="48252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সবুজ কুমার মণ্ডল</a:t>
            </a:r>
          </a:p>
          <a:p>
            <a:pPr algn="ctr"/>
            <a:r>
              <a:rPr lang="bn-IN" sz="2400" dirty="0" smtClean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সহকারী শিক্ষক (কম্পিউটার শিক্ষা)</a:t>
            </a:r>
          </a:p>
          <a:p>
            <a:pPr algn="ctr"/>
            <a:r>
              <a:rPr lang="bn-IN" sz="2800" dirty="0" smtClean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আছিয়া খাতুন উচ্চ বিদ্যালয়।</a:t>
            </a:r>
          </a:p>
          <a:p>
            <a:pPr algn="ctr"/>
            <a:r>
              <a:rPr lang="bn-IN" sz="2400" dirty="0" smtClean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ভাণ্ডারিয়া, পিরোজপুর।</a:t>
            </a:r>
          </a:p>
          <a:p>
            <a:pPr algn="ctr"/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sabujroy2016@gmail.com</a:t>
            </a:r>
            <a:endParaRPr lang="en-US" sz="2000" dirty="0">
              <a:solidFill>
                <a:schemeClr val="accent2">
                  <a:lumMod val="50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448" y="138485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4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7150" y="384516"/>
            <a:ext cx="4077546" cy="106445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bn-IN" sz="6000" dirty="0" smtClean="0">
                <a:latin typeface="Nikosh" panose="02000000000000000000" pitchFamily="2" charset="0"/>
                <a:cs typeface="Nikosh" panose="02000000000000000000" pitchFamily="2" charset="0"/>
              </a:rPr>
              <a:t>পাঠ পরিচিতি </a:t>
            </a:r>
            <a:endParaRPr lang="en-US" sz="60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2397343"/>
          </a:xfrm>
        </p:spPr>
        <p:txBody>
          <a:bodyPr>
            <a:normAutofit/>
          </a:bodyPr>
          <a:lstStyle/>
          <a:p>
            <a:r>
              <a:rPr lang="bn-IN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শ্রেণিঃ ৮ম </a:t>
            </a:r>
          </a:p>
          <a:p>
            <a:r>
              <a:rPr lang="bn-IN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বিষয়ঃ বাংলাদেশ ও বিশ্বপরিচয় </a:t>
            </a:r>
          </a:p>
          <a:p>
            <a:r>
              <a:rPr lang="bn-IN" sz="4400" dirty="0" smtClean="0">
                <a:latin typeface="Nikosh" panose="02000000000000000000" pitchFamily="2" charset="0"/>
                <a:cs typeface="Nikosh" panose="02000000000000000000" pitchFamily="2" charset="0"/>
              </a:rPr>
              <a:t>অধ্যায়ঃ ৭ম </a:t>
            </a:r>
            <a:endParaRPr lang="en-US" sz="4400" dirty="0"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39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আমাৰ বিদ্যালয়~কবিতা-ৰবি শংকৰ গগৈ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34" y="860093"/>
            <a:ext cx="6350581" cy="4092957"/>
          </a:xfrm>
          <a:prstGeom prst="rect">
            <a:avLst/>
          </a:prstGeom>
          <a:noFill/>
          <a:ln w="28575"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75021" y="79908"/>
            <a:ext cx="26878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এটি কিসের চিত্র 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3120" y="4953050"/>
            <a:ext cx="19704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বিদ্যালয়ের</a:t>
            </a:r>
            <a:r>
              <a:rPr lang="bn-IN" dirty="0" smtClean="0">
                <a:solidFill>
                  <a:srgbClr val="0070C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en-US" dirty="0">
              <a:solidFill>
                <a:srgbClr val="0070C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28079" y="860093"/>
            <a:ext cx="42371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solidFill>
                  <a:schemeClr val="accent6">
                    <a:lumMod val="75000"/>
                  </a:schemeClr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বিদ্যালয়টি পরিচালনার জন্য কী কী দরকার হতে পারে? </a:t>
            </a:r>
            <a:endParaRPr lang="en-US" sz="2400" dirty="0">
              <a:solidFill>
                <a:schemeClr val="accent6">
                  <a:lumMod val="75000"/>
                </a:schemeClr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47" y="1275591"/>
            <a:ext cx="11094720" cy="49808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73120" y="2688805"/>
            <a:ext cx="73795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FFFF00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ঠিক বিদ্যালয়ের মতো বাংলাদেশ কে পরিচিলনার জন্য কী কী দরকার হতে পারে? </a:t>
            </a:r>
            <a:endParaRPr lang="en-US" sz="3200" dirty="0">
              <a:solidFill>
                <a:srgbClr val="FFFF00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85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202" y="2138832"/>
            <a:ext cx="8245302" cy="2714626"/>
          </a:xfr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bn-IN" u="sng" dirty="0" smtClean="0">
                <a:blipFill>
                  <a:blip r:embed="rId2"/>
                  <a:tile tx="0" ty="0" sx="100000" sy="100000" flip="none" algn="tl"/>
                </a:blipFill>
                <a:latin typeface="Nikosh" panose="02000000000000000000" pitchFamily="2" charset="0"/>
                <a:cs typeface="Nikosh" panose="02000000000000000000" pitchFamily="2" charset="0"/>
              </a:rPr>
              <a:t>আজকের পাঠ </a:t>
            </a:r>
            <a:r>
              <a:rPr lang="bn-IN" dirty="0" smtClean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bn-IN" dirty="0" smtClean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bn-IN" dirty="0" smtClean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bn-IN" dirty="0" smtClean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bn-IN" sz="5400" dirty="0" smtClean="0">
                <a:solidFill>
                  <a:srgbClr val="C00000"/>
                </a:solidFill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বাংলাদেশের সরকারের বিভিন্ন অঙ্গ  </a:t>
            </a:r>
            <a:endParaRPr lang="en-US" sz="5400" dirty="0">
              <a:solidFill>
                <a:srgbClr val="C00000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467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nip Same Side Corner Rectangle 2"/>
          <p:cNvSpPr/>
          <p:nvPr/>
        </p:nvSpPr>
        <p:spPr>
          <a:xfrm>
            <a:off x="4812873" y="1733416"/>
            <a:ext cx="2066925" cy="523875"/>
          </a:xfrm>
          <a:prstGeom prst="snip2Same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 err="1" smtClean="0">
                <a:ln/>
                <a:solidFill>
                  <a:schemeClr val="accent3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শিখনফল</a:t>
            </a:r>
            <a:endParaRPr lang="en-US" sz="3600" b="1" dirty="0">
              <a:ln/>
              <a:solidFill>
                <a:schemeClr val="accent3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26386" y="2806252"/>
            <a:ext cx="8653985" cy="184665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bn-IN" alt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বাংলাদেশ সরকারের বিভিন্ন অঙ্গের নাম বলতে পারবে;</a:t>
            </a:r>
          </a:p>
          <a:p>
            <a:pPr>
              <a:spcBef>
                <a:spcPct val="0"/>
              </a:spcBef>
            </a:pPr>
            <a:r>
              <a:rPr lang="bn-IN" alt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 </a:t>
            </a:r>
            <a:endParaRPr lang="bn-IN" altLang="en-US" sz="3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" panose="02000000000000000000" pitchFamily="2" charset="0"/>
              <a:cs typeface="Nikosh" panose="02000000000000000000" pitchFamily="2" charset="0"/>
            </a:endParaRPr>
          </a:p>
          <a:p>
            <a:pPr marL="285750" indent="-28575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bn-IN" alt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সরকারের বিভিন্ন অঙ্গের গঠন বর্ণনা করতে পারবে </a:t>
            </a:r>
            <a:r>
              <a:rPr lang="en-US" alt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" panose="02000000000000000000" pitchFamily="2" charset="0"/>
                <a:cs typeface="Nikosh" panose="02000000000000000000" pitchFamily="2" charset="0"/>
              </a:rPr>
              <a:t>;</a:t>
            </a:r>
          </a:p>
          <a:p>
            <a:pPr marL="342900" indent="-342900">
              <a:spcBef>
                <a:spcPct val="0"/>
              </a:spcBef>
              <a:buAutoNum type="arabicPeriod"/>
            </a:pPr>
            <a:endParaRPr lang="en-US" alt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8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চিত্র:Government Seal of Bangladesh.svg - উইকিপিডিয়া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566" y="169851"/>
            <a:ext cx="5403435" cy="4345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2058906" y="4719603"/>
            <a:ext cx="960120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493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279278" y="760728"/>
            <a:ext cx="10376291" cy="5478978"/>
            <a:chOff x="871315" y="254291"/>
            <a:chExt cx="10376291" cy="547897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04324" y="254291"/>
              <a:ext cx="5137536" cy="585267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76431" y="1515572"/>
              <a:ext cx="10260457" cy="867338"/>
            </a:xfrm>
            <a:prstGeom prst="rect">
              <a:avLst/>
            </a:prstGeom>
          </p:spPr>
        </p:pic>
        <p:pic>
          <p:nvPicPr>
            <p:cNvPr id="4" name="Picture 6" descr="জাতীয় সংসদ ভবনের অজানা তথ্য – Corporate Sangbad | Online Bangla NewsPaper  BD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6431" y="2515902"/>
              <a:ext cx="1828800" cy="1828800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সচিবালয় ক্লিনিকে টিকা নিলেন ১৬৭ - banglanews24.com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45061" y="2533707"/>
              <a:ext cx="1828800" cy="1828800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সুপ্রিম কোর্ট দিবসের অনুষ্ঠান সূচি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41860" y="2503357"/>
              <a:ext cx="1828800" cy="1828800"/>
            </a:xfrm>
            <a:prstGeom prst="rect">
              <a:avLst/>
            </a:prstGeom>
            <a:noFill/>
            <a:ln w="28575">
              <a:solidFill>
                <a:srgbClr val="C00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1315" y="4873658"/>
              <a:ext cx="10376291" cy="8596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5809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643" y="579628"/>
            <a:ext cx="7794267" cy="5760344"/>
          </a:xfrm>
          <a:solidFill>
            <a:srgbClr val="FFFF00"/>
          </a:solidFill>
        </p:spPr>
        <p:txBody>
          <a:bodyPr>
            <a:normAutofit/>
          </a:bodyPr>
          <a:lstStyle/>
          <a:p>
            <a:pPr algn="ctr"/>
            <a:r>
              <a:rPr lang="bn-IN" dirty="0" smtClean="0">
                <a:latin typeface="Nikosh" panose="02000000000000000000" pitchFamily="2" charset="0"/>
                <a:cs typeface="Nikosh" panose="02000000000000000000" pitchFamily="2" charset="0"/>
              </a:rPr>
              <a:t>একক কাজ </a:t>
            </a:r>
            <a:br>
              <a:rPr lang="bn-IN" dirty="0" smtClean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bn-IN" dirty="0" smtClean="0">
                <a:latin typeface="Nikosh" panose="02000000000000000000" pitchFamily="2" charset="0"/>
                <a:cs typeface="Nikosh" panose="02000000000000000000" pitchFamily="2" charset="0"/>
              </a:rPr>
              <a:t/>
            </a:r>
            <a:br>
              <a:rPr lang="bn-IN" dirty="0" smtClean="0">
                <a:latin typeface="Nikosh" panose="02000000000000000000" pitchFamily="2" charset="0"/>
                <a:cs typeface="Nikosh" panose="02000000000000000000" pitchFamily="2" charset="0"/>
              </a:rPr>
            </a:br>
            <a:r>
              <a:rPr lang="bn-IN" dirty="0" smtClean="0">
                <a:latin typeface="Nikosh" panose="02000000000000000000" pitchFamily="2" charset="0"/>
                <a:cs typeface="Nikosh" panose="02000000000000000000" pitchFamily="2" charset="0"/>
              </a:rPr>
              <a:t>১. </a:t>
            </a:r>
            <a:r>
              <a:rPr lang="bn-IN" dirty="0" smtClean="0">
                <a:solidFill>
                  <a:schemeClr val="tx1"/>
                </a:solidFill>
                <a:latin typeface="Nikosh" panose="02000000000000000000" pitchFamily="2" charset="0"/>
                <a:cs typeface="Nikosh" panose="02000000000000000000" pitchFamily="2" charset="0"/>
              </a:rPr>
              <a:t>জাতীয় সংসদ ভবন কোথায় অবস্থিত </a:t>
            </a:r>
            <a:r>
              <a:rPr lang="bn-BD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solidFill>
                <a:schemeClr val="tx1"/>
              </a:solidFill>
              <a:latin typeface="Nikosh" panose="02000000000000000000" pitchFamily="2" charset="0"/>
              <a:cs typeface="Nikosh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5631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137</Words>
  <Application>Microsoft Office PowerPoint</Application>
  <PresentationFormat>Widescreen</PresentationFormat>
  <Paragraphs>33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Nikosh</vt:lpstr>
      <vt:lpstr>NikoshBAN</vt:lpstr>
      <vt:lpstr>Wingdings</vt:lpstr>
      <vt:lpstr>Office Theme</vt:lpstr>
      <vt:lpstr> সকলকে স্বাগতম</vt:lpstr>
      <vt:lpstr>PowerPoint Presentation</vt:lpstr>
      <vt:lpstr>পাঠ পরিচিতি </vt:lpstr>
      <vt:lpstr>PowerPoint Presentation</vt:lpstr>
      <vt:lpstr>আজকের পাঠ   বাংলাদেশের সরকারের বিভিন্ন অঙ্গ  </vt:lpstr>
      <vt:lpstr>PowerPoint Presentation</vt:lpstr>
      <vt:lpstr>PowerPoint Presentation</vt:lpstr>
      <vt:lpstr>PowerPoint Presentation</vt:lpstr>
      <vt:lpstr>একক কাজ   ১. জাতীয় সংসদ ভবন কোথায় অবস্থিত 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43</cp:revision>
  <dcterms:created xsi:type="dcterms:W3CDTF">2022-07-09T03:49:03Z</dcterms:created>
  <dcterms:modified xsi:type="dcterms:W3CDTF">2022-07-11T04:10:44Z</dcterms:modified>
</cp:coreProperties>
</file>