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1" r:id="rId3"/>
    <p:sldId id="272" r:id="rId4"/>
    <p:sldId id="257" r:id="rId5"/>
    <p:sldId id="273" r:id="rId6"/>
    <p:sldId id="274" r:id="rId7"/>
    <p:sldId id="263" r:id="rId8"/>
    <p:sldId id="275" r:id="rId9"/>
    <p:sldId id="276" r:id="rId10"/>
    <p:sldId id="259" r:id="rId11"/>
    <p:sldId id="258" r:id="rId12"/>
    <p:sldId id="277" r:id="rId13"/>
    <p:sldId id="260" r:id="rId14"/>
    <p:sldId id="264" r:id="rId15"/>
    <p:sldId id="265" r:id="rId16"/>
    <p:sldId id="261" r:id="rId17"/>
    <p:sldId id="278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3262-7D6C-4EBC-9549-8316696C87FD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549-3A0E-43E7-A2E7-E304067D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9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3262-7D6C-4EBC-9549-8316696C87FD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549-3A0E-43E7-A2E7-E304067D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3262-7D6C-4EBC-9549-8316696C87FD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549-3A0E-43E7-A2E7-E304067D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5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D8B4-C14D-4974-A46D-9CB2860EA851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0044-A6E7-4063-A220-D03BA7AC125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93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3262-7D6C-4EBC-9549-8316696C87FD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549-3A0E-43E7-A2E7-E304067D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3262-7D6C-4EBC-9549-8316696C87FD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549-3A0E-43E7-A2E7-E304067D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4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3262-7D6C-4EBC-9549-8316696C87FD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549-3A0E-43E7-A2E7-E304067D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4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3262-7D6C-4EBC-9549-8316696C87FD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549-3A0E-43E7-A2E7-E304067D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3262-7D6C-4EBC-9549-8316696C87FD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549-3A0E-43E7-A2E7-E304067D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0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3262-7D6C-4EBC-9549-8316696C87FD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549-3A0E-43E7-A2E7-E304067D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3262-7D6C-4EBC-9549-8316696C87FD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549-3A0E-43E7-A2E7-E304067D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1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3262-7D6C-4EBC-9549-8316696C87FD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549-3A0E-43E7-A2E7-E304067D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3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3262-7D6C-4EBC-9549-8316696C87FD}" type="datetimeFigureOut">
              <a:rPr lang="en-US" smtClean="0"/>
              <a:t>13-07-22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3549-3A0E-43E7-A2E7-E304067D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0930" y="142657"/>
            <a:ext cx="4065947" cy="1083213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98684" y="1869814"/>
            <a:ext cx="9051196" cy="3405884"/>
            <a:chOff x="1411563" y="1328901"/>
            <a:chExt cx="9051196" cy="34058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91"/>
            <a:stretch/>
          </p:blipFill>
          <p:spPr>
            <a:xfrm>
              <a:off x="1411563" y="1328901"/>
              <a:ext cx="4525598" cy="34058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91"/>
            <a:stretch/>
          </p:blipFill>
          <p:spPr>
            <a:xfrm>
              <a:off x="5937161" y="1328901"/>
              <a:ext cx="4525598" cy="3405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17181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172754" y="244699"/>
            <a:ext cx="3374264" cy="888642"/>
          </a:xfrm>
          <a:prstGeom prst="horizontalScroll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স্থানীয় সরকারের গঠন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88664" y="1133341"/>
            <a:ext cx="3142445" cy="77273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ইউনিয়ন পরিষদ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41287" y="4679505"/>
            <a:ext cx="6637198" cy="1737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54" y="2021983"/>
            <a:ext cx="7328646" cy="224092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055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5411" y="4427128"/>
            <a:ext cx="7574305" cy="21031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2415259" y="321971"/>
            <a:ext cx="7132320" cy="2377440"/>
            <a:chOff x="2505411" y="1506827"/>
            <a:chExt cx="7132320" cy="2377440"/>
          </a:xfrm>
        </p:grpSpPr>
        <p:pic>
          <p:nvPicPr>
            <p:cNvPr id="4" name="Picture 2" descr="সিসি ক্যামেরার আওতায় আসছে বাঘাইছড়ি উপজেলা পরিষদ কার্যালয়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411" y="1506827"/>
              <a:ext cx="7132320" cy="2377440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4107134" y="1893193"/>
              <a:ext cx="3928874" cy="68258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উপজেলা পরিষদ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03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28138" y="176440"/>
            <a:ext cx="7132320" cy="2377440"/>
            <a:chOff x="2325107" y="640079"/>
            <a:chExt cx="7132320" cy="2377440"/>
          </a:xfrm>
        </p:grpSpPr>
        <p:pic>
          <p:nvPicPr>
            <p:cNvPr id="4" name="Picture 2" descr="সিসি ক্যামেরার আওতায় আসছে বাঘাইছড়ি উপজেলা পরিষদ কার্যালয়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107" y="640079"/>
              <a:ext cx="7132320" cy="2377440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3926830" y="1146217"/>
              <a:ext cx="3928874" cy="68258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জেলা পরিষদ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47" y="4223442"/>
            <a:ext cx="9335772" cy="14561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87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50783" y="360608"/>
            <a:ext cx="3773510" cy="12621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পৌরসভা 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 descr="22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41" y="1770480"/>
            <a:ext cx="7983940" cy="3090402"/>
          </a:xfrm>
          <a:prstGeom prst="rect">
            <a:avLst/>
          </a:prstGeom>
          <a:ln w="28575" cap="sq">
            <a:solidFill>
              <a:srgbClr val="7030A0"/>
            </a:solidFill>
            <a:prstDash val="solid"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68192" y="5112913"/>
            <a:ext cx="9002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 জন মেয়র, প্রতি ওয়ার্ড থেকে একজন করে কাউন্সিলর ও সংরক্ষিত আসনের মহিলা কাউন্সিলরদের নিয়ে পৌরসভা গঠিত হয়।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1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50783" y="360608"/>
            <a:ext cx="4301544" cy="12621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সিটি কর্পোরেশন  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62" y="1802968"/>
            <a:ext cx="7460786" cy="307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21983" y="5151549"/>
            <a:ext cx="8023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সিটি কর্পোরেশনের প্রধান কে মেয়র বলা হয়। কাউন্সিলরগণ মেয়রের কাজে সহযোগিতা করেন। বাংলাদেশে ১২ টি সিটি কর্পোরেশন রয়েছে।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618964" y="1184856"/>
            <a:ext cx="4675031" cy="1468192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8654" y="3451538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স্থানীয় সরকারের গঠন কাঠামো লিখ।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54569" y="296214"/>
            <a:ext cx="4095482" cy="176440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মূল্যায়ণ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2060">
                <a:tint val="45000"/>
                <a:satMod val="400000"/>
              </a:srgbClr>
            </a:duotone>
          </a:blip>
          <a:srcRect l="10612"/>
          <a:stretch/>
        </p:blipFill>
        <p:spPr>
          <a:xfrm>
            <a:off x="2889741" y="2388500"/>
            <a:ext cx="4991750" cy="8596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002060">
                <a:tint val="45000"/>
                <a:satMod val="400000"/>
              </a:srgbClr>
            </a:duotone>
          </a:blip>
          <a:srcRect l="10136"/>
          <a:stretch/>
        </p:blipFill>
        <p:spPr>
          <a:xfrm>
            <a:off x="2870945" y="3807811"/>
            <a:ext cx="5029342" cy="8596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358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751" y="2434643"/>
            <a:ext cx="85486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 কাজ </a:t>
            </a:r>
          </a:p>
          <a:p>
            <a:endParaRPr lang="bn-IN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IN" sz="4800" b="1" dirty="0" smtClean="0">
                <a:ln w="0"/>
                <a:solidFill>
                  <a:schemeClr val="accent4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স্থানীয় সরকার গঠন কাঠামোর একটি পোস্টার তৈরী করে নিয়ে আসবে । </a:t>
            </a:r>
            <a:endParaRPr lang="en-US" sz="4800" b="1" dirty="0" smtClean="0">
              <a:ln w="0"/>
              <a:solidFill>
                <a:schemeClr val="accent4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b="1" dirty="0" smtClean="0">
                <a:ln w="0"/>
                <a:solidFill>
                  <a:schemeClr val="accent4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1527" y="695729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 সবাইকে 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47867" y="1941062"/>
            <a:ext cx="8568342" cy="3670902"/>
            <a:chOff x="1396352" y="2211519"/>
            <a:chExt cx="8568342" cy="36709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352" y="2211520"/>
              <a:ext cx="4169134" cy="36709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560" y="2211519"/>
              <a:ext cx="4169134" cy="3670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518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839688" y="1070729"/>
            <a:ext cx="2883877" cy="77372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 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9484" y="2832708"/>
            <a:ext cx="48252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সবুজ কুমার মণ্ডল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সহকারী শিক্ষক (কম্পিউটার শিক্ষা)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আছিয়া খাতুন উচ্চ বিদ্যালয়।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ভাণ্ডারিয়া, পিরোজপুর।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sabujroy2016@gmail.com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5" y="222197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9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150" y="384516"/>
            <a:ext cx="4077546" cy="106445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পরিচিতি </a:t>
            </a:r>
            <a:endParaRPr lang="en-US" sz="6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397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 ৮ম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 বাংলাদেশ ও বিশ্বপরিচয়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অধ্যায়ঃ </a:t>
            </a:r>
            <a:r>
              <a:rPr lang="en-US" sz="4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bn-IN" sz="4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endParaRPr lang="en-US" sz="4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মির্জাপুরে যুবক ও ছাত্ররা তৈরি করছেন রাস্তা | 851599 | কালের কণ্ঠ |  kalerkanth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04" y="1705197"/>
            <a:ext cx="7315200" cy="338896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8813" y="334852"/>
            <a:ext cx="443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 চিত্রে তোমরা কী দেখতে পাচ্ছ?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3780" y="819969"/>
            <a:ext cx="448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মানুষজন মাটি কেটে রাস্তা তৈরী করছেন।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0895" y="5356515"/>
            <a:ext cx="7450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 ধরনের কর্মকাণ্ড কোন সরকারের কাজ হতে পারে?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919" y="643942"/>
            <a:ext cx="10304306" cy="543488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IN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 পাঠ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5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স্থানীয় সরকার কাঠামো </a:t>
            </a:r>
            <a:endParaRPr lang="en-US" sz="5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4029484" y="677348"/>
            <a:ext cx="3287938" cy="866775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3600" b="1" dirty="0">
              <a:ln/>
              <a:solidFill>
                <a:schemeClr val="accent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120" y="2381250"/>
            <a:ext cx="6348666" cy="184665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n-I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স্থানীয় সরকার কী তা বলতে </a:t>
            </a:r>
            <a:r>
              <a:rPr lang="en-US" alt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  <a:endParaRPr lang="bn-IN" alt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bn-I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n-I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স্থানীয় সরকারের গঠন ব্যাখ্যা করতে </a:t>
            </a:r>
            <a:r>
              <a:rPr lang="en-US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endParaRPr lang="en-US" alt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7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6" y="451607"/>
            <a:ext cx="3467106" cy="3695389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21674" r="17424"/>
          <a:stretch/>
        </p:blipFill>
        <p:spPr>
          <a:xfrm>
            <a:off x="4507637" y="426697"/>
            <a:ext cx="2923474" cy="37203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63" y="426697"/>
            <a:ext cx="3276645" cy="3720299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26524" y="4404575"/>
            <a:ext cx="96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স্থানীয় সরকার হলো স্থানীয় পর্যায়ের শাসন ব্যবস্থা ও উন্নয়ন কর্মকাণ্ড পরিচালনার জন্য স্থানীয় জনগণের ভোটে নির্বাচিত সরকার 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6267" y="128557"/>
            <a:ext cx="11913386" cy="6270355"/>
            <a:chOff x="88994" y="347498"/>
            <a:chExt cx="11913386" cy="6270355"/>
          </a:xfrm>
        </p:grpSpPr>
        <p:grpSp>
          <p:nvGrpSpPr>
            <p:cNvPr id="3" name="Group 2"/>
            <p:cNvGrpSpPr/>
            <p:nvPr/>
          </p:nvGrpSpPr>
          <p:grpSpPr>
            <a:xfrm>
              <a:off x="3219719" y="347498"/>
              <a:ext cx="5677064" cy="2735030"/>
              <a:chOff x="3325392" y="234431"/>
              <a:chExt cx="5541215" cy="273503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3774176" y="285916"/>
                <a:ext cx="4885730" cy="68403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3325392" y="234431"/>
                <a:ext cx="5541215" cy="2735030"/>
                <a:chOff x="3353077" y="191125"/>
                <a:chExt cx="5541215" cy="2735030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prstClr val="black"/>
                    <a:srgbClr val="00206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3864025" y="191125"/>
                  <a:ext cx="4871258" cy="1019688"/>
                </a:xfrm>
                <a:prstGeom prst="rect">
                  <a:avLst/>
                </a:prstGeom>
              </p:spPr>
            </p:pic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6098766" y="901514"/>
                  <a:ext cx="0" cy="868977"/>
                </a:xfrm>
                <a:prstGeom prst="straightConnector1">
                  <a:avLst/>
                </a:prstGeom>
                <a:ln w="762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oup 10"/>
                <p:cNvGrpSpPr/>
                <p:nvPr/>
              </p:nvGrpSpPr>
              <p:grpSpPr>
                <a:xfrm>
                  <a:off x="4279309" y="1715340"/>
                  <a:ext cx="3657600" cy="434489"/>
                  <a:chOff x="3352800" y="1753458"/>
                  <a:chExt cx="5486400" cy="434489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3352800" y="1770491"/>
                    <a:ext cx="5486400" cy="0"/>
                    <a:chOff x="4189294" y="2015175"/>
                    <a:chExt cx="5486400" cy="0"/>
                  </a:xfrm>
                </p:grpSpPr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>
                      <a:off x="4189294" y="2015175"/>
                      <a:ext cx="2743200" cy="0"/>
                    </a:xfrm>
                    <a:prstGeom prst="line">
                      <a:avLst/>
                    </a:prstGeom>
                    <a:ln w="762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>
                      <a:off x="6932494" y="2015175"/>
                      <a:ext cx="2743200" cy="0"/>
                    </a:xfrm>
                    <a:prstGeom prst="line">
                      <a:avLst/>
                    </a:prstGeom>
                    <a:ln w="762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3391379" y="1753458"/>
                    <a:ext cx="0" cy="434489"/>
                  </a:xfrm>
                  <a:prstGeom prst="straightConnector1">
                    <a:avLst/>
                  </a:prstGeom>
                  <a:ln w="762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8808836" y="1753458"/>
                    <a:ext cx="0" cy="434489"/>
                  </a:xfrm>
                  <a:prstGeom prst="straightConnector1">
                    <a:avLst/>
                  </a:prstGeom>
                  <a:ln w="762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rgbClr val="00206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3353077" y="2109245"/>
                  <a:ext cx="2049136" cy="816910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00206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6871004" y="2071950"/>
                  <a:ext cx="2023288" cy="81691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8994" y="707052"/>
              <a:ext cx="2981933" cy="148254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8055" y="734685"/>
              <a:ext cx="2874325" cy="14130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56" name="Group 55"/>
            <p:cNvGrpSpPr/>
            <p:nvPr/>
          </p:nvGrpSpPr>
          <p:grpSpPr>
            <a:xfrm>
              <a:off x="230947" y="3101154"/>
              <a:ext cx="11395255" cy="3516699"/>
              <a:chOff x="428072" y="2919019"/>
              <a:chExt cx="11395255" cy="351669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28072" y="2919019"/>
                <a:ext cx="9009647" cy="3516699"/>
                <a:chOff x="428072" y="2919019"/>
                <a:chExt cx="9009647" cy="3516699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7945390" y="2919019"/>
                  <a:ext cx="0" cy="434489"/>
                </a:xfrm>
                <a:prstGeom prst="straightConnector1">
                  <a:avLst/>
                </a:prstGeom>
                <a:ln w="762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4418637" y="2919019"/>
                  <a:ext cx="0" cy="434489"/>
                </a:xfrm>
                <a:prstGeom prst="straightConnector1">
                  <a:avLst/>
                </a:prstGeom>
                <a:ln w="762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42"/>
                <p:cNvGrpSpPr/>
                <p:nvPr/>
              </p:nvGrpSpPr>
              <p:grpSpPr>
                <a:xfrm>
                  <a:off x="2941019" y="3304435"/>
                  <a:ext cx="2955235" cy="2982975"/>
                  <a:chOff x="3896139" y="3392558"/>
                  <a:chExt cx="2955235" cy="3138900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4023129" y="3489608"/>
                    <a:ext cx="2682472" cy="3041849"/>
                    <a:chOff x="2072292" y="3720066"/>
                    <a:chExt cx="2682472" cy="3041849"/>
                  </a:xfrm>
                </p:grpSpPr>
                <p:cxnSp>
                  <p:nvCxnSpPr>
                    <p:cNvPr id="35" name="Straight Arrow Connector 34"/>
                    <p:cNvCxnSpPr/>
                    <p:nvPr/>
                  </p:nvCxnSpPr>
                  <p:spPr>
                    <a:xfrm>
                      <a:off x="3340100" y="4424277"/>
                      <a:ext cx="0" cy="457200"/>
                    </a:xfrm>
                    <a:prstGeom prst="straightConnector1">
                      <a:avLst/>
                    </a:prstGeom>
                    <a:ln w="76200">
                      <a:solidFill>
                        <a:srgbClr val="7030A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Arrow Connector 35"/>
                    <p:cNvCxnSpPr/>
                    <p:nvPr/>
                  </p:nvCxnSpPr>
                  <p:spPr>
                    <a:xfrm>
                      <a:off x="3313596" y="5513647"/>
                      <a:ext cx="0" cy="457200"/>
                    </a:xfrm>
                    <a:prstGeom prst="straightConnector1">
                      <a:avLst/>
                    </a:prstGeom>
                    <a:ln w="76200"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duotone>
                        <a:prstClr val="black"/>
                        <a:schemeClr val="accent4">
                          <a:lumMod val="75000"/>
                          <a:tint val="45000"/>
                          <a:satMod val="400000"/>
                        </a:schemeClr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2072292" y="3720066"/>
                      <a:ext cx="2682472" cy="85961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Picture 38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duotone>
                        <a:prstClr val="black"/>
                        <a:schemeClr val="accent4">
                          <a:lumMod val="75000"/>
                          <a:tint val="45000"/>
                          <a:satMod val="400000"/>
                        </a:schemeClr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2072292" y="4811185"/>
                      <a:ext cx="2682472" cy="85961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" name="Picture 39"/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duotone>
                        <a:prstClr val="black"/>
                        <a:schemeClr val="accent4">
                          <a:lumMod val="75000"/>
                          <a:tint val="45000"/>
                          <a:satMod val="400000"/>
                        </a:schemeClr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2072292" y="5902304"/>
                      <a:ext cx="2682472" cy="859611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42" name="Rectangle 41"/>
                  <p:cNvSpPr/>
                  <p:nvPr/>
                </p:nvSpPr>
                <p:spPr>
                  <a:xfrm>
                    <a:off x="3896139" y="3392558"/>
                    <a:ext cx="2955235" cy="3138900"/>
                  </a:xfrm>
                  <a:prstGeom prst="rect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8" name="Picture 7"/>
                <p:cNvPicPr>
                  <a:picLocks/>
                </p:cNvPicPr>
                <p:nvPr/>
              </p:nvPicPr>
              <p:blipFill>
                <a:blip r:embed="rId10">
                  <a:duotone>
                    <a:prstClr val="black"/>
                    <a:schemeClr val="accent4">
                      <a:lumMod val="75000"/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6700378" y="3353508"/>
                  <a:ext cx="2737341" cy="1828800"/>
                </a:xfrm>
                <a:prstGeom prst="rect">
                  <a:avLst/>
                </a:prstGeom>
              </p:spPr>
            </p:pic>
            <p:pic>
              <p:nvPicPr>
                <p:cNvPr id="37" name="Picture 36" descr="বদলে যাচ্ছে ইউনিয়ন পরিষদ,পৌরসভা-সিটি করপোরেশনের নাম"/>
                <p:cNvPicPr>
                  <a:picLocks noChangeArrowheads="1"/>
                </p:cNvPicPr>
                <p:nvPr/>
              </p:nvPicPr>
              <p:blipFill>
                <a:blip r:embed="rId11">
                  <a:duotone>
                    <a:prstClr val="black"/>
                    <a:schemeClr val="accent4">
                      <a:lumMod val="75000"/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679" y="3230538"/>
                  <a:ext cx="1828800" cy="914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4" name="Group 43"/>
                <p:cNvGrpSpPr>
                  <a:grpSpLocks/>
                </p:cNvGrpSpPr>
                <p:nvPr/>
              </p:nvGrpSpPr>
              <p:grpSpPr>
                <a:xfrm>
                  <a:off x="439679" y="4396389"/>
                  <a:ext cx="1828800" cy="914400"/>
                  <a:chOff x="609601" y="2741378"/>
                  <a:chExt cx="3810000" cy="2857500"/>
                </a:xfrm>
              </p:grpSpPr>
              <p:pic>
                <p:nvPicPr>
                  <p:cNvPr id="45" name="Picture 8" descr="ব্যুরোক্রেসি বা আমলাতন্ত্রের আদ্যোপান্ত (পর্ব – ৪)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duotone>
                      <a:prstClr val="black"/>
                      <a:schemeClr val="accent4">
                        <a:lumMod val="75000"/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9601" y="2741378"/>
                    <a:ext cx="3810000" cy="285750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" name="Picture 6" descr="ইউএনওদের মতো নিরাপত্তা পাবেন উপজেলা চেয়ারম্যানরা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3" cstate="print">
                    <a:duotone>
                      <a:prstClr val="black"/>
                      <a:schemeClr val="accent4">
                        <a:lumMod val="75000"/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0971" b="30634"/>
                  <a:stretch/>
                </p:blipFill>
                <p:spPr bwMode="auto">
                  <a:xfrm>
                    <a:off x="609602" y="3613666"/>
                    <a:ext cx="3809999" cy="365155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47" name="Picture 10" descr="মেয়াদ প্রায় শেষ, এখনও কর্মপরিধি জানেন না জেলা পরিষদ চেয়ারম্যানরা"/>
                <p:cNvPicPr>
                  <a:picLocks noChangeArrowheads="1"/>
                </p:cNvPicPr>
                <p:nvPr/>
              </p:nvPicPr>
              <p:blipFill rotWithShape="1">
                <a:blip r:embed="rId14" cstate="print">
                  <a:duotone>
                    <a:prstClr val="black"/>
                    <a:schemeClr val="accent4">
                      <a:lumMod val="75000"/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73" t="2037" r="3217" b="3966"/>
                <a:stretch/>
              </p:blipFill>
              <p:spPr bwMode="auto">
                <a:xfrm>
                  <a:off x="428072" y="5521318"/>
                  <a:ext cx="1828800" cy="914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Right Arrow 12"/>
                <p:cNvSpPr/>
                <p:nvPr/>
              </p:nvSpPr>
              <p:spPr>
                <a:xfrm>
                  <a:off x="2344905" y="3627331"/>
                  <a:ext cx="508082" cy="355575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Arrow 52"/>
                <p:cNvSpPr/>
                <p:nvPr/>
              </p:nvSpPr>
              <p:spPr>
                <a:xfrm>
                  <a:off x="2354618" y="4614583"/>
                  <a:ext cx="508082" cy="355575"/>
                </a:xfrm>
                <a:prstGeom prst="rightArrow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ight Arrow 53"/>
                <p:cNvSpPr/>
                <p:nvPr/>
              </p:nvSpPr>
              <p:spPr>
                <a:xfrm>
                  <a:off x="2344905" y="5800730"/>
                  <a:ext cx="508082" cy="355575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9994527" y="3205055"/>
                <a:ext cx="1828800" cy="914400"/>
                <a:chOff x="2702490" y="843439"/>
                <a:chExt cx="3681573" cy="4286250"/>
              </a:xfrm>
            </p:grpSpPr>
            <p:pic>
              <p:nvPicPr>
                <p:cNvPr id="3078" name="Picture 6" descr="টেকনাফ পৌরসভা ১ম শ্রেণীতে উন্নীত - CoxsbazarNEWS.Com - CBNCoxsbazarNEWS.Com  – CBN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duotone>
                    <a:prstClr val="black"/>
                    <a:schemeClr val="accent4">
                      <a:lumMod val="75000"/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2490" y="843439"/>
                  <a:ext cx="3681573" cy="428625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4" name="Picture 2" descr="Patiya Pourashava - পটিয়া পৌরসভা - Home | Facebook"/>
                <p:cNvPicPr>
                  <a:picLocks noChangeAspect="1" noChangeArrowheads="1"/>
                </p:cNvPicPr>
                <p:nvPr/>
              </p:nvPicPr>
              <p:blipFill rotWithShape="1">
                <a:blip r:embed="rId16">
                  <a:duotone>
                    <a:prstClr val="black"/>
                    <a:schemeClr val="accent4">
                      <a:lumMod val="75000"/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162" t="53917" r="-2473" b="25677"/>
                <a:stretch/>
              </p:blipFill>
              <p:spPr bwMode="auto">
                <a:xfrm>
                  <a:off x="3065939" y="1913363"/>
                  <a:ext cx="3189596" cy="76176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9994527" y="4283137"/>
                <a:ext cx="1828800" cy="914400"/>
                <a:chOff x="4843602" y="4636143"/>
                <a:chExt cx="2800350" cy="1638300"/>
              </a:xfrm>
            </p:grpSpPr>
            <p:pic>
              <p:nvPicPr>
                <p:cNvPr id="3082" name="Picture 10" descr="একাধিক পদে চাকরি দিচ্ছে ঢাকা দক্ষিণ সিটি কর্পোরেশন"/>
                <p:cNvPicPr>
                  <a:picLocks noChangeAspect="1" noChangeArrowheads="1"/>
                </p:cNvPicPr>
                <p:nvPr/>
              </p:nvPicPr>
              <p:blipFill>
                <a:blip r:embed="rId17">
                  <a:duotone>
                    <a:prstClr val="black"/>
                    <a:schemeClr val="accent4">
                      <a:lumMod val="75000"/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3602" y="4636143"/>
                  <a:ext cx="2800350" cy="16383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0" name="Picture 8" descr="সিলেট সিটি কর্পোরেশন - Sylhet City Corporation | SCC"/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duotone>
                    <a:prstClr val="black"/>
                    <a:schemeClr val="accent4">
                      <a:lumMod val="75000"/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679" t="67057" b="-10341"/>
                <a:stretch/>
              </p:blipFill>
              <p:spPr bwMode="auto">
                <a:xfrm>
                  <a:off x="5269126" y="5099437"/>
                  <a:ext cx="2058380" cy="74212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" name="Right Arrow 60"/>
              <p:cNvSpPr/>
              <p:nvPr/>
            </p:nvSpPr>
            <p:spPr>
              <a:xfrm rot="10800000">
                <a:off x="9400243" y="4483454"/>
                <a:ext cx="508082" cy="355575"/>
              </a:xfrm>
              <a:prstGeom prst="rightArrow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ight Arrow 61"/>
              <p:cNvSpPr/>
              <p:nvPr/>
            </p:nvSpPr>
            <p:spPr>
              <a:xfrm rot="10951448">
                <a:off x="9415016" y="3587323"/>
                <a:ext cx="508082" cy="355575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9679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669" y="537425"/>
            <a:ext cx="10035193" cy="57603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 </a:t>
            </a:r>
            <a:b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 সরকার </a:t>
            </a: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</a:t>
            </a:r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170</Words>
  <Application>Microsoft Office PowerPoint</Application>
  <PresentationFormat>Widescreen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 সকলকে স্বাগতম</vt:lpstr>
      <vt:lpstr>PowerPoint Presentation</vt:lpstr>
      <vt:lpstr>পাঠ পরিচিতি </vt:lpstr>
      <vt:lpstr>PowerPoint Presentation</vt:lpstr>
      <vt:lpstr>আজকের পাঠ   স্থানীয় সরকার কাঠামো </vt:lpstr>
      <vt:lpstr>PowerPoint Presentation</vt:lpstr>
      <vt:lpstr>PowerPoint Presentation</vt:lpstr>
      <vt:lpstr>PowerPoint Presentation</vt:lpstr>
      <vt:lpstr>একক কাজ   ১. স্থানীয় সরকার কাকে বলে?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65</cp:revision>
  <dcterms:created xsi:type="dcterms:W3CDTF">2022-07-09T15:46:16Z</dcterms:created>
  <dcterms:modified xsi:type="dcterms:W3CDTF">2022-07-13T06:58:26Z</dcterms:modified>
</cp:coreProperties>
</file>