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11" r:id="rId2"/>
    <p:sldId id="507" r:id="rId3"/>
    <p:sldId id="344" r:id="rId4"/>
    <p:sldId id="505" r:id="rId5"/>
    <p:sldId id="377" r:id="rId6"/>
    <p:sldId id="512" r:id="rId7"/>
    <p:sldId id="378" r:id="rId8"/>
    <p:sldId id="499" r:id="rId9"/>
    <p:sldId id="500" r:id="rId10"/>
    <p:sldId id="501" r:id="rId11"/>
    <p:sldId id="346" r:id="rId12"/>
    <p:sldId id="482" r:id="rId13"/>
    <p:sldId id="503" r:id="rId14"/>
    <p:sldId id="355" r:id="rId15"/>
    <p:sldId id="489" r:id="rId16"/>
    <p:sldId id="504" r:id="rId17"/>
    <p:sldId id="491" r:id="rId18"/>
    <p:sldId id="493" r:id="rId19"/>
    <p:sldId id="506" r:id="rId20"/>
    <p:sldId id="490" r:id="rId21"/>
    <p:sldId id="496" r:id="rId22"/>
    <p:sldId id="497" r:id="rId23"/>
    <p:sldId id="301" r:id="rId24"/>
    <p:sldId id="314" r:id="rId25"/>
    <p:sldId id="481" r:id="rId26"/>
    <p:sldId id="3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446"/>
    </p:cViewPr>
  </p:sorterViewPr>
  <p:notesViewPr>
    <p:cSldViewPr>
      <p:cViewPr varScale="1">
        <p:scale>
          <a:sx n="52" d="100"/>
          <a:sy n="52" d="100"/>
        </p:scale>
        <p:origin x="294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9D5D6-CB6A-40AC-BE7F-187388A574AC}" type="datetimeFigureOut">
              <a:rPr lang="en-US" smtClean="0"/>
              <a:t>16-Jul-22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1812D-1755-4ED9-AA81-6DF5B6131E73}" type="slidenum">
              <a:rPr lang="en-US" smtClean="0"/>
              <a:t>‹#›</a:t>
            </a:fld>
            <a:endParaRPr lang="en-US"/>
          </a:p>
        </p:txBody>
      </p:sp>
    </p:spTree>
    <p:extLst>
      <p:ext uri="{BB962C8B-B14F-4D97-AF65-F5344CB8AC3E}">
        <p14:creationId xmlns:p14="http://schemas.microsoft.com/office/powerpoint/2010/main" val="230237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n.wikipedia.org/wiki/%E0%A6%95%E0%A6%AE%E0%A7%8D%E0%A6%AA%E0%A6%BF%E0%A6%89%E0%A6%9F%E0%A6%BE%E0%A6%B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bn.wikipedia.org/wiki/%E0%A6%AE%E0%A7%8B%E0%A6%AC%E0%A6%BE%E0%A6%87%E0%A6%B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n.wikipedia.org/wiki/%E0%A6%95%E0%A7%8D%E0%A6%AF%E0%A6%BE%E0%A6%AE%E0%A7%87%E0%A6%B0%E0%A6%B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কী-বোর্ড দিয়ে বাংলা বা ইংরেজিতে বা বিশ্বের বিভিন্ন ভাষায় লেখা যায়। অর্থাৎ কী-বোর্ডের একটি বোতাম চাপলে কম্পিউটারের ভেতর সেই বোতামের জন্যে নির্দিষ্ট অক্ষরটি ঢুকে যায়। তাছাড়া কী-বোর্ড কমান্ড দিয়ে সেভ, প্রিন্ট, কপি, পেস্ট সহ অনেক কাজ অতি সহজে করা যায়। মাদারবোর্ডের সাথে ক্যাবলের মাধ্যমে সংযোগ দিয়ে এর কাজ সম্পাদনা করা হয়।</a:t>
            </a:r>
            <a:endParaRPr lang="en-US" sz="1200" spc="0" baseline="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5"/>
          </p:nvPr>
        </p:nvSpPr>
        <p:spPr/>
        <p:txBody>
          <a:bodyPr/>
          <a:lstStyle/>
          <a:p>
            <a:fld id="{C271812D-1755-4ED9-AA81-6DF5B6131E73}" type="slidenum">
              <a:rPr lang="en-US" smtClean="0"/>
              <a:t>12</a:t>
            </a:fld>
            <a:endParaRPr lang="en-US"/>
          </a:p>
        </p:txBody>
      </p:sp>
    </p:spTree>
    <p:extLst>
      <p:ext uri="{BB962C8B-B14F-4D97-AF65-F5344CB8AC3E}">
        <p14:creationId xmlns:p14="http://schemas.microsoft.com/office/powerpoint/2010/main" val="649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a:solidFill>
                  <a:schemeClr val="tx1"/>
                </a:solidFill>
                <a:effectLst/>
                <a:latin typeface="NikoshBAN" panose="02000000000000000000" pitchFamily="2" charset="0"/>
                <a:ea typeface="+mn-ea"/>
                <a:cs typeface="NikoshBAN" panose="02000000000000000000" pitchFamily="2" charset="0"/>
              </a:rPr>
              <a:t>মাইক্রোফোন</a:t>
            </a:r>
            <a:r>
              <a:rPr lang="as-IN" sz="1200" b="0" i="0" kern="1200" dirty="0">
                <a:solidFill>
                  <a:schemeClr val="tx1"/>
                </a:solidFill>
                <a:effectLst/>
                <a:latin typeface="NikoshBAN" panose="02000000000000000000" pitchFamily="2" charset="0"/>
                <a:ea typeface="+mn-ea"/>
                <a:cs typeface="NikoshBAN" panose="02000000000000000000" pitchFamily="2" charset="0"/>
              </a:rPr>
              <a:t> এক ধরনের যন্ত্র, যাকে কথ্য ভাষায় </a:t>
            </a:r>
            <a:r>
              <a:rPr lang="as-IN" sz="1200" b="0" i="1" kern="1200" dirty="0">
                <a:solidFill>
                  <a:schemeClr val="tx1"/>
                </a:solidFill>
                <a:effectLst/>
                <a:latin typeface="NikoshBAN" panose="02000000000000000000" pitchFamily="2" charset="0"/>
                <a:ea typeface="+mn-ea"/>
                <a:cs typeface="NikoshBAN" panose="02000000000000000000" pitchFamily="2" charset="0"/>
              </a:rPr>
              <a:t>মাইক</a:t>
            </a:r>
            <a:r>
              <a:rPr lang="as-IN" sz="1200" b="0" i="0" kern="1200" dirty="0">
                <a:solidFill>
                  <a:schemeClr val="tx1"/>
                </a:solidFill>
                <a:effectLst/>
                <a:latin typeface="NikoshBAN" panose="02000000000000000000" pitchFamily="2" charset="0"/>
                <a:ea typeface="+mn-ea"/>
                <a:cs typeface="NikoshBAN" panose="02000000000000000000" pitchFamily="2" charset="0"/>
              </a:rPr>
              <a:t> ও বলা হয়ে থাকে। এটি এক ধরনের সেন্সর হিসেবে কাজ করে, যা শব্দ শক্তিকে তড়িৎশক্তিতে রুপান্তর করে। </a:t>
            </a:r>
            <a:r>
              <a:rPr lang="as-IN" sz="1200" b="0" i="0" u="none" strike="noStrike" kern="1200" dirty="0">
                <a:solidFill>
                  <a:schemeClr val="tx1"/>
                </a:solidFill>
                <a:effectLst/>
                <a:latin typeface="NikoshBAN" panose="02000000000000000000" pitchFamily="2" charset="0"/>
                <a:ea typeface="+mn-ea"/>
                <a:cs typeface="NikoshBAN" panose="02000000000000000000" pitchFamily="2" charset="0"/>
                <a:hlinkClick r:id="rId3" tooltip="কম্পিউটার"/>
              </a:rPr>
              <a:t>কম্পিউটার</a:t>
            </a:r>
            <a:r>
              <a:rPr lang="as-IN" sz="1200" b="0" i="0" kern="1200" dirty="0">
                <a:solidFill>
                  <a:schemeClr val="tx1"/>
                </a:solidFill>
                <a:effectLst/>
                <a:latin typeface="NikoshBAN" panose="02000000000000000000" pitchFamily="2" charset="0"/>
                <a:ea typeface="+mn-ea"/>
                <a:cs typeface="NikoshBAN" panose="02000000000000000000" pitchFamily="2" charset="0"/>
              </a:rPr>
              <a:t>, </a:t>
            </a:r>
            <a:r>
              <a:rPr lang="as-IN" sz="1200" b="0" i="0" u="none" strike="noStrike" kern="1200" dirty="0">
                <a:solidFill>
                  <a:schemeClr val="tx1"/>
                </a:solidFill>
                <a:effectLst/>
                <a:latin typeface="NikoshBAN" panose="02000000000000000000" pitchFamily="2" charset="0"/>
                <a:ea typeface="+mn-ea"/>
                <a:cs typeface="NikoshBAN" panose="02000000000000000000" pitchFamily="2" charset="0"/>
                <a:hlinkClick r:id="rId4" tooltip="মোবাইল"/>
              </a:rPr>
              <a:t>মোবাইল</a:t>
            </a:r>
            <a:r>
              <a:rPr lang="as-IN" sz="1200" b="0" i="0" kern="1200" dirty="0">
                <a:solidFill>
                  <a:schemeClr val="tx1"/>
                </a:solidFill>
                <a:effectLst/>
                <a:latin typeface="NikoshBAN" panose="02000000000000000000" pitchFamily="2" charset="0"/>
                <a:ea typeface="+mn-ea"/>
                <a:cs typeface="NikoshBAN" panose="02000000000000000000" pitchFamily="2" charset="0"/>
              </a:rPr>
              <a:t> ফোন, অডিও রেকর্ডার, শ্রবণ সহায়ক যন্ত্র, মেগাফোন, রেডিও বা টেলিভিশন সম্প্রচার কেন্দ্র ইত্যাদি ক্ষেত্রে এর বহুল ব্যবহার পরিলক্ষিত হয় ।</a:t>
            </a:r>
          </a:p>
          <a:p>
            <a:r>
              <a:rPr lang="as-IN" sz="1200" b="0" i="0" kern="1200" dirty="0">
                <a:solidFill>
                  <a:schemeClr val="tx1"/>
                </a:solidFill>
                <a:effectLst/>
                <a:latin typeface="NikoshBAN" panose="02000000000000000000" pitchFamily="2" charset="0"/>
                <a:ea typeface="+mn-ea"/>
                <a:cs typeface="NikoshBAN" panose="02000000000000000000" pitchFamily="2" charset="0"/>
              </a:rPr>
              <a:t>আধুনিক কালের বেশির ভাগ মাইক্রোফোনই তড়িৎ-চুম্বকীয় আবেশ, ক্যাপাসিট্যান্সের পরিবর্তন, পিজোইলেক্ট্রিক ইফেক্ট অথবা বাতাসের চাপের পার্থক্য ব্যবহার করে ইলেকট্রিক সিগনাল তৈরী করে।</a:t>
            </a:r>
          </a:p>
        </p:txBody>
      </p:sp>
      <p:sp>
        <p:nvSpPr>
          <p:cNvPr id="4" name="Slide Number Placeholder 3"/>
          <p:cNvSpPr>
            <a:spLocks noGrp="1"/>
          </p:cNvSpPr>
          <p:nvPr>
            <p:ph type="sldNum" sz="quarter" idx="5"/>
          </p:nvPr>
        </p:nvSpPr>
        <p:spPr/>
        <p:txBody>
          <a:bodyPr/>
          <a:lstStyle/>
          <a:p>
            <a:fld id="{C271812D-1755-4ED9-AA81-6DF5B6131E73}" type="slidenum">
              <a:rPr lang="en-US" smtClean="0"/>
              <a:t>22</a:t>
            </a:fld>
            <a:endParaRPr lang="en-US"/>
          </a:p>
        </p:txBody>
      </p:sp>
    </p:spTree>
    <p:extLst>
      <p:ext uri="{BB962C8B-B14F-4D97-AF65-F5344CB8AC3E}">
        <p14:creationId xmlns:p14="http://schemas.microsoft.com/office/powerpoint/2010/main" val="12697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কী-বোর্ড ছাড়া কম্পিউটারে নির্দেশ দেওয়ার একটি মাধ্যম হচ্ছে মাউস। মাউস নাড়িয়ে আমরা ছবি আঁকতে পারি। এর আকার ও গতি প্রকৃতি দেখতে অনেকটা ইঁদুরের মতো বলে এর নামকরণ করা হয়েছে মাউস। একটি স্ট্যান্ডার্ড মাউসে দুটি বা তিনটি বাটন থাকে। এর বাম বাটনে চাপ দেওয়াকে লেফ্‌ট ক্লিক এবং ডান বাটনে চাপ দেওয়াকে রাইট ক্লিক বলে। প্রয়োজনে হুইল বা চাকা দিয়ে স্ক্রল করে সহজেই উপরে বা নীচে যাওয়া যায়।</a:t>
            </a:r>
            <a:endParaRPr lang="en-US" sz="1200" spc="0" baseline="0" dirty="0">
              <a:latin typeface="NikoshBAN" panose="02000000000000000000" pitchFamily="2" charset="0"/>
              <a:cs typeface="NikoshBAN" panose="02000000000000000000" pitchFamily="2" charset="0"/>
            </a:endParaRPr>
          </a:p>
          <a:p>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13</a:t>
            </a:fld>
            <a:endParaRPr lang="en-US"/>
          </a:p>
        </p:txBody>
      </p:sp>
    </p:spTree>
    <p:extLst>
      <p:ext uri="{BB962C8B-B14F-4D97-AF65-F5344CB8AC3E}">
        <p14:creationId xmlns:p14="http://schemas.microsoft.com/office/powerpoint/2010/main" val="46672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n-IN" sz="1200" spc="0" baseline="0" dirty="0">
                <a:latin typeface="NikoshBAN" panose="02000000000000000000" pitchFamily="2" charset="0"/>
                <a:cs typeface="NikoshBAN" panose="02000000000000000000" pitchFamily="2" charset="0"/>
              </a:rPr>
              <a:t>এটি এক প্রকার আলোকচিত্রগ্রাহী ডিজিটাল ডিভাইস। বর্তমানে ডিজিটাল ক্যামেরার জনপ্রিয়তা ব্যাপক হারে বৃদ্ধি পাচ্ছে। এ জাতীয় ক্যামেরায় এক ধরনের মেমোরী চিপ থাকে।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অনেক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সময়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একটা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ছবিকে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কম্পিউটারে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প্রবেশ</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করানো</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যদি</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ডিজিটাল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ক্যামেরায়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ছবিটি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তোলা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থাকে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তাহলে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সেটা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সরাসরি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ক্যামেরা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থেকে</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কম্পিউটারে</a:t>
            </a:r>
            <a:r>
              <a:rPr lang="bn-IN" sz="1200" spc="0" baseline="0" dirty="0">
                <a:latin typeface="NikoshBAN" panose="02000000000000000000" pitchFamily="2" charset="0"/>
                <a:cs typeface="NikoshBAN" panose="02000000000000000000" pitchFamily="2" charset="0"/>
              </a:rPr>
              <a:t> ডাটা ক্যাবলের মাধ্যমে</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দেওয়া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যায়</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 </a:t>
            </a:r>
            <a:endParaRPr lang="en-US" sz="1200" spc="0" baseline="0" dirty="0">
              <a:latin typeface="NikoshBAN" panose="02000000000000000000" pitchFamily="2" charset="0"/>
              <a:cs typeface="NikoshBAN" panose="02000000000000000000" pitchFamily="2" charset="0"/>
            </a:endParaRPr>
          </a:p>
          <a:p>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15</a:t>
            </a:fld>
            <a:endParaRPr lang="en-US"/>
          </a:p>
        </p:txBody>
      </p:sp>
    </p:spTree>
    <p:extLst>
      <p:ext uri="{BB962C8B-B14F-4D97-AF65-F5344CB8AC3E}">
        <p14:creationId xmlns:p14="http://schemas.microsoft.com/office/powerpoint/2010/main" val="43381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প্রিন্ট করা ছবি, স্বাক্ষর, পাসপোর্ট,</a:t>
            </a:r>
            <a:r>
              <a:rPr lang="en-US" sz="1200" spc="0" baseline="0" dirty="0">
                <a:latin typeface="NikoshBAN" panose="02000000000000000000" pitchFamily="2" charset="0"/>
                <a:cs typeface="NikoshBAN" panose="02000000000000000000" pitchFamily="2" charset="0"/>
              </a:rPr>
              <a:t> </a:t>
            </a:r>
            <a:r>
              <a:rPr lang="bn-IN" sz="1200" spc="0" baseline="0" dirty="0">
                <a:latin typeface="NikoshBAN" panose="02000000000000000000" pitchFamily="2" charset="0"/>
                <a:cs typeface="NikoshBAN" panose="02000000000000000000" pitchFamily="2" charset="0"/>
              </a:rPr>
              <a:t>যেকোন ডকুমেন্ট বা হাতের লেখা</a:t>
            </a:r>
            <a:r>
              <a:rPr lang="en-US" sz="1200" spc="0" baseline="0" dirty="0">
                <a:latin typeface="NikoshBAN" panose="02000000000000000000" pitchFamily="2" charset="0"/>
                <a:cs typeface="NikoshBAN" panose="02000000000000000000" pitchFamily="2" charset="0"/>
              </a:rPr>
              <a:t>, </a:t>
            </a:r>
            <a:r>
              <a:rPr lang="bn-IN" sz="1200" spc="0" baseline="0" dirty="0">
                <a:latin typeface="NikoshBAN" panose="02000000000000000000" pitchFamily="2" charset="0"/>
                <a:cs typeface="NikoshBAN" panose="02000000000000000000" pitchFamily="2" charset="0"/>
              </a:rPr>
              <a:t>স</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র</a:t>
            </a:r>
            <a:r>
              <a:rPr lang="en-US" sz="1200" spc="0" baseline="0" dirty="0" err="1">
                <a:latin typeface="NikoshBAN" panose="02000000000000000000" pitchFamily="2" charset="0"/>
                <a:cs typeface="NikoshBAN" panose="02000000000000000000" pitchFamily="2" charset="0"/>
              </a:rPr>
              <a:t>্টি</a:t>
            </a:r>
            <a:r>
              <a:rPr lang="bn-IN" sz="1200" spc="0" baseline="0" dirty="0">
                <a:latin typeface="NikoshBAN" panose="02000000000000000000" pitchFamily="2" charset="0"/>
                <a:cs typeface="NikoshBAN" panose="02000000000000000000" pitchFamily="2" charset="0"/>
              </a:rPr>
              <a:t>ফ</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ক</a:t>
            </a:r>
            <a:r>
              <a:rPr lang="en-US" sz="1200" spc="0" baseline="0" dirty="0">
                <a:latin typeface="NikoshBAN" panose="02000000000000000000" pitchFamily="2" charset="0"/>
                <a:cs typeface="NikoshBAN" panose="02000000000000000000" pitchFamily="2" charset="0"/>
              </a:rPr>
              <a:t>ে</a:t>
            </a:r>
            <a:r>
              <a:rPr lang="bn-IN" sz="1200" spc="0" baseline="0" dirty="0">
                <a:latin typeface="NikoshBAN" panose="02000000000000000000" pitchFamily="2" charset="0"/>
                <a:cs typeface="NikoshBAN" panose="02000000000000000000" pitchFamily="2" charset="0"/>
              </a:rPr>
              <a:t>ট ইত্যাদি স্ক্যানার দিয়ে স্ক্যান করে কম্পিউটারে প্রবেশ করানো যায়।  </a:t>
            </a:r>
            <a:endParaRPr lang="en-US" sz="1200" spc="0" baseline="0" dirty="0">
              <a:latin typeface="NikoshBAN" panose="02000000000000000000" pitchFamily="2" charset="0"/>
              <a:cs typeface="NikoshBAN" panose="02000000000000000000" pitchFamily="2" charset="0"/>
            </a:endParaRPr>
          </a:p>
          <a:p>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16</a:t>
            </a:fld>
            <a:endParaRPr lang="en-US"/>
          </a:p>
        </p:txBody>
      </p:sp>
    </p:spTree>
    <p:extLst>
      <p:ext uri="{BB962C8B-B14F-4D97-AF65-F5344CB8AC3E}">
        <p14:creationId xmlns:p14="http://schemas.microsoft.com/office/powerpoint/2010/main" val="23227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s-IN" sz="1200" b="1" dirty="0">
                <a:latin typeface="NikoshBAN" panose="02000000000000000000" pitchFamily="2" charset="0"/>
                <a:cs typeface="NikoshBAN" panose="02000000000000000000" pitchFamily="2" charset="0"/>
              </a:rPr>
              <a:t>ভিডিও ক্যামেরা</a:t>
            </a:r>
            <a:r>
              <a:rPr lang="as-IN" sz="1200" dirty="0">
                <a:latin typeface="NikoshBAN" panose="02000000000000000000" pitchFamily="2" charset="0"/>
                <a:cs typeface="NikoshBAN" panose="02000000000000000000" pitchFamily="2" charset="0"/>
              </a:rPr>
              <a:t> হল এমন এক ধরনের </a:t>
            </a:r>
            <a:r>
              <a:rPr lang="as-IN" sz="1200" dirty="0">
                <a:latin typeface="NikoshBAN" panose="02000000000000000000" pitchFamily="2" charset="0"/>
                <a:cs typeface="NikoshBAN" panose="02000000000000000000" pitchFamily="2" charset="0"/>
                <a:hlinkClick r:id="rId3" tooltip="ক্যামেরা"/>
              </a:rPr>
              <a:t>ক্যামেরা</a:t>
            </a:r>
            <a:r>
              <a:rPr lang="as-IN" sz="1200" dirty="0">
                <a:latin typeface="NikoshBAN" panose="02000000000000000000" pitchFamily="2" charset="0"/>
                <a:cs typeface="NikoshBAN" panose="02000000000000000000" pitchFamily="2" charset="0"/>
              </a:rPr>
              <a:t> যা দিয়ে চলমান দৃশ্য ধারণ করা যায়। এই ক্যামেরায় ছবি ধারণ করার জন্য পূর্বে সেলুলয়েড ফিল্ম, চুম্বকীয় ফিতা এবং ডিজিটাল প্রযুক্তিতে বিভিন্ন তথ্য ধারক (স্টোরেজ ডিভাইস) ব্যবহার করা হয়। মূলত টেলিভিশন শিল্পের জন্য এই ক্যামেরার বিকাশ ঘটলেও, এখন তা সংবাদ, গৃহস্থালী বিভিন্ন কাজে বিভিন্ন মান ও গুনের ক্যামেরা ব্যবহার হয়ে থাকে।</a:t>
            </a:r>
            <a:endParaRPr lang="en-US" sz="2800" dirty="0">
              <a:latin typeface="NikoshBAN" panose="02000000000000000000" pitchFamily="2" charset="0"/>
              <a:cs typeface="NikoshBAN" panose="02000000000000000000"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271812D-1755-4ED9-AA81-6DF5B6131E73}" type="slidenum">
              <a:rPr lang="en-US" smtClean="0"/>
              <a:t>17</a:t>
            </a:fld>
            <a:endParaRPr lang="en-US"/>
          </a:p>
        </p:txBody>
      </p:sp>
    </p:spTree>
    <p:extLst>
      <p:ext uri="{BB962C8B-B14F-4D97-AF65-F5344CB8AC3E}">
        <p14:creationId xmlns:p14="http://schemas.microsoft.com/office/powerpoint/2010/main" val="381040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as-IN" sz="1200" dirty="0">
                <a:latin typeface="NikoshBAN" panose="02000000000000000000" pitchFamily="2" charset="0"/>
                <a:cs typeface="NikoshBAN" panose="02000000000000000000" pitchFamily="2" charset="0"/>
              </a:rPr>
              <a:t>ওয়েবক্যাম এর কথা শুনলেই প্রথমেই আমাদের চোখের সামনে ভেসে ওঠে কম্পিউটা</a:t>
            </a:r>
            <a:r>
              <a:rPr lang="bn-IN" sz="1200" dirty="0">
                <a:latin typeface="NikoshBAN" panose="02000000000000000000" pitchFamily="2" charset="0"/>
                <a:cs typeface="NikoshBAN" panose="02000000000000000000" pitchFamily="2" charset="0"/>
              </a:rPr>
              <a:t>রের (ডেস্কটপ বা ল্যাপটপ) মনিটরের</a:t>
            </a:r>
            <a:r>
              <a:rPr lang="as-IN" sz="1200" dirty="0">
                <a:latin typeface="NikoshBAN" panose="02000000000000000000" pitchFamily="2" charset="0"/>
                <a:cs typeface="NikoshBAN" panose="02000000000000000000" pitchFamily="2" charset="0"/>
              </a:rPr>
              <a:t> ওপর লাগিয়ে রাখা ক্যামেরাটির কথা। ইন্টারনেট এর ব্যাপক প্রসার ও ব্যবহার এর কারনে পার্সোনাল কম্পিউটার এর মত যন্ত্রে ওয়েবক্যাম খুবই প্রয়োজনীয় একটি যন্ত্রাংশে পরিনত হয়ে গিয়েছে। ওয়েবক্যাম মূলত এক প্রকার ভিডিও ক্যামেরা যা কম্পিউটার থেকে কম্পিউটার নেটওয়ার্কে</a:t>
            </a:r>
            <a:r>
              <a:rPr lang="bn-IN" sz="1200" dirty="0">
                <a:latin typeface="NikoshBAN" panose="02000000000000000000" pitchFamily="2" charset="0"/>
                <a:cs typeface="NikoshBAN" panose="02000000000000000000" pitchFamily="2" charset="0"/>
              </a:rPr>
              <a:t> স্থির</a:t>
            </a:r>
            <a:r>
              <a:rPr lang="as-IN" sz="1200" dirty="0">
                <a:latin typeface="NikoshBAN" panose="02000000000000000000" pitchFamily="2" charset="0"/>
                <a:cs typeface="NikoshBAN" panose="02000000000000000000" pitchFamily="2" charset="0"/>
              </a:rPr>
              <a:t> চিত্র এবং ভিডিও ফুটেজ সরবরাহ করে।</a:t>
            </a:r>
            <a:endParaRPr lang="bn-IN" sz="1200" dirty="0">
              <a:latin typeface="NikoshBAN" panose="02000000000000000000" pitchFamily="2" charset="0"/>
              <a:cs typeface="NikoshBAN" panose="02000000000000000000" pitchFamily="2" charset="0"/>
            </a:endParaRPr>
          </a:p>
          <a:p>
            <a:pPr algn="just"/>
            <a:r>
              <a:rPr lang="as-IN" sz="1200" dirty="0">
                <a:latin typeface="NikoshBAN" panose="02000000000000000000" pitchFamily="2" charset="0"/>
                <a:cs typeface="NikoshBAN" panose="02000000000000000000" pitchFamily="2" charset="0"/>
              </a:rPr>
              <a:t>বর্তমানে আমরা ফেসবুকে দেখি অনেকে কম্পিউটার এর সামনে বসে লাইভে কথা-বার্তা বলছেন, এটা তারা ওয়েবক্যাম এর সাহায্যেই করছেন। ওয়েবক্যামেরা ব্যবহার করে অনলাইন ভিডিও স্ট্রিমিং করা হয়, স্কাইপি বা অন্যান্য মাধ্যমে মানুষের সাথে যোগাযোগ করা হয় – ঠিক একইভাবে স্মার্টফোনের ফ্রন্ট ক্যামেরা দিয়েও এইসব করা হয় [স্মার্টফোনের ওয়েব ক্যামেরা ফিট করা থাকে বিল্ট-ইন ভাবে]  বলে আমরা একে ওয়েবক্যামেরা বলতে পারি।</a:t>
            </a:r>
            <a:endParaRPr lang="en-US" sz="1200" dirty="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C271812D-1755-4ED9-AA81-6DF5B6131E73}" type="slidenum">
              <a:rPr lang="en-US" smtClean="0"/>
              <a:t>18</a:t>
            </a:fld>
            <a:endParaRPr lang="en-US"/>
          </a:p>
        </p:txBody>
      </p:sp>
    </p:spTree>
    <p:extLst>
      <p:ext uri="{BB962C8B-B14F-4D97-AF65-F5344CB8AC3E}">
        <p14:creationId xmlns:p14="http://schemas.microsoft.com/office/powerpoint/2010/main" val="160723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baseline="0" dirty="0" err="1">
                <a:latin typeface="NikoshBAN" panose="02000000000000000000" pitchFamily="2" charset="0"/>
                <a:cs typeface="NikoshBAN" panose="02000000000000000000" pitchFamily="2" charset="0"/>
              </a:rPr>
              <a:t>তোমরা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অনেকেই</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পরীক্ষার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খাতায়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বৃত্ত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ভরাট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দেখেছ</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যন্ত্রগুলো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এই</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বৃত্ত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ভরাট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বহুনির্বাচনী</a:t>
            </a:r>
            <a:r>
              <a:rPr lang="en-US" sz="1200" spc="0" baseline="0" dirty="0">
                <a:latin typeface="NikoshBAN" panose="02000000000000000000" pitchFamily="2" charset="0"/>
                <a:cs typeface="NikoshBAN" panose="02000000000000000000" pitchFamily="2" charset="0"/>
              </a:rPr>
              <a:t> ও </a:t>
            </a:r>
            <a:r>
              <a:rPr lang="en-US" sz="1200" spc="0" baseline="0" dirty="0" err="1">
                <a:latin typeface="NikoshBAN" panose="02000000000000000000" pitchFamily="2" charset="0"/>
                <a:cs typeface="NikoshBAN" panose="02000000000000000000" pitchFamily="2" charset="0"/>
              </a:rPr>
              <a:t>খাতায়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প্রাপ্ত</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নম্বরেরর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তথ্যগুলো</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কম্পিউটারে</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প্রবেশ</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করিয়ে</a:t>
            </a:r>
            <a:r>
              <a:rPr lang="en-US" sz="1200" spc="0" baseline="0" dirty="0">
                <a:latin typeface="NikoshBAN" panose="02000000000000000000" pitchFamily="2" charset="0"/>
                <a:cs typeface="NikoshBAN" panose="02000000000000000000" pitchFamily="2" charset="0"/>
              </a:rPr>
              <a:t> </a:t>
            </a:r>
            <a:r>
              <a:rPr lang="en-US" sz="1200" spc="0" baseline="0" dirty="0" err="1">
                <a:latin typeface="NikoshBAN" panose="02000000000000000000" pitchFamily="2" charset="0"/>
                <a:cs typeface="NikoshBAN" panose="02000000000000000000" pitchFamily="2" charset="0"/>
              </a:rPr>
              <a:t>দেয়</a:t>
            </a:r>
            <a:r>
              <a:rPr lang="en-US" sz="1200" spc="0" baseline="0" dirty="0">
                <a:latin typeface="NikoshBAN" panose="02000000000000000000" pitchFamily="2" charset="0"/>
                <a:cs typeface="NikoshBAN" panose="02000000000000000000" pitchFamily="2" charset="0"/>
              </a:rPr>
              <a:t>।</a:t>
            </a:r>
            <a:endParaRPr lang="en-US" spc="0" baseline="0" dirty="0"/>
          </a:p>
        </p:txBody>
      </p:sp>
      <p:sp>
        <p:nvSpPr>
          <p:cNvPr id="4" name="Slide Number Placeholder 3"/>
          <p:cNvSpPr>
            <a:spLocks noGrp="1"/>
          </p:cNvSpPr>
          <p:nvPr>
            <p:ph type="sldNum" sz="quarter" idx="5"/>
          </p:nvPr>
        </p:nvSpPr>
        <p:spPr/>
        <p:txBody>
          <a:bodyPr/>
          <a:lstStyle/>
          <a:p>
            <a:fld id="{C271812D-1755-4ED9-AA81-6DF5B6131E73}" type="slidenum">
              <a:rPr lang="en-US" smtClean="0"/>
              <a:t>19</a:t>
            </a:fld>
            <a:endParaRPr lang="en-US"/>
          </a:p>
        </p:txBody>
      </p:sp>
    </p:spTree>
    <p:extLst>
      <p:ext uri="{BB962C8B-B14F-4D97-AF65-F5344CB8AC3E}">
        <p14:creationId xmlns:p14="http://schemas.microsoft.com/office/powerpoint/2010/main" val="27942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spc="0" baseline="0" dirty="0">
                <a:latin typeface="NikoshBAN" panose="02000000000000000000" pitchFamily="2" charset="0"/>
                <a:cs typeface="NikoshBAN" panose="02000000000000000000" pitchFamily="2" charset="0"/>
              </a:rPr>
              <a:t>খাদ্য দ্রব্য, ইলেকট্রিক ও অন্যান্য সামগ্রীর প্যাকেটের গায়ে খাড়া কতগুলো কাটা (মোটা, সরু, মাঝারী ও চওড়া) দাগ থাকে। এগুলোকে বার কোড বলে। প্রতিটি দাগের একেকটি অর্থ রয়েছে। বার কোডের সাহায্যে পণ্যের দাম ও অন্যান্য তথ্য লেখা থাকে। </a:t>
            </a:r>
            <a:endParaRPr lang="en-US" sz="1200" spc="0" baseline="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5"/>
          </p:nvPr>
        </p:nvSpPr>
        <p:spPr/>
        <p:txBody>
          <a:bodyPr/>
          <a:lstStyle/>
          <a:p>
            <a:fld id="{C271812D-1755-4ED9-AA81-6DF5B6131E73}" type="slidenum">
              <a:rPr lang="en-US" smtClean="0"/>
              <a:t>20</a:t>
            </a:fld>
            <a:endParaRPr lang="en-US"/>
          </a:p>
        </p:txBody>
      </p:sp>
    </p:spTree>
    <p:extLst>
      <p:ext uri="{BB962C8B-B14F-4D97-AF65-F5344CB8AC3E}">
        <p14:creationId xmlns:p14="http://schemas.microsoft.com/office/powerpoint/2010/main" val="282850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as-IN" sz="1200" b="0" i="0" kern="1200" dirty="0">
                <a:solidFill>
                  <a:schemeClr val="tx1"/>
                </a:solidFill>
                <a:effectLst/>
                <a:latin typeface="NikoshBAN" panose="02000000000000000000" pitchFamily="2" charset="0"/>
                <a:ea typeface="+mn-ea"/>
                <a:cs typeface="NikoshBAN" panose="02000000000000000000" pitchFamily="2" charset="0"/>
              </a:rPr>
              <a:t>ভিডিও গেম জয়স্টিকের অংশ: </a:t>
            </a:r>
            <a:r>
              <a:rPr lang="as-IN" sz="1200" b="1" i="0" kern="1200" dirty="0">
                <a:solidFill>
                  <a:schemeClr val="tx1"/>
                </a:solidFill>
                <a:effectLst/>
                <a:latin typeface="NikoshBAN" panose="02000000000000000000" pitchFamily="2" charset="0"/>
                <a:ea typeface="+mn-ea"/>
                <a:cs typeface="NikoshBAN" panose="02000000000000000000" pitchFamily="2" charset="0"/>
              </a:rPr>
              <a:t>১.</a:t>
            </a:r>
            <a:r>
              <a:rPr lang="as-IN" sz="1200" b="0" i="0" kern="1200" dirty="0">
                <a:solidFill>
                  <a:schemeClr val="tx1"/>
                </a:solidFill>
                <a:effectLst/>
                <a:latin typeface="NikoshBAN" panose="02000000000000000000" pitchFamily="2" charset="0"/>
                <a:ea typeface="+mn-ea"/>
                <a:cs typeface="NikoshBAN" panose="02000000000000000000" pitchFamily="2" charset="0"/>
              </a:rPr>
              <a:t> স্টিক, </a:t>
            </a:r>
            <a:r>
              <a:rPr lang="as-IN" sz="1200" b="1" i="0" kern="1200" dirty="0">
                <a:solidFill>
                  <a:schemeClr val="tx1"/>
                </a:solidFill>
                <a:effectLst/>
                <a:latin typeface="NikoshBAN" panose="02000000000000000000" pitchFamily="2" charset="0"/>
                <a:ea typeface="+mn-ea"/>
                <a:cs typeface="NikoshBAN" panose="02000000000000000000" pitchFamily="2" charset="0"/>
              </a:rPr>
              <a:t>২.</a:t>
            </a:r>
            <a:r>
              <a:rPr lang="as-IN" sz="1200" b="0" i="0" kern="1200" dirty="0">
                <a:solidFill>
                  <a:schemeClr val="tx1"/>
                </a:solidFill>
                <a:effectLst/>
                <a:latin typeface="NikoshBAN" panose="02000000000000000000" pitchFamily="2" charset="0"/>
                <a:ea typeface="+mn-ea"/>
                <a:cs typeface="NikoshBAN" panose="02000000000000000000" pitchFamily="2" charset="0"/>
              </a:rPr>
              <a:t> ভিত্তি, </a:t>
            </a:r>
            <a:r>
              <a:rPr lang="as-IN" sz="1200" b="1" i="0" kern="1200" dirty="0">
                <a:solidFill>
                  <a:schemeClr val="tx1"/>
                </a:solidFill>
                <a:effectLst/>
                <a:latin typeface="NikoshBAN" panose="02000000000000000000" pitchFamily="2" charset="0"/>
                <a:ea typeface="+mn-ea"/>
                <a:cs typeface="NikoshBAN" panose="02000000000000000000" pitchFamily="2" charset="0"/>
              </a:rPr>
              <a:t>৩.</a:t>
            </a:r>
            <a:r>
              <a:rPr lang="as-IN" sz="1200" b="0" i="0" kern="1200" dirty="0">
                <a:solidFill>
                  <a:schemeClr val="tx1"/>
                </a:solidFill>
                <a:effectLst/>
                <a:latin typeface="NikoshBAN" panose="02000000000000000000" pitchFamily="2" charset="0"/>
                <a:ea typeface="+mn-ea"/>
                <a:cs typeface="NikoshBAN" panose="02000000000000000000" pitchFamily="2" charset="0"/>
              </a:rPr>
              <a:t> ট্রিগার, </a:t>
            </a:r>
            <a:r>
              <a:rPr lang="as-IN" sz="1200" b="1" i="0" kern="1200" dirty="0">
                <a:solidFill>
                  <a:schemeClr val="tx1"/>
                </a:solidFill>
                <a:effectLst/>
                <a:latin typeface="NikoshBAN" panose="02000000000000000000" pitchFamily="2" charset="0"/>
                <a:ea typeface="+mn-ea"/>
                <a:cs typeface="NikoshBAN" panose="02000000000000000000" pitchFamily="2" charset="0"/>
              </a:rPr>
              <a:t>৪.</a:t>
            </a:r>
            <a:r>
              <a:rPr lang="as-IN" sz="1200" b="0" i="0" kern="1200" dirty="0">
                <a:solidFill>
                  <a:schemeClr val="tx1"/>
                </a:solidFill>
                <a:effectLst/>
                <a:latin typeface="NikoshBAN" panose="02000000000000000000" pitchFamily="2" charset="0"/>
                <a:ea typeface="+mn-ea"/>
                <a:cs typeface="NikoshBAN" panose="02000000000000000000" pitchFamily="2" charset="0"/>
              </a:rPr>
              <a:t> বাড়তি বাটন, </a:t>
            </a:r>
            <a:r>
              <a:rPr lang="as-IN" sz="1200" b="1" i="0" kern="1200" dirty="0">
                <a:solidFill>
                  <a:schemeClr val="tx1"/>
                </a:solidFill>
                <a:effectLst/>
                <a:latin typeface="NikoshBAN" panose="02000000000000000000" pitchFamily="2" charset="0"/>
                <a:ea typeface="+mn-ea"/>
                <a:cs typeface="NikoshBAN" panose="02000000000000000000" pitchFamily="2" charset="0"/>
              </a:rPr>
              <a:t>৫.</a:t>
            </a:r>
            <a:r>
              <a:rPr lang="as-IN" sz="1200" b="0" i="0" kern="1200" dirty="0">
                <a:solidFill>
                  <a:schemeClr val="tx1"/>
                </a:solidFill>
                <a:effectLst/>
                <a:latin typeface="NikoshBAN" panose="02000000000000000000" pitchFamily="2" charset="0"/>
                <a:ea typeface="+mn-ea"/>
                <a:cs typeface="NikoshBAN" panose="02000000000000000000" pitchFamily="2" charset="0"/>
              </a:rPr>
              <a:t> অটোফায়ার সুইচ, </a:t>
            </a:r>
            <a:r>
              <a:rPr lang="as-IN" sz="1200" b="1" i="0" kern="1200" dirty="0">
                <a:solidFill>
                  <a:schemeClr val="tx1"/>
                </a:solidFill>
                <a:effectLst/>
                <a:latin typeface="NikoshBAN" panose="02000000000000000000" pitchFamily="2" charset="0"/>
                <a:ea typeface="+mn-ea"/>
                <a:cs typeface="NikoshBAN" panose="02000000000000000000" pitchFamily="2" charset="0"/>
              </a:rPr>
              <a:t>৬.</a:t>
            </a:r>
            <a:r>
              <a:rPr lang="as-IN" sz="1200" b="0" i="0" kern="1200" dirty="0">
                <a:solidFill>
                  <a:schemeClr val="tx1"/>
                </a:solidFill>
                <a:effectLst/>
                <a:latin typeface="NikoshBAN" panose="02000000000000000000" pitchFamily="2" charset="0"/>
                <a:ea typeface="+mn-ea"/>
                <a:cs typeface="NikoshBAN" panose="02000000000000000000" pitchFamily="2" charset="0"/>
              </a:rPr>
              <a:t> থ্রটল, </a:t>
            </a:r>
            <a:r>
              <a:rPr lang="as-IN" sz="1200" b="1" i="0" kern="1200" dirty="0">
                <a:solidFill>
                  <a:schemeClr val="tx1"/>
                </a:solidFill>
                <a:effectLst/>
                <a:latin typeface="NikoshBAN" panose="02000000000000000000" pitchFamily="2" charset="0"/>
                <a:ea typeface="+mn-ea"/>
                <a:cs typeface="NikoshBAN" panose="02000000000000000000" pitchFamily="2" charset="0"/>
              </a:rPr>
              <a:t>৭.</a:t>
            </a:r>
            <a:r>
              <a:rPr lang="as-IN" sz="1200" b="0" i="0" kern="1200" dirty="0">
                <a:solidFill>
                  <a:schemeClr val="tx1"/>
                </a:solidFill>
                <a:effectLst/>
                <a:latin typeface="NikoshBAN" panose="02000000000000000000" pitchFamily="2" charset="0"/>
                <a:ea typeface="+mn-ea"/>
                <a:cs typeface="NikoshBAN" panose="02000000000000000000" pitchFamily="2" charset="0"/>
              </a:rPr>
              <a:t> হ্যাট সুইচ (পিওভি হ্যাট), </a:t>
            </a:r>
            <a:r>
              <a:rPr lang="as-IN" sz="1200" b="1" i="0" kern="1200" dirty="0">
                <a:solidFill>
                  <a:schemeClr val="tx1"/>
                </a:solidFill>
                <a:effectLst/>
                <a:latin typeface="NikoshBAN" panose="02000000000000000000" pitchFamily="2" charset="0"/>
                <a:ea typeface="+mn-ea"/>
                <a:cs typeface="NikoshBAN" panose="02000000000000000000" pitchFamily="2" charset="0"/>
              </a:rPr>
              <a:t>৮.</a:t>
            </a:r>
            <a:r>
              <a:rPr lang="as-IN" sz="1200" b="0" i="0" kern="1200" dirty="0">
                <a:solidFill>
                  <a:schemeClr val="tx1"/>
                </a:solidFill>
                <a:effectLst/>
                <a:latin typeface="NikoshBAN" panose="02000000000000000000" pitchFamily="2" charset="0"/>
                <a:ea typeface="+mn-ea"/>
                <a:cs typeface="NikoshBAN" panose="02000000000000000000" pitchFamily="2" charset="0"/>
              </a:rPr>
              <a:t> সাকশন কাপ</a:t>
            </a:r>
          </a:p>
          <a:p>
            <a:pPr rtl="0"/>
            <a:r>
              <a:rPr lang="as-IN" sz="1200" b="0" i="0" kern="1200" dirty="0">
                <a:solidFill>
                  <a:schemeClr val="tx1"/>
                </a:solidFill>
                <a:effectLst/>
                <a:latin typeface="NikoshBAN" panose="02000000000000000000" pitchFamily="2" charset="0"/>
                <a:ea typeface="+mn-ea"/>
                <a:cs typeface="NikoshBAN" panose="02000000000000000000" pitchFamily="2" charset="0"/>
              </a:rPr>
              <a:t>একটি জয়স্টিক হল একটি ইনপুট ডিভাইস যাতে একটি স্টিক বা লাঠি সদৃশ বস্তু যন্ত্রের উপরিভাগে বসানো থাকে যা দিয়ে বিভিন্ন কোন বা অভিমুখে এর দ্বারা নিয়ন্ত্রিত কোন যন্ত্রকে পরিচালনা করা যায়। জয়স্টিককে নিয়ন্ত্রক কলাম নামেও ডাকা হয় যা প্রায় সমস্ত সামরিক ও বেসামরিক বিমানের ককপিটে ব্যবহার করা হয়। এগুলো পাশ্ব স্টিক বা কেন্দ্রীয় স্টিক হিসেবে ব্যবহৃত হয়। এগুলোর আবার কিছু বাড়তি সুইচ থাকে যা বিমান পরিচালনায় সহায়তা করে থাকে।</a:t>
            </a:r>
            <a:r>
              <a:rPr lang="bn-IN" sz="1200" b="0" i="0" kern="1200" dirty="0">
                <a:solidFill>
                  <a:schemeClr val="tx1"/>
                </a:solidFill>
                <a:effectLst/>
                <a:latin typeface="NikoshBAN" panose="02000000000000000000" pitchFamily="2" charset="0"/>
                <a:ea typeface="+mn-ea"/>
                <a:cs typeface="NikoshBAN" panose="02000000000000000000" pitchFamily="2" charset="0"/>
              </a:rPr>
              <a:t> </a:t>
            </a:r>
            <a:r>
              <a:rPr lang="as-IN" sz="1200" b="0" i="0" kern="1200" dirty="0">
                <a:solidFill>
                  <a:schemeClr val="tx1"/>
                </a:solidFill>
                <a:effectLst/>
                <a:latin typeface="NikoshBAN" panose="02000000000000000000" pitchFamily="2" charset="0"/>
                <a:ea typeface="+mn-ea"/>
                <a:cs typeface="NikoshBAN" panose="02000000000000000000" pitchFamily="2" charset="0"/>
              </a:rPr>
              <a:t>জয়স্টিক গেম খেলার জন্য ব্যব</a:t>
            </a:r>
            <a:r>
              <a:rPr lang="bn-IN" sz="1200" b="0" i="0" kern="1200" dirty="0">
                <a:solidFill>
                  <a:schemeClr val="tx1"/>
                </a:solidFill>
                <a:effectLst/>
                <a:latin typeface="NikoshBAN" panose="02000000000000000000" pitchFamily="2" charset="0"/>
                <a:ea typeface="+mn-ea"/>
                <a:cs typeface="NikoshBAN" panose="02000000000000000000" pitchFamily="2" charset="0"/>
              </a:rPr>
              <a:t>হৃত</a:t>
            </a:r>
            <a:r>
              <a:rPr lang="as-IN" sz="1200" b="0" i="0" kern="1200" dirty="0">
                <a:solidFill>
                  <a:schemeClr val="tx1"/>
                </a:solidFill>
                <a:effectLst/>
                <a:latin typeface="NikoshBAN" panose="02000000000000000000" pitchFamily="2" charset="0"/>
                <a:ea typeface="+mn-ea"/>
                <a:cs typeface="NikoshBAN" panose="02000000000000000000" pitchFamily="2" charset="0"/>
              </a:rPr>
              <a:t> হয়ে থাকে।</a:t>
            </a:r>
          </a:p>
          <a:p>
            <a:pPr rtl="0"/>
            <a:r>
              <a:rPr lang="as-IN" sz="1200" b="0" i="0" kern="1200" dirty="0">
                <a:solidFill>
                  <a:schemeClr val="tx1"/>
                </a:solidFill>
                <a:effectLst/>
                <a:latin typeface="NikoshBAN" panose="02000000000000000000" pitchFamily="2" charset="0"/>
                <a:ea typeface="+mn-ea"/>
                <a:cs typeface="NikoshBAN" panose="02000000000000000000" pitchFamily="2" charset="0"/>
              </a:rPr>
              <a:t>জয়স্টিক প্রায়শই ভিডিও গেম নিয়ন্ত্রন ও পরিচালনায় ব্যবহৃত হয় এবং সাধারণত এক বা একাধিক চাপ দেয়া যায় এমন বাটন হিসেবে থাকে। এই সব বাটনে চাপ দিলে কি ফলাফল হবে তা কম্পিউটার বুঝতে পারে। এই জয়স্টিকের অন্য একটি জনপ্রিয় রূপ হল আধুনিক ভিডিও গেম কনসোলে ব্যবহৃত এ্যানালগ স্টিক। জয়স্টিক অনেক যন্ত্রে ব্যবহৃত হয় যেমন ক্রেন, ট্রাক, জলের তলার মানুষবিহিন যানবাহন, হুইলচেয়ার, নিরাপত্তা ক্যামেরা এবং ঘাস কাটার যন্ত্র ইত্যাদি। মোবাইল ফোনে জয়স্টিকের ক্ষুদ্রতম সংস্করন দেখা যায়</a:t>
            </a:r>
          </a:p>
        </p:txBody>
      </p:sp>
      <p:sp>
        <p:nvSpPr>
          <p:cNvPr id="4" name="Slide Number Placeholder 3"/>
          <p:cNvSpPr>
            <a:spLocks noGrp="1"/>
          </p:cNvSpPr>
          <p:nvPr>
            <p:ph type="sldNum" sz="quarter" idx="5"/>
          </p:nvPr>
        </p:nvSpPr>
        <p:spPr/>
        <p:txBody>
          <a:bodyPr/>
          <a:lstStyle/>
          <a:p>
            <a:fld id="{C271812D-1755-4ED9-AA81-6DF5B6131E73}" type="slidenum">
              <a:rPr lang="en-US" smtClean="0"/>
              <a:t>21</a:t>
            </a:fld>
            <a:endParaRPr lang="en-US"/>
          </a:p>
        </p:txBody>
      </p:sp>
    </p:spTree>
    <p:extLst>
      <p:ext uri="{BB962C8B-B14F-4D97-AF65-F5344CB8AC3E}">
        <p14:creationId xmlns:p14="http://schemas.microsoft.com/office/powerpoint/2010/main" val="97211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16-Jul-22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16-Jul-22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16-Jul-22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16-Jul-22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Frame 7">
            <a:extLst>
              <a:ext uri="{FF2B5EF4-FFF2-40B4-BE49-F238E27FC236}">
                <a16:creationId xmlns:a16="http://schemas.microsoft.com/office/drawing/2014/main" id="{12A99670-6123-1F1F-8E03-764C8BEF0B2B}"/>
              </a:ext>
            </a:extLst>
          </p:cNvPr>
          <p:cNvSpPr/>
          <p:nvPr userDrawn="1"/>
        </p:nvSpPr>
        <p:spPr>
          <a:xfrm>
            <a:off x="0" y="0"/>
            <a:ext cx="9144000" cy="6858000"/>
          </a:xfrm>
          <a:prstGeom prst="frame">
            <a:avLst>
              <a:gd name="adj1" fmla="val 3207"/>
            </a:avLst>
          </a:prstGeom>
          <a:solidFill>
            <a:srgbClr val="0070C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0.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39.jp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Vertical 2">
            <a:extLst>
              <a:ext uri="{FF2B5EF4-FFF2-40B4-BE49-F238E27FC236}">
                <a16:creationId xmlns:a16="http://schemas.microsoft.com/office/drawing/2014/main" id="{EAD21BD7-BF78-4BE1-B94B-2EE1B8DA0474}"/>
              </a:ext>
            </a:extLst>
          </p:cNvPr>
          <p:cNvSpPr/>
          <p:nvPr/>
        </p:nvSpPr>
        <p:spPr>
          <a:xfrm>
            <a:off x="228600" y="762000"/>
            <a:ext cx="8610600" cy="5448300"/>
          </a:xfrm>
          <a:prstGeom prst="verticalScroll">
            <a:avLst/>
          </a:prstGeom>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1E384D95-54CC-456B-B2B4-F5B49BA55E0B}"/>
              </a:ext>
            </a:extLst>
          </p:cNvPr>
          <p:cNvSpPr/>
          <p:nvPr/>
        </p:nvSpPr>
        <p:spPr>
          <a:xfrm>
            <a:off x="1219200" y="2362200"/>
            <a:ext cx="6629400"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a:latin typeface="NikoshBAN" panose="02000000000000000000" pitchFamily="2" charset="0"/>
                <a:cs typeface="NikoshBAN" panose="02000000000000000000" pitchFamily="2" charset="0"/>
              </a:rPr>
              <a:t>সম্মানীত শিক্ষকবৃন্দ মাল্টিমিডিয়া ক্লাস </a:t>
            </a:r>
            <a:r>
              <a:rPr lang="en-US" sz="4000" dirty="0" err="1">
                <a:latin typeface="NikoshBAN" panose="02000000000000000000" pitchFamily="2" charset="0"/>
                <a:cs typeface="NikoshBAN" panose="02000000000000000000" pitchFamily="2" charset="0"/>
              </a:rPr>
              <a:t>পরিচালনা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করার</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আগে আপনাদের ১২, ১৩ এবং ১৫ থেকে ২২ নং স্লাইড সম্পর্কে গুরুত্বপূর্ণ নোট দেখে নেওয়ার জন্য বিনীতভাবে অনুরোধ করছি।</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64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9D0C2-492D-423D-A8F1-2D02FB4B9DD1}"/>
              </a:ext>
            </a:extLst>
          </p:cNvPr>
          <p:cNvPicPr>
            <a:picLocks noChangeAspect="1"/>
          </p:cNvPicPr>
          <p:nvPr/>
        </p:nvPicPr>
        <p:blipFill rotWithShape="1">
          <a:blip r:embed="rId2">
            <a:extLst>
              <a:ext uri="{28A0092B-C50C-407E-A947-70E740481C1C}">
                <a14:useLocalDpi xmlns:a14="http://schemas.microsoft.com/office/drawing/2010/main" val="0"/>
              </a:ext>
            </a:extLst>
          </a:blip>
          <a:srcRect l="20526" t="5744"/>
          <a:stretch/>
        </p:blipFill>
        <p:spPr>
          <a:xfrm>
            <a:off x="5801379" y="4014042"/>
            <a:ext cx="2340345" cy="2045227"/>
          </a:xfrm>
          <a:prstGeom prst="rect">
            <a:avLst/>
          </a:prstGeom>
        </p:spPr>
      </p:pic>
      <p:pic>
        <p:nvPicPr>
          <p:cNvPr id="3" name="Picture 2">
            <a:extLst>
              <a:ext uri="{FF2B5EF4-FFF2-40B4-BE49-F238E27FC236}">
                <a16:creationId xmlns:a16="http://schemas.microsoft.com/office/drawing/2014/main" id="{06E2DF88-5563-48FD-8B70-1768D3E80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103" y="4351685"/>
            <a:ext cx="1348742" cy="1479264"/>
          </a:xfrm>
          <a:prstGeom prst="rect">
            <a:avLst/>
          </a:prstGeom>
        </p:spPr>
      </p:pic>
      <p:pic>
        <p:nvPicPr>
          <p:cNvPr id="5" name="Picture 4">
            <a:extLst>
              <a:ext uri="{FF2B5EF4-FFF2-40B4-BE49-F238E27FC236}">
                <a16:creationId xmlns:a16="http://schemas.microsoft.com/office/drawing/2014/main" id="{F5F8667C-D825-4E80-B0A7-BCD32B04C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00149"/>
            <a:ext cx="2807724" cy="2228851"/>
          </a:xfrm>
          <a:prstGeom prst="rect">
            <a:avLst/>
          </a:prstGeom>
        </p:spPr>
      </p:pic>
      <p:pic>
        <p:nvPicPr>
          <p:cNvPr id="6" name="Picture 5">
            <a:extLst>
              <a:ext uri="{FF2B5EF4-FFF2-40B4-BE49-F238E27FC236}">
                <a16:creationId xmlns:a16="http://schemas.microsoft.com/office/drawing/2014/main" id="{7847B820-EE55-4869-B2FD-F087E88A6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1279507"/>
            <a:ext cx="2438400" cy="2225693"/>
          </a:xfrm>
          <a:prstGeom prst="rect">
            <a:avLst/>
          </a:prstGeom>
        </p:spPr>
      </p:pic>
      <p:sp>
        <p:nvSpPr>
          <p:cNvPr id="7" name="TextBox 6">
            <a:extLst>
              <a:ext uri="{FF2B5EF4-FFF2-40B4-BE49-F238E27FC236}">
                <a16:creationId xmlns:a16="http://schemas.microsoft.com/office/drawing/2014/main" id="{4255DC63-A74C-4361-B324-1017BE324E93}"/>
              </a:ext>
            </a:extLst>
          </p:cNvPr>
          <p:cNvSpPr txBox="1"/>
          <p:nvPr/>
        </p:nvSpPr>
        <p:spPr>
          <a:xfrm>
            <a:off x="1828800" y="3468469"/>
            <a:ext cx="149534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জয়স্টিক</a:t>
            </a:r>
            <a:endParaRPr lang="en-US" sz="3600" spc="-1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5412E1EB-EE2E-4641-9163-1EDA52F94F13}"/>
              </a:ext>
            </a:extLst>
          </p:cNvPr>
          <p:cNvSpPr txBox="1"/>
          <p:nvPr/>
        </p:nvSpPr>
        <p:spPr>
          <a:xfrm>
            <a:off x="2209800" y="35052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6B89626B-8FEC-481E-B1BD-7101CBAE2209}"/>
              </a:ext>
            </a:extLst>
          </p:cNvPr>
          <p:cNvSpPr txBox="1"/>
          <p:nvPr/>
        </p:nvSpPr>
        <p:spPr>
          <a:xfrm>
            <a:off x="6048452" y="3163669"/>
            <a:ext cx="149534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ওএমআর</a:t>
            </a:r>
            <a:endParaRPr lang="en-US" sz="3600" spc="-1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B793832D-A78D-44FF-8A41-855A5D35CD57}"/>
              </a:ext>
            </a:extLst>
          </p:cNvPr>
          <p:cNvSpPr txBox="1"/>
          <p:nvPr/>
        </p:nvSpPr>
        <p:spPr>
          <a:xfrm>
            <a:off x="6477000" y="32004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7110252A-3F4D-477D-833E-5FC4BB885376}"/>
              </a:ext>
            </a:extLst>
          </p:cNvPr>
          <p:cNvSpPr txBox="1"/>
          <p:nvPr/>
        </p:nvSpPr>
        <p:spPr>
          <a:xfrm>
            <a:off x="1600200" y="5867400"/>
            <a:ext cx="2067849"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মাইক্রোফোন</a:t>
            </a:r>
            <a:endParaRPr lang="en-US" sz="3600" spc="-1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0AF2D340-1A08-4460-B3EC-6127CDBA962B}"/>
              </a:ext>
            </a:extLst>
          </p:cNvPr>
          <p:cNvSpPr txBox="1"/>
          <p:nvPr/>
        </p:nvSpPr>
        <p:spPr>
          <a:xfrm>
            <a:off x="2367423" y="58674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B86F1DF-6A7E-4CA2-B0C1-92FEAE912FB8}"/>
              </a:ext>
            </a:extLst>
          </p:cNvPr>
          <p:cNvSpPr txBox="1"/>
          <p:nvPr/>
        </p:nvSpPr>
        <p:spPr>
          <a:xfrm>
            <a:off x="5889255" y="5908168"/>
            <a:ext cx="2340345"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বারকোড রিডার</a:t>
            </a:r>
            <a:endParaRPr lang="en-US" sz="3600" spc="-1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E1885680-8C89-42EC-AC88-3D6EE18DBA74}"/>
              </a:ext>
            </a:extLst>
          </p:cNvPr>
          <p:cNvSpPr txBox="1"/>
          <p:nvPr/>
        </p:nvSpPr>
        <p:spPr>
          <a:xfrm>
            <a:off x="6705600" y="5943600"/>
            <a:ext cx="6858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01AC4FED-0030-4E3B-A995-0551D577F324}"/>
              </a:ext>
            </a:extLst>
          </p:cNvPr>
          <p:cNvSpPr txBox="1"/>
          <p:nvPr/>
        </p:nvSpPr>
        <p:spPr>
          <a:xfrm>
            <a:off x="2839847" y="472440"/>
            <a:ext cx="3464307" cy="594360"/>
          </a:xfrm>
          <a:prstGeom prst="rect">
            <a:avLst/>
          </a:prstGeom>
          <a:noFill/>
          <a:ln w="28575">
            <a:solidFill>
              <a:schemeClr val="tx1"/>
            </a:solidFill>
          </a:ln>
        </p:spPr>
        <p:txBody>
          <a:bodyPr wrap="none" rtlCol="0">
            <a:noAutofit/>
          </a:bodyPr>
          <a:lstStyle/>
          <a:p>
            <a:pPr algn="ctr"/>
            <a:r>
              <a:rPr lang="en-US" sz="3600" b="1" dirty="0" err="1">
                <a:latin typeface="NikoshBAN" panose="02000000000000000000" pitchFamily="2" charset="0"/>
                <a:cs typeface="NikoshBAN" panose="02000000000000000000" pitchFamily="2" charset="0"/>
              </a:rPr>
              <a:t>ইনপুট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ডিভাইস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38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47"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14"/>
                                        </p:tgtEl>
                                        <p:attrNameLst>
                                          <p:attrName>ppt_w</p:attrName>
                                        </p:attrNameLst>
                                      </p:cBhvr>
                                      <p:tavLst>
                                        <p:tav tm="0">
                                          <p:val>
                                            <p:strVal val="ppt_w"/>
                                          </p:val>
                                        </p:tav>
                                        <p:tav tm="100000">
                                          <p:val>
                                            <p:fltVal val="0"/>
                                          </p:val>
                                        </p:tav>
                                      </p:tavLst>
                                    </p:anim>
                                    <p:anim calcmode="lin" valueType="num">
                                      <p:cBhvr>
                                        <p:cTn id="65" dur="500"/>
                                        <p:tgtEl>
                                          <p:spTgt spid="14"/>
                                        </p:tgtEl>
                                        <p:attrNameLst>
                                          <p:attrName>ppt_h</p:attrName>
                                        </p:attrNameLst>
                                      </p:cBhvr>
                                      <p:tavLst>
                                        <p:tav tm="0">
                                          <p:val>
                                            <p:strVal val="ppt_h"/>
                                          </p:val>
                                        </p:tav>
                                        <p:tav tm="100000">
                                          <p:val>
                                            <p:fltVal val="0"/>
                                          </p:val>
                                        </p:tav>
                                      </p:tavLst>
                                    </p:anim>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0" grpId="1"/>
      <p:bldP spid="11" grpId="0"/>
      <p:bldP spid="12" grpId="0"/>
      <p:bldP spid="12" grpId="1"/>
      <p:bldP spid="13" grpId="0"/>
      <p:bldP spid="14" grpId="0"/>
      <p:bldP spid="14" grpId="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8206A-B738-4779-8F2D-CD7B70999F8D}"/>
              </a:ext>
            </a:extLst>
          </p:cNvPr>
          <p:cNvSpPr txBox="1"/>
          <p:nvPr/>
        </p:nvSpPr>
        <p:spPr>
          <a:xfrm>
            <a:off x="685801" y="4687669"/>
            <a:ext cx="4724399" cy="646331"/>
          </a:xfrm>
          <a:prstGeom prst="rect">
            <a:avLst/>
          </a:prstGeom>
          <a:noFill/>
          <a:ln w="28575">
            <a:solidFill>
              <a:schemeClr val="tx1"/>
            </a:solidFill>
          </a:ln>
        </p:spPr>
        <p:txBody>
          <a:bodyPr wrap="square" rtlCol="0">
            <a:spAutoFit/>
          </a:bodyPr>
          <a:lstStyle/>
          <a:p>
            <a:pPr algn="l"/>
            <a:r>
              <a:rPr lang="en-GB" sz="3600" dirty="0">
                <a:latin typeface="NikoshBAN" panose="02000000000000000000" pitchFamily="2" charset="0"/>
                <a:cs typeface="NikoshBAN" panose="02000000000000000000" pitchFamily="2" charset="0"/>
                <a:sym typeface="Webdings" panose="05030102010509060703" pitchFamily="18" charset="2"/>
              </a:rPr>
              <a:t></a:t>
            </a:r>
            <a:r>
              <a:rPr lang="bn-IN" sz="3600" dirty="0">
                <a:latin typeface="NikoshBAN" panose="02000000000000000000" pitchFamily="2" charset="0"/>
                <a:cs typeface="NikoshBAN" panose="02000000000000000000" pitchFamily="2" charset="0"/>
                <a:sym typeface="Webdings" panose="05030102010509060703" pitchFamily="18" charset="2"/>
              </a:rPr>
              <a:t> ইনপুট ডিভাইস কাকে বলে?</a:t>
            </a:r>
            <a:r>
              <a:rPr lang="en-US" sz="3600"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093D91C5-BF94-462D-B282-AC976B09FA75}"/>
              </a:ext>
            </a:extLst>
          </p:cNvPr>
          <p:cNvSpPr txBox="1"/>
          <p:nvPr/>
        </p:nvSpPr>
        <p:spPr>
          <a:xfrm>
            <a:off x="3388393" y="411480"/>
            <a:ext cx="2367214" cy="731520"/>
          </a:xfrm>
          <a:prstGeom prst="flowChartOffpageConnector">
            <a:avLst/>
          </a:prstGeom>
          <a:solidFill>
            <a:schemeClr val="tx2">
              <a:lumMod val="60000"/>
              <a:lumOff val="40000"/>
            </a:schemeClr>
          </a:solidFill>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sz="4400" b="1" spc="100" dirty="0" err="1">
                <a:solidFill>
                  <a:schemeClr val="tx1"/>
                </a:solidFill>
                <a:latin typeface="NikoshBAN" panose="02000000000000000000" pitchFamily="2" charset="0"/>
                <a:cs typeface="NikoshBAN" panose="02000000000000000000" pitchFamily="2" charset="0"/>
              </a:rPr>
              <a:t>একক</a:t>
            </a:r>
            <a:r>
              <a:rPr lang="en-US" sz="4400" b="1" spc="100" dirty="0">
                <a:solidFill>
                  <a:schemeClr val="tx1"/>
                </a:solidFill>
                <a:latin typeface="NikoshBAN" panose="02000000000000000000" pitchFamily="2" charset="0"/>
                <a:cs typeface="NikoshBAN" panose="02000000000000000000" pitchFamily="2" charset="0"/>
              </a:rPr>
              <a:t> </a:t>
            </a:r>
            <a:r>
              <a:rPr lang="en-US" sz="4400" b="1" spc="100" dirty="0" err="1">
                <a:solidFill>
                  <a:schemeClr val="tx1"/>
                </a:solidFill>
                <a:latin typeface="NikoshBAN" panose="02000000000000000000" pitchFamily="2" charset="0"/>
                <a:cs typeface="NikoshBAN" panose="02000000000000000000" pitchFamily="2" charset="0"/>
              </a:rPr>
              <a:t>কাজ</a:t>
            </a:r>
            <a:endParaRPr lang="en-US" sz="4400" b="1" spc="100"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CDA1D48-1B88-475D-9A23-71B52E85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0" y="1528572"/>
            <a:ext cx="5162550" cy="28910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3549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29DE1-3263-470F-B02E-8D3893F85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84" y="1143000"/>
            <a:ext cx="8019416" cy="2740571"/>
          </a:xfrm>
          <a:prstGeom prst="rect">
            <a:avLst/>
          </a:prstGeom>
        </p:spPr>
      </p:pic>
      <p:sp>
        <p:nvSpPr>
          <p:cNvPr id="24" name="TextBox 23">
            <a:extLst>
              <a:ext uri="{FF2B5EF4-FFF2-40B4-BE49-F238E27FC236}">
                <a16:creationId xmlns:a16="http://schemas.microsoft.com/office/drawing/2014/main" id="{9D0F417C-36E8-4546-A9C8-7D9E08E507EB}"/>
              </a:ext>
            </a:extLst>
          </p:cNvPr>
          <p:cNvSpPr txBox="1"/>
          <p:nvPr/>
        </p:nvSpPr>
        <p:spPr>
          <a:xfrm>
            <a:off x="2130219" y="4671798"/>
            <a:ext cx="4883562" cy="457200"/>
          </a:xfrm>
          <a:prstGeom prst="rect">
            <a:avLst/>
          </a:prstGeom>
          <a:noFill/>
          <a:ln>
            <a:solidFill>
              <a:schemeClr val="tx1"/>
            </a:solidFill>
          </a:ln>
        </p:spPr>
        <p:txBody>
          <a:bodyPr wrap="square" rtlCol="0">
            <a:noAutofit/>
          </a:bodyPr>
          <a:lstStyle/>
          <a:p>
            <a:pPr algn="just"/>
            <a:r>
              <a:rPr lang="en-US" sz="2800" spc="-100" dirty="0" err="1">
                <a:latin typeface="NikoshBAN" panose="02000000000000000000" pitchFamily="2" charset="0"/>
                <a:cs typeface="NikoshBAN" panose="02000000000000000000" pitchFamily="2" charset="0"/>
              </a:rPr>
              <a:t>আমার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সোনার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বাংলা</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আমি</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তোমায়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ভালোবাসি</a:t>
            </a:r>
            <a:endParaRPr lang="en-US" sz="2800" spc="-1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E911EADB-FC63-4216-A49A-82561342A455}"/>
              </a:ext>
            </a:extLst>
          </p:cNvPr>
          <p:cNvSpPr txBox="1"/>
          <p:nvPr/>
        </p:nvSpPr>
        <p:spPr>
          <a:xfrm>
            <a:off x="990599" y="3962400"/>
            <a:ext cx="7162802" cy="54864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The quick brown fox jumps over the lazy dog</a:t>
            </a:r>
          </a:p>
        </p:txBody>
      </p:sp>
      <p:sp>
        <p:nvSpPr>
          <p:cNvPr id="9" name="TextBox 8">
            <a:extLst>
              <a:ext uri="{FF2B5EF4-FFF2-40B4-BE49-F238E27FC236}">
                <a16:creationId xmlns:a16="http://schemas.microsoft.com/office/drawing/2014/main" id="{7D6963AF-7B8D-4479-9687-EB97C6AB735C}"/>
              </a:ext>
            </a:extLst>
          </p:cNvPr>
          <p:cNvSpPr txBox="1"/>
          <p:nvPr/>
        </p:nvSpPr>
        <p:spPr>
          <a:xfrm>
            <a:off x="1438692" y="5243052"/>
            <a:ext cx="2752308"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0 1 2 3 4 5 6 7 8 9</a:t>
            </a:r>
          </a:p>
        </p:txBody>
      </p:sp>
      <p:sp>
        <p:nvSpPr>
          <p:cNvPr id="11" name="TextBox 10">
            <a:extLst>
              <a:ext uri="{FF2B5EF4-FFF2-40B4-BE49-F238E27FC236}">
                <a16:creationId xmlns:a16="http://schemas.microsoft.com/office/drawing/2014/main" id="{B64654CA-65EB-4F65-9122-80A70856819A}"/>
              </a:ext>
            </a:extLst>
          </p:cNvPr>
          <p:cNvSpPr txBox="1"/>
          <p:nvPr/>
        </p:nvSpPr>
        <p:spPr>
          <a:xfrm>
            <a:off x="2895600"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C</a:t>
            </a:r>
          </a:p>
        </p:txBody>
      </p:sp>
      <p:sp>
        <p:nvSpPr>
          <p:cNvPr id="12" name="TextBox 11">
            <a:extLst>
              <a:ext uri="{FF2B5EF4-FFF2-40B4-BE49-F238E27FC236}">
                <a16:creationId xmlns:a16="http://schemas.microsoft.com/office/drawing/2014/main" id="{A7C8717F-8A27-4DE2-9764-1912125A1129}"/>
              </a:ext>
            </a:extLst>
          </p:cNvPr>
          <p:cNvSpPr txBox="1"/>
          <p:nvPr/>
        </p:nvSpPr>
        <p:spPr>
          <a:xfrm>
            <a:off x="4724400"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V</a:t>
            </a:r>
          </a:p>
        </p:txBody>
      </p:sp>
      <p:sp>
        <p:nvSpPr>
          <p:cNvPr id="13" name="TextBox 12">
            <a:extLst>
              <a:ext uri="{FF2B5EF4-FFF2-40B4-BE49-F238E27FC236}">
                <a16:creationId xmlns:a16="http://schemas.microsoft.com/office/drawing/2014/main" id="{0DE9E2C7-4FC5-47DD-9ABC-3D057433BBB9}"/>
              </a:ext>
            </a:extLst>
          </p:cNvPr>
          <p:cNvSpPr txBox="1"/>
          <p:nvPr/>
        </p:nvSpPr>
        <p:spPr>
          <a:xfrm>
            <a:off x="4943891" y="5243052"/>
            <a:ext cx="2752309" cy="457200"/>
          </a:xfrm>
          <a:prstGeom prst="rect">
            <a:avLst/>
          </a:prstGeom>
          <a:noFill/>
          <a:ln>
            <a:solidFill>
              <a:schemeClr val="tx1"/>
            </a:solidFill>
          </a:ln>
        </p:spPr>
        <p:txBody>
          <a:bodyPr wrap="square" rtlCol="0">
            <a:noAutofit/>
          </a:bodyPr>
          <a:lstStyle/>
          <a:p>
            <a:pPr algn="ctr"/>
            <a:r>
              <a:rPr lang="en-US" sz="2800" spc="-100" dirty="0">
                <a:latin typeface="NikoshBAN" panose="02000000000000000000" pitchFamily="2" charset="0"/>
                <a:cs typeface="NikoshBAN" panose="02000000000000000000" pitchFamily="2" charset="0"/>
              </a:rPr>
              <a:t>0 1 2 3 4 5 6 7 8 9</a:t>
            </a:r>
          </a:p>
        </p:txBody>
      </p:sp>
      <p:sp>
        <p:nvSpPr>
          <p:cNvPr id="14" name="TextBox 13">
            <a:extLst>
              <a:ext uri="{FF2B5EF4-FFF2-40B4-BE49-F238E27FC236}">
                <a16:creationId xmlns:a16="http://schemas.microsoft.com/office/drawing/2014/main" id="{9D19C272-E574-428B-855C-21902533E615}"/>
              </a:ext>
            </a:extLst>
          </p:cNvPr>
          <p:cNvSpPr txBox="1"/>
          <p:nvPr/>
        </p:nvSpPr>
        <p:spPr>
          <a:xfrm>
            <a:off x="1066800"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S</a:t>
            </a:r>
          </a:p>
        </p:txBody>
      </p:sp>
      <p:sp>
        <p:nvSpPr>
          <p:cNvPr id="15" name="TextBox 14">
            <a:extLst>
              <a:ext uri="{FF2B5EF4-FFF2-40B4-BE49-F238E27FC236}">
                <a16:creationId xmlns:a16="http://schemas.microsoft.com/office/drawing/2014/main" id="{799564BD-4305-42F3-8D09-83BE5846E5A8}"/>
              </a:ext>
            </a:extLst>
          </p:cNvPr>
          <p:cNvSpPr txBox="1"/>
          <p:nvPr/>
        </p:nvSpPr>
        <p:spPr>
          <a:xfrm>
            <a:off x="6514373" y="5852652"/>
            <a:ext cx="1486627" cy="457200"/>
          </a:xfrm>
          <a:prstGeom prst="rect">
            <a:avLst/>
          </a:prstGeom>
          <a:noFill/>
          <a:ln>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Ctrl + P</a:t>
            </a:r>
          </a:p>
        </p:txBody>
      </p:sp>
      <p:sp>
        <p:nvSpPr>
          <p:cNvPr id="16" name="TextBox 15">
            <a:extLst>
              <a:ext uri="{FF2B5EF4-FFF2-40B4-BE49-F238E27FC236}">
                <a16:creationId xmlns:a16="http://schemas.microsoft.com/office/drawing/2014/main" id="{F8335BD9-4910-43B6-B1B2-32E171844BF5}"/>
              </a:ext>
            </a:extLst>
          </p:cNvPr>
          <p:cNvSpPr txBox="1"/>
          <p:nvPr/>
        </p:nvSpPr>
        <p:spPr>
          <a:xfrm>
            <a:off x="3089062" y="304800"/>
            <a:ext cx="2965877" cy="769441"/>
          </a:xfrm>
          <a:prstGeom prst="rect">
            <a:avLst/>
          </a:prstGeom>
          <a:noFill/>
          <a:ln>
            <a:solidFill>
              <a:schemeClr val="tx1"/>
            </a:solidFill>
          </a:ln>
        </p:spPr>
        <p:txBody>
          <a:bodyPr wrap="none" rtlCol="0">
            <a:spAutoFit/>
          </a:bodyPr>
          <a:lstStyle/>
          <a:p>
            <a:pPr algn="l"/>
            <a:r>
              <a:rPr lang="en-US" sz="4400" b="1" dirty="0" err="1">
                <a:latin typeface="NikoshBAN" panose="02000000000000000000" pitchFamily="2" charset="0"/>
                <a:cs typeface="NikoshBAN" panose="02000000000000000000" pitchFamily="2" charset="0"/>
              </a:rPr>
              <a:t>কী-বোর্ডের</a:t>
            </a:r>
            <a:r>
              <a:rPr lang="en-US" sz="44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26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9"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6ED234-0CB5-4939-B209-0BFE153EA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3574">
            <a:off x="5734934" y="-22634"/>
            <a:ext cx="2957170" cy="1920240"/>
          </a:xfrm>
          <a:prstGeom prst="rect">
            <a:avLst/>
          </a:prstGeom>
        </p:spPr>
      </p:pic>
      <p:pic>
        <p:nvPicPr>
          <p:cNvPr id="4" name="Picture 3">
            <a:extLst>
              <a:ext uri="{FF2B5EF4-FFF2-40B4-BE49-F238E27FC236}">
                <a16:creationId xmlns:a16="http://schemas.microsoft.com/office/drawing/2014/main" id="{B60645C1-8FFE-4D35-BC78-591B15A3C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359" y="762000"/>
            <a:ext cx="2358844" cy="1922457"/>
          </a:xfrm>
          <a:prstGeom prst="rect">
            <a:avLst/>
          </a:prstGeom>
        </p:spPr>
      </p:pic>
      <p:cxnSp>
        <p:nvCxnSpPr>
          <p:cNvPr id="7" name="Straight Arrow Connector 6">
            <a:extLst>
              <a:ext uri="{FF2B5EF4-FFF2-40B4-BE49-F238E27FC236}">
                <a16:creationId xmlns:a16="http://schemas.microsoft.com/office/drawing/2014/main" id="{0CFA9389-1B2D-4F77-818E-5F718CEC8440}"/>
              </a:ext>
            </a:extLst>
          </p:cNvPr>
          <p:cNvCxnSpPr>
            <a:cxnSpLocks/>
            <a:endCxn id="40" idx="0"/>
          </p:cNvCxnSpPr>
          <p:nvPr/>
        </p:nvCxnSpPr>
        <p:spPr>
          <a:xfrm flipH="1">
            <a:off x="1007763" y="1827417"/>
            <a:ext cx="436170" cy="6871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 descr="Image result for dialogue box">
            <a:extLst>
              <a:ext uri="{FF2B5EF4-FFF2-40B4-BE49-F238E27FC236}">
                <a16:creationId xmlns:a16="http://schemas.microsoft.com/office/drawing/2014/main" id="{DE7B240A-8832-4F4C-B56A-315BF04CA5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295"/>
          <a:stretch/>
        </p:blipFill>
        <p:spPr bwMode="auto">
          <a:xfrm>
            <a:off x="305328" y="3429000"/>
            <a:ext cx="4038072"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B515093-BCFB-4FB0-A079-59F1C588B97C}"/>
              </a:ext>
            </a:extLst>
          </p:cNvPr>
          <p:cNvSpPr txBox="1"/>
          <p:nvPr/>
        </p:nvSpPr>
        <p:spPr>
          <a:xfrm>
            <a:off x="671952" y="2446785"/>
            <a:ext cx="592754" cy="548640"/>
          </a:xfrm>
          <a:prstGeom prst="rect">
            <a:avLst/>
          </a:prstGeom>
          <a:noFill/>
        </p:spPr>
        <p:txBody>
          <a:bodyPr wrap="square" rtlCol="0">
            <a:noAutofit/>
          </a:bodyPr>
          <a:lstStyle/>
          <a:p>
            <a:pPr algn="ctr"/>
            <a:r>
              <a:rPr lang="en-US" sz="3500" spc="-100" dirty="0">
                <a:latin typeface="NikoshBAN" panose="02000000000000000000" pitchFamily="2" charset="0"/>
                <a:cs typeface="NikoshBAN" panose="02000000000000000000" pitchFamily="2" charset="0"/>
              </a:rPr>
              <a:t>?</a:t>
            </a:r>
          </a:p>
        </p:txBody>
      </p:sp>
      <p:sp>
        <p:nvSpPr>
          <p:cNvPr id="40" name="TextBox 39">
            <a:extLst>
              <a:ext uri="{FF2B5EF4-FFF2-40B4-BE49-F238E27FC236}">
                <a16:creationId xmlns:a16="http://schemas.microsoft.com/office/drawing/2014/main" id="{7291A370-A8BA-4909-89D7-55D449316609}"/>
              </a:ext>
            </a:extLst>
          </p:cNvPr>
          <p:cNvSpPr txBox="1"/>
          <p:nvPr/>
        </p:nvSpPr>
        <p:spPr>
          <a:xfrm>
            <a:off x="262926" y="2514600"/>
            <a:ext cx="1489674" cy="413011"/>
          </a:xfrm>
          <a:prstGeom prst="rect">
            <a:avLst/>
          </a:prstGeom>
          <a:noFill/>
        </p:spPr>
        <p:txBody>
          <a:bodyPr wrap="none" rtlCol="0">
            <a:noAutofit/>
          </a:bodyPr>
          <a:lstStyle/>
          <a:p>
            <a:pPr algn="l"/>
            <a:r>
              <a:rPr lang="en-US" sz="2000" dirty="0">
                <a:latin typeface="Times New Roman" panose="02020603050405020304" pitchFamily="18" charset="0"/>
                <a:cs typeface="Times New Roman" panose="02020603050405020304" pitchFamily="18" charset="0"/>
              </a:rPr>
              <a:t>Right Button</a:t>
            </a:r>
          </a:p>
        </p:txBody>
      </p:sp>
      <p:cxnSp>
        <p:nvCxnSpPr>
          <p:cNvPr id="42" name="Straight Arrow Connector 41">
            <a:extLst>
              <a:ext uri="{FF2B5EF4-FFF2-40B4-BE49-F238E27FC236}">
                <a16:creationId xmlns:a16="http://schemas.microsoft.com/office/drawing/2014/main" id="{46E661DD-306A-46AE-BFF0-FBDCAD4F9145}"/>
              </a:ext>
            </a:extLst>
          </p:cNvPr>
          <p:cNvCxnSpPr>
            <a:cxnSpLocks/>
          </p:cNvCxnSpPr>
          <p:nvPr/>
        </p:nvCxnSpPr>
        <p:spPr>
          <a:xfrm>
            <a:off x="1877090" y="1641267"/>
            <a:ext cx="0" cy="1388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84B65AD-5E90-48A1-8715-D55BFBEF3A46}"/>
              </a:ext>
            </a:extLst>
          </p:cNvPr>
          <p:cNvSpPr txBox="1"/>
          <p:nvPr/>
        </p:nvSpPr>
        <p:spPr>
          <a:xfrm>
            <a:off x="1600200" y="2895600"/>
            <a:ext cx="533400" cy="548640"/>
          </a:xfrm>
          <a:prstGeom prst="rect">
            <a:avLst/>
          </a:prstGeom>
          <a:noFill/>
        </p:spPr>
        <p:txBody>
          <a:bodyPr wrap="square" rtlCol="0">
            <a:noAutofit/>
          </a:bodyPr>
          <a:lstStyle/>
          <a:p>
            <a:pPr algn="ctr"/>
            <a:r>
              <a:rPr lang="en-US" sz="3500" spc="-100" dirty="0">
                <a:latin typeface="NikoshBAN" panose="02000000000000000000" pitchFamily="2" charset="0"/>
                <a:cs typeface="NikoshBAN" panose="02000000000000000000" pitchFamily="2" charset="0"/>
              </a:rPr>
              <a:t>?</a:t>
            </a:r>
          </a:p>
        </p:txBody>
      </p:sp>
      <p:sp>
        <p:nvSpPr>
          <p:cNvPr id="44" name="TextBox 43">
            <a:extLst>
              <a:ext uri="{FF2B5EF4-FFF2-40B4-BE49-F238E27FC236}">
                <a16:creationId xmlns:a16="http://schemas.microsoft.com/office/drawing/2014/main" id="{1189F628-5AB9-4039-8F47-5AB6B058D3BA}"/>
              </a:ext>
            </a:extLst>
          </p:cNvPr>
          <p:cNvSpPr txBox="1"/>
          <p:nvPr/>
        </p:nvSpPr>
        <p:spPr>
          <a:xfrm>
            <a:off x="1447800" y="2987040"/>
            <a:ext cx="777260" cy="365760"/>
          </a:xfrm>
          <a:prstGeom prst="rect">
            <a:avLst/>
          </a:prstGeom>
          <a:noFill/>
        </p:spPr>
        <p:txBody>
          <a:bodyPr wrap="none" rtlCol="0">
            <a:noAutofit/>
          </a:bodyPr>
          <a:lstStyle/>
          <a:p>
            <a:pPr algn="l"/>
            <a:r>
              <a:rPr lang="en-US" sz="2000" dirty="0">
                <a:latin typeface="Times New Roman" panose="02020603050405020304" pitchFamily="18" charset="0"/>
                <a:cs typeface="Times New Roman" panose="02020603050405020304" pitchFamily="18" charset="0"/>
              </a:rPr>
              <a:t>Wheel</a:t>
            </a:r>
          </a:p>
        </p:txBody>
      </p:sp>
      <p:cxnSp>
        <p:nvCxnSpPr>
          <p:cNvPr id="47" name="Straight Arrow Connector 46">
            <a:extLst>
              <a:ext uri="{FF2B5EF4-FFF2-40B4-BE49-F238E27FC236}">
                <a16:creationId xmlns:a16="http://schemas.microsoft.com/office/drawing/2014/main" id="{DA3356C2-9BBF-4FF4-9E6A-6EC11ED039F8}"/>
              </a:ext>
            </a:extLst>
          </p:cNvPr>
          <p:cNvCxnSpPr>
            <a:cxnSpLocks/>
          </p:cNvCxnSpPr>
          <p:nvPr/>
        </p:nvCxnSpPr>
        <p:spPr>
          <a:xfrm>
            <a:off x="2139967" y="1992598"/>
            <a:ext cx="799727" cy="8268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CBBA641-F744-43D0-B717-214F3DBA3E42}"/>
              </a:ext>
            </a:extLst>
          </p:cNvPr>
          <p:cNvSpPr txBox="1"/>
          <p:nvPr/>
        </p:nvSpPr>
        <p:spPr>
          <a:xfrm>
            <a:off x="2499340" y="2706469"/>
            <a:ext cx="777260" cy="646331"/>
          </a:xfrm>
          <a:prstGeom prst="rect">
            <a:avLst/>
          </a:prstGeom>
          <a:noFill/>
        </p:spPr>
        <p:txBody>
          <a:bodyPr wrap="square" rtlCol="0">
            <a:noAutofit/>
          </a:bodyPr>
          <a:lstStyle/>
          <a:p>
            <a:pPr algn="ctr"/>
            <a:r>
              <a:rPr lang="en-US" sz="3500" spc="-100" dirty="0">
                <a:latin typeface="NikoshBAN" panose="02000000000000000000" pitchFamily="2" charset="0"/>
                <a:cs typeface="NikoshBAN" panose="02000000000000000000" pitchFamily="2" charset="0"/>
              </a:rPr>
              <a:t>?</a:t>
            </a:r>
          </a:p>
        </p:txBody>
      </p:sp>
      <p:sp>
        <p:nvSpPr>
          <p:cNvPr id="49" name="TextBox 48">
            <a:extLst>
              <a:ext uri="{FF2B5EF4-FFF2-40B4-BE49-F238E27FC236}">
                <a16:creationId xmlns:a16="http://schemas.microsoft.com/office/drawing/2014/main" id="{D9D7849B-DF10-48EA-B8E7-32345D657DED}"/>
              </a:ext>
            </a:extLst>
          </p:cNvPr>
          <p:cNvSpPr txBox="1"/>
          <p:nvPr/>
        </p:nvSpPr>
        <p:spPr>
          <a:xfrm>
            <a:off x="2209800" y="2743200"/>
            <a:ext cx="1461648" cy="457200"/>
          </a:xfrm>
          <a:prstGeom prst="rect">
            <a:avLst/>
          </a:prstGeom>
          <a:noFill/>
        </p:spPr>
        <p:txBody>
          <a:bodyPr wrap="none" rtlCol="0">
            <a:noAutofit/>
          </a:bodyPr>
          <a:lstStyle/>
          <a:p>
            <a:pPr algn="ctr"/>
            <a:r>
              <a:rPr lang="en-US" sz="2000" dirty="0">
                <a:latin typeface="Times New Roman" panose="02020603050405020304" pitchFamily="18" charset="0"/>
                <a:cs typeface="Times New Roman" panose="02020603050405020304" pitchFamily="18" charset="0"/>
              </a:rPr>
              <a:t>Left Button</a:t>
            </a:r>
          </a:p>
        </p:txBody>
      </p:sp>
      <p:pic>
        <p:nvPicPr>
          <p:cNvPr id="10" name="Picture 9">
            <a:extLst>
              <a:ext uri="{FF2B5EF4-FFF2-40B4-BE49-F238E27FC236}">
                <a16:creationId xmlns:a16="http://schemas.microsoft.com/office/drawing/2014/main" id="{BBC677E2-7B24-4CE5-900B-A5D26DBC3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1447800"/>
            <a:ext cx="4401164" cy="4911933"/>
          </a:xfrm>
          <a:prstGeom prst="rect">
            <a:avLst/>
          </a:prstGeom>
        </p:spPr>
      </p:pic>
      <p:sp>
        <p:nvSpPr>
          <p:cNvPr id="14" name="TextBox 13">
            <a:extLst>
              <a:ext uri="{FF2B5EF4-FFF2-40B4-BE49-F238E27FC236}">
                <a16:creationId xmlns:a16="http://schemas.microsoft.com/office/drawing/2014/main" id="{E81F16F4-D411-48F2-ADCE-2EE372AD67D1}"/>
              </a:ext>
            </a:extLst>
          </p:cNvPr>
          <p:cNvSpPr txBox="1"/>
          <p:nvPr/>
        </p:nvSpPr>
        <p:spPr>
          <a:xfrm>
            <a:off x="824764" y="6147619"/>
            <a:ext cx="2788018" cy="457200"/>
          </a:xfrm>
          <a:prstGeom prst="rect">
            <a:avLst/>
          </a:prstGeom>
          <a:noFill/>
        </p:spPr>
        <p:txBody>
          <a:bodyPr wrap="square" rtlCol="0">
            <a:noAutofit/>
          </a:bodyPr>
          <a:lstStyle/>
          <a:p>
            <a:pPr algn="ctr"/>
            <a:r>
              <a:rPr lang="en-US" sz="2400" dirty="0">
                <a:latin typeface="Times New Roman" panose="02020603050405020304" pitchFamily="18" charset="0"/>
                <a:cs typeface="Times New Roman" panose="02020603050405020304" pitchFamily="18" charset="0"/>
              </a:rPr>
              <a:t>Left Button</a:t>
            </a:r>
            <a:r>
              <a:rPr lang="bn-IN"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এর কাজ</a:t>
            </a:r>
            <a:endParaRPr lang="en-US" sz="2400"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3BD7F81C-8188-4964-936C-419B647E2C72}"/>
              </a:ext>
            </a:extLst>
          </p:cNvPr>
          <p:cNvSpPr txBox="1"/>
          <p:nvPr/>
        </p:nvSpPr>
        <p:spPr>
          <a:xfrm>
            <a:off x="5593982" y="6172200"/>
            <a:ext cx="2788018" cy="457200"/>
          </a:xfrm>
          <a:prstGeom prst="rect">
            <a:avLst/>
          </a:prstGeom>
          <a:noFill/>
        </p:spPr>
        <p:txBody>
          <a:bodyPr wrap="square" rtlCol="0">
            <a:noAutofit/>
          </a:bodyPr>
          <a:lstStyle/>
          <a:p>
            <a:pPr algn="ctr"/>
            <a:r>
              <a:rPr lang="en-US" sz="2400" dirty="0">
                <a:latin typeface="Times New Roman" panose="02020603050405020304" pitchFamily="18" charset="0"/>
                <a:cs typeface="Times New Roman" panose="02020603050405020304" pitchFamily="18" charset="0"/>
              </a:rPr>
              <a:t>Right Button</a:t>
            </a:r>
            <a:r>
              <a:rPr lang="bn-IN"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এর কাজ</a:t>
            </a:r>
            <a:endParaRPr lang="en-US" sz="24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FE9A6118-0214-4AE0-B361-0439F2567446}"/>
              </a:ext>
            </a:extLst>
          </p:cNvPr>
          <p:cNvSpPr txBox="1"/>
          <p:nvPr/>
        </p:nvSpPr>
        <p:spPr>
          <a:xfrm>
            <a:off x="3315887" y="304800"/>
            <a:ext cx="2512226" cy="640080"/>
          </a:xfrm>
          <a:prstGeom prst="rect">
            <a:avLst/>
          </a:prstGeom>
          <a:noFill/>
          <a:ln>
            <a:solidFill>
              <a:schemeClr val="tx1"/>
            </a:solidFill>
          </a:ln>
        </p:spPr>
        <p:txBody>
          <a:bodyPr wrap="none" rtlCol="0">
            <a:noAutofit/>
          </a:bodyPr>
          <a:lstStyle/>
          <a:p>
            <a:pPr algn="l"/>
            <a:r>
              <a:rPr lang="bn-IN" sz="4400" b="1" dirty="0">
                <a:latin typeface="NikoshBAN" panose="02000000000000000000" pitchFamily="2" charset="0"/>
                <a:cs typeface="NikoshBAN" panose="02000000000000000000" pitchFamily="2" charset="0"/>
              </a:rPr>
              <a:t>মাউসের কাজ</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44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38"/>
                                        </p:tgtEl>
                                        <p:attrNameLst>
                                          <p:attrName>ppt_w</p:attrName>
                                        </p:attrNameLst>
                                      </p:cBhvr>
                                      <p:tavLst>
                                        <p:tav tm="0">
                                          <p:val>
                                            <p:strVal val="ppt_w"/>
                                          </p:val>
                                        </p:tav>
                                        <p:tav tm="100000">
                                          <p:val>
                                            <p:fltVal val="0"/>
                                          </p:val>
                                        </p:tav>
                                      </p:tavLst>
                                    </p:anim>
                                    <p:anim calcmode="lin" valueType="num">
                                      <p:cBhvr>
                                        <p:cTn id="17" dur="500"/>
                                        <p:tgtEl>
                                          <p:spTgt spid="38"/>
                                        </p:tgtEl>
                                        <p:attrNameLst>
                                          <p:attrName>ppt_h</p:attrName>
                                        </p:attrNameLst>
                                      </p:cBhvr>
                                      <p:tavLst>
                                        <p:tav tm="0">
                                          <p:val>
                                            <p:strVal val="ppt_h"/>
                                          </p:val>
                                        </p:tav>
                                        <p:tav tm="100000">
                                          <p:val>
                                            <p:fltVal val="0"/>
                                          </p:val>
                                        </p:tav>
                                      </p:tavLst>
                                    </p:anim>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43"/>
                                        </p:tgtEl>
                                        <p:attrNameLst>
                                          <p:attrName>ppt_w</p:attrName>
                                        </p:attrNameLst>
                                      </p:cBhvr>
                                      <p:tavLst>
                                        <p:tav tm="0">
                                          <p:val>
                                            <p:strVal val="ppt_w"/>
                                          </p:val>
                                        </p:tav>
                                        <p:tav tm="100000">
                                          <p:val>
                                            <p:fltVal val="0"/>
                                          </p:val>
                                        </p:tav>
                                      </p:tavLst>
                                    </p:anim>
                                    <p:anim calcmode="lin" valueType="num">
                                      <p:cBhvr>
                                        <p:cTn id="37" dur="500"/>
                                        <p:tgtEl>
                                          <p:spTgt spid="43"/>
                                        </p:tgtEl>
                                        <p:attrNameLst>
                                          <p:attrName>ppt_h</p:attrName>
                                        </p:attrNameLst>
                                      </p:cBhvr>
                                      <p:tavLst>
                                        <p:tav tm="0">
                                          <p:val>
                                            <p:strVal val="ppt_h"/>
                                          </p:val>
                                        </p:tav>
                                        <p:tav tm="100000">
                                          <p:val>
                                            <p:fltVal val="0"/>
                                          </p:val>
                                        </p:tav>
                                      </p:tavLst>
                                    </p:anim>
                                    <p:animEffect transition="out" filter="fade">
                                      <p:cBhvr>
                                        <p:cTn id="38" dur="500"/>
                                        <p:tgtEl>
                                          <p:spTgt spid="43"/>
                                        </p:tgtEl>
                                      </p:cBhvr>
                                    </p:animEffect>
                                    <p:set>
                                      <p:cBhvr>
                                        <p:cTn id="39" dur="1" fill="hold">
                                          <p:stCondLst>
                                            <p:cond delay="499"/>
                                          </p:stCondLst>
                                        </p:cTn>
                                        <p:tgtEl>
                                          <p:spTgt spid="43"/>
                                        </p:tgtEl>
                                        <p:attrNameLst>
                                          <p:attrName>style.visibility</p:attrName>
                                        </p:attrNameLst>
                                      </p:cBhvr>
                                      <p:to>
                                        <p:strVal val="hidden"/>
                                      </p:to>
                                    </p:set>
                                  </p:childTnLst>
                                </p:cTn>
                              </p:par>
                              <p:par>
                                <p:cTn id="40" presetID="22" presetClass="entr" presetSubtype="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48"/>
                                        </p:tgtEl>
                                        <p:attrNameLst>
                                          <p:attrName>ppt_w</p:attrName>
                                        </p:attrNameLst>
                                      </p:cBhvr>
                                      <p:tavLst>
                                        <p:tav tm="0">
                                          <p:val>
                                            <p:strVal val="ppt_w"/>
                                          </p:val>
                                        </p:tav>
                                        <p:tav tm="100000">
                                          <p:val>
                                            <p:fltVal val="0"/>
                                          </p:val>
                                        </p:tav>
                                      </p:tavLst>
                                    </p:anim>
                                    <p:anim calcmode="lin" valueType="num">
                                      <p:cBhvr>
                                        <p:cTn id="57" dur="500"/>
                                        <p:tgtEl>
                                          <p:spTgt spid="48"/>
                                        </p:tgtEl>
                                        <p:attrNameLst>
                                          <p:attrName>ppt_h</p:attrName>
                                        </p:attrNameLst>
                                      </p:cBhvr>
                                      <p:tavLst>
                                        <p:tav tm="0">
                                          <p:val>
                                            <p:strVal val="ppt_h"/>
                                          </p:val>
                                        </p:tav>
                                        <p:tav tm="100000">
                                          <p:val>
                                            <p:fltVal val="0"/>
                                          </p:val>
                                        </p:tav>
                                      </p:tavLst>
                                    </p:anim>
                                    <p:animEffect transition="out" filter="fade">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par>
                                <p:cTn id="60" presetID="22" presetClass="entr" presetSubtype="1"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3" grpId="0"/>
      <p:bldP spid="43" grpId="1"/>
      <p:bldP spid="44" grpId="0"/>
      <p:bldP spid="48" grpId="0"/>
      <p:bldP spid="48" grpId="1"/>
      <p:bldP spid="49" grpId="0"/>
      <p:bldP spid="14" grpId="0"/>
      <p:bldP spid="2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CA89E-F3DF-48EC-968E-9CE1B8A1B31C}"/>
              </a:ext>
            </a:extLst>
          </p:cNvPr>
          <p:cNvSpPr txBox="1"/>
          <p:nvPr/>
        </p:nvSpPr>
        <p:spPr>
          <a:xfrm>
            <a:off x="3429000" y="449759"/>
            <a:ext cx="2743200" cy="769441"/>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a:solidFill>
                  <a:schemeClr val="bg1"/>
                </a:solidFill>
                <a:latin typeface="NikoshBAN" panose="02000000000000000000" pitchFamily="2" charset="0"/>
                <a:cs typeface="NikoshBAN" panose="02000000000000000000" pitchFamily="2" charset="0"/>
              </a:rPr>
              <a:t>জোড়ায়</a:t>
            </a:r>
            <a:r>
              <a:rPr lang="en-US" sz="4400" b="1" dirty="0">
                <a:solidFill>
                  <a:schemeClr val="bg1"/>
                </a:solidFill>
                <a:latin typeface="NikoshBAN" panose="02000000000000000000" pitchFamily="2" charset="0"/>
                <a:cs typeface="NikoshBAN" panose="02000000000000000000" pitchFamily="2" charset="0"/>
              </a:rPr>
              <a:t> </a:t>
            </a:r>
            <a:r>
              <a:rPr lang="as-IN" sz="4400" b="1" dirty="0">
                <a:solidFill>
                  <a:schemeClr val="bg1"/>
                </a:solidFill>
                <a:latin typeface="NikoshBAN" panose="02000000000000000000" pitchFamily="2" charset="0"/>
                <a:cs typeface="NikoshBAN" panose="02000000000000000000" pitchFamily="2" charset="0"/>
              </a:rPr>
              <a:t>ক</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জ</a:t>
            </a:r>
            <a:endParaRPr lang="en-US" sz="4400" b="1"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67DD8D6-E22E-44B7-840F-414473680B9A}"/>
              </a:ext>
            </a:extLst>
          </p:cNvPr>
          <p:cNvSpPr txBox="1"/>
          <p:nvPr/>
        </p:nvSpPr>
        <p:spPr>
          <a:xfrm>
            <a:off x="968302" y="2819400"/>
            <a:ext cx="4748416" cy="646331"/>
          </a:xfrm>
          <a:prstGeom prst="rect">
            <a:avLst/>
          </a:prstGeom>
          <a:noFill/>
          <a:ln w="28575">
            <a:solidFill>
              <a:schemeClr val="tx1"/>
            </a:solidFill>
          </a:ln>
          <a:scene3d>
            <a:camera prst="orthographicFront"/>
            <a:lightRig rig="threePt" dir="t"/>
          </a:scene3d>
          <a:sp3d>
            <a:bevelT/>
          </a:sp3d>
        </p:spPr>
        <p:txBody>
          <a:bodyPr wrap="none" rtlCol="0">
            <a:spAutoFit/>
          </a:bodyPr>
          <a:lstStyle/>
          <a:p>
            <a:r>
              <a:rPr lang="en-GB" sz="3600" dirty="0">
                <a:latin typeface="NikoshBAN" panose="02000000000000000000" pitchFamily="2" charset="0"/>
                <a:cs typeface="NikoshBAN" panose="02000000000000000000" pitchFamily="2" charset="0"/>
                <a:sym typeface="Wingdings" panose="05000000000000000000" pitchFamily="2" charset="2"/>
              </a:rPr>
              <a:t></a:t>
            </a:r>
            <a:r>
              <a:rPr lang="bn-IN" sz="3600" dirty="0">
                <a:latin typeface="NikoshBAN" panose="02000000000000000000" pitchFamily="2" charset="0"/>
                <a:cs typeface="NikoshBAN" panose="02000000000000000000" pitchFamily="2" charset="0"/>
                <a:sym typeface="Wingdings" panose="05000000000000000000" pitchFamily="2" charset="2"/>
              </a:rPr>
              <a:t>মাউ</a:t>
            </a:r>
            <a:r>
              <a:rPr lang="en-US" sz="3600" dirty="0">
                <a:latin typeface="NikoshBAN" panose="02000000000000000000" pitchFamily="2" charset="0"/>
                <a:cs typeface="NikoshBAN" panose="02000000000000000000" pitchFamily="2" charset="0"/>
                <a:sym typeface="Wingdings" panose="05000000000000000000" pitchFamily="2" charset="2"/>
              </a:rPr>
              <a:t>স</a:t>
            </a:r>
            <a:r>
              <a:rPr lang="bn-IN" sz="3600" dirty="0">
                <a:latin typeface="NikoshBAN" panose="02000000000000000000" pitchFamily="2" charset="0"/>
                <a:cs typeface="NikoshBAN" panose="02000000000000000000" pitchFamily="2" charset="0"/>
                <a:sym typeface="Wingdings" panose="05000000000000000000" pitchFamily="2" charset="2"/>
              </a:rPr>
              <a:t> সম্পর্কে </a:t>
            </a:r>
            <a:r>
              <a:rPr lang="en-US" sz="3600" dirty="0">
                <a:latin typeface="NikoshBAN" panose="02000000000000000000" pitchFamily="2" charset="0"/>
                <a:cs typeface="NikoshBAN" panose="02000000000000000000" pitchFamily="2" charset="0"/>
                <a:sym typeface="Wingdings" panose="05000000000000000000" pitchFamily="2" charset="2"/>
              </a:rPr>
              <a:t>4</a:t>
            </a:r>
            <a:r>
              <a:rPr lang="bn-IN" sz="3600" dirty="0">
                <a:latin typeface="NikoshBAN" panose="02000000000000000000" pitchFamily="2" charset="0"/>
                <a:cs typeface="NikoshBAN" panose="02000000000000000000" pitchFamily="2" charset="0"/>
                <a:sym typeface="Wingdings" panose="05000000000000000000" pitchFamily="2" charset="2"/>
              </a:rPr>
              <a:t>টি বাক্য লেখ।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46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ABA9FD0-A6F0-4279-8722-35C775FD2B8D}"/>
              </a:ext>
            </a:extLst>
          </p:cNvPr>
          <p:cNvSpPr/>
          <p:nvPr/>
        </p:nvSpPr>
        <p:spPr>
          <a:xfrm rot="963129">
            <a:off x="5095425" y="4576859"/>
            <a:ext cx="400950" cy="1086687"/>
          </a:xfrm>
          <a:custGeom>
            <a:avLst/>
            <a:gdLst>
              <a:gd name="connsiteX0" fmla="*/ 1019595 w 1019595"/>
              <a:gd name="connsiteY0" fmla="*/ 240812 h 1184709"/>
              <a:gd name="connsiteX1" fmla="*/ 857363 w 1019595"/>
              <a:gd name="connsiteY1" fmla="*/ 93328 h 1184709"/>
              <a:gd name="connsiteX2" fmla="*/ 813118 w 1019595"/>
              <a:gd name="connsiteY2" fmla="*/ 63831 h 1184709"/>
              <a:gd name="connsiteX3" fmla="*/ 606640 w 1019595"/>
              <a:gd name="connsiteY3" fmla="*/ 19586 h 1184709"/>
              <a:gd name="connsiteX4" fmla="*/ 385415 w 1019595"/>
              <a:gd name="connsiteY4" fmla="*/ 19586 h 1184709"/>
              <a:gd name="connsiteX5" fmla="*/ 341169 w 1019595"/>
              <a:gd name="connsiteY5" fmla="*/ 49083 h 1184709"/>
              <a:gd name="connsiteX6" fmla="*/ 282176 w 1019595"/>
              <a:gd name="connsiteY6" fmla="*/ 78580 h 1184709"/>
              <a:gd name="connsiteX7" fmla="*/ 193686 w 1019595"/>
              <a:gd name="connsiteY7" fmla="*/ 137573 h 1184709"/>
              <a:gd name="connsiteX8" fmla="*/ 90447 w 1019595"/>
              <a:gd name="connsiteY8" fmla="*/ 255560 h 1184709"/>
              <a:gd name="connsiteX9" fmla="*/ 60950 w 1019595"/>
              <a:gd name="connsiteY9" fmla="*/ 344051 h 1184709"/>
              <a:gd name="connsiteX10" fmla="*/ 46202 w 1019595"/>
              <a:gd name="connsiteY10" fmla="*/ 653767 h 1184709"/>
              <a:gd name="connsiteX11" fmla="*/ 31453 w 1019595"/>
              <a:gd name="connsiteY11" fmla="*/ 698012 h 1184709"/>
              <a:gd name="connsiteX12" fmla="*/ 16705 w 1019595"/>
              <a:gd name="connsiteY12" fmla="*/ 757005 h 1184709"/>
              <a:gd name="connsiteX13" fmla="*/ 1957 w 1019595"/>
              <a:gd name="connsiteY13" fmla="*/ 801251 h 1184709"/>
              <a:gd name="connsiteX14" fmla="*/ 1957 w 1019595"/>
              <a:gd name="connsiteY14" fmla="*/ 1184709 h 118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595" h="1184709">
                <a:moveTo>
                  <a:pt x="1019595" y="240812"/>
                </a:moveTo>
                <a:cubicBezTo>
                  <a:pt x="944776" y="165993"/>
                  <a:pt x="943759" y="160526"/>
                  <a:pt x="857363" y="93328"/>
                </a:cubicBezTo>
                <a:cubicBezTo>
                  <a:pt x="843371" y="82446"/>
                  <a:pt x="829316" y="71030"/>
                  <a:pt x="813118" y="63831"/>
                </a:cubicBezTo>
                <a:cubicBezTo>
                  <a:pt x="730884" y="27282"/>
                  <a:pt x="699572" y="31202"/>
                  <a:pt x="606640" y="19586"/>
                </a:cubicBezTo>
                <a:cubicBezTo>
                  <a:pt x="513063" y="-3808"/>
                  <a:pt x="519358" y="-9116"/>
                  <a:pt x="385415" y="19586"/>
                </a:cubicBezTo>
                <a:cubicBezTo>
                  <a:pt x="368083" y="23300"/>
                  <a:pt x="356559" y="40289"/>
                  <a:pt x="341169" y="49083"/>
                </a:cubicBezTo>
                <a:cubicBezTo>
                  <a:pt x="322080" y="59991"/>
                  <a:pt x="300066" y="65801"/>
                  <a:pt x="282176" y="78580"/>
                </a:cubicBezTo>
                <a:cubicBezTo>
                  <a:pt x="185512" y="147626"/>
                  <a:pt x="288595" y="105937"/>
                  <a:pt x="193686" y="137573"/>
                </a:cubicBezTo>
                <a:cubicBezTo>
                  <a:pt x="142066" y="171986"/>
                  <a:pt x="115028" y="181817"/>
                  <a:pt x="90447" y="255560"/>
                </a:cubicBezTo>
                <a:lnTo>
                  <a:pt x="60950" y="344051"/>
                </a:lnTo>
                <a:cubicBezTo>
                  <a:pt x="56034" y="447290"/>
                  <a:pt x="54785" y="550768"/>
                  <a:pt x="46202" y="653767"/>
                </a:cubicBezTo>
                <a:cubicBezTo>
                  <a:pt x="44911" y="669259"/>
                  <a:pt x="35724" y="683064"/>
                  <a:pt x="31453" y="698012"/>
                </a:cubicBezTo>
                <a:cubicBezTo>
                  <a:pt x="25884" y="717502"/>
                  <a:pt x="22273" y="737515"/>
                  <a:pt x="16705" y="757005"/>
                </a:cubicBezTo>
                <a:cubicBezTo>
                  <a:pt x="12434" y="771953"/>
                  <a:pt x="2493" y="785714"/>
                  <a:pt x="1957" y="801251"/>
                </a:cubicBezTo>
                <a:cubicBezTo>
                  <a:pt x="-2448" y="928994"/>
                  <a:pt x="1957" y="1056890"/>
                  <a:pt x="1957" y="1184709"/>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35AC1857-7B09-4B7F-A41B-A783DE4B24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633"/>
          <a:stretch/>
        </p:blipFill>
        <p:spPr>
          <a:xfrm>
            <a:off x="2362200" y="3657600"/>
            <a:ext cx="2717573" cy="2676280"/>
          </a:xfrm>
          <a:prstGeom prst="rect">
            <a:avLst/>
          </a:prstGeom>
        </p:spPr>
      </p:pic>
      <p:pic>
        <p:nvPicPr>
          <p:cNvPr id="3074" name="Picture 2" descr="Image result for data cable">
            <a:extLst>
              <a:ext uri="{FF2B5EF4-FFF2-40B4-BE49-F238E27FC236}">
                <a16:creationId xmlns:a16="http://schemas.microsoft.com/office/drawing/2014/main" id="{15AE98E8-A6B5-46D0-9C70-FEF7268B2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76158">
            <a:off x="5402149" y="2209800"/>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39B64F4-2164-4160-A2B5-BE98B834A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0" y="1088581"/>
            <a:ext cx="3009900" cy="2264219"/>
          </a:xfrm>
          <a:prstGeom prst="rect">
            <a:avLst/>
          </a:prstGeom>
        </p:spPr>
      </p:pic>
      <p:pic>
        <p:nvPicPr>
          <p:cNvPr id="4" name="Picture 3">
            <a:extLst>
              <a:ext uri="{FF2B5EF4-FFF2-40B4-BE49-F238E27FC236}">
                <a16:creationId xmlns:a16="http://schemas.microsoft.com/office/drawing/2014/main" id="{44EC3981-F540-4F29-91B3-4AD506069B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333"/>
          <a:stretch/>
        </p:blipFill>
        <p:spPr>
          <a:xfrm>
            <a:off x="4324350" y="1069177"/>
            <a:ext cx="2514600" cy="1931909"/>
          </a:xfrm>
          <a:prstGeom prst="rect">
            <a:avLst/>
          </a:prstGeom>
        </p:spPr>
      </p:pic>
      <p:pic>
        <p:nvPicPr>
          <p:cNvPr id="3078" name="Picture 6" descr="Related image">
            <a:extLst>
              <a:ext uri="{FF2B5EF4-FFF2-40B4-BE49-F238E27FC236}">
                <a16:creationId xmlns:a16="http://schemas.microsoft.com/office/drawing/2014/main" id="{DE7C1CA1-3870-485A-8E15-EC3848BBB8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8285" y="3886200"/>
            <a:ext cx="1876915" cy="2447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A56A520-DBE3-47A4-8E56-AE55BBBF9581}"/>
              </a:ext>
            </a:extLst>
          </p:cNvPr>
          <p:cNvSpPr txBox="1"/>
          <p:nvPr/>
        </p:nvSpPr>
        <p:spPr>
          <a:xfrm>
            <a:off x="2524004" y="282714"/>
            <a:ext cx="4095993" cy="707886"/>
          </a:xfrm>
          <a:prstGeom prst="rect">
            <a:avLst/>
          </a:prstGeom>
          <a:noFill/>
          <a:ln>
            <a:solidFill>
              <a:schemeClr val="tx1"/>
            </a:solidFill>
          </a:ln>
        </p:spPr>
        <p:txBody>
          <a:bodyPr wrap="none" rtlCol="0">
            <a:spAutoFit/>
          </a:bodyPr>
          <a:lstStyle/>
          <a:p>
            <a:pPr algn="l"/>
            <a:r>
              <a:rPr lang="bn-IN" sz="4000" b="1" dirty="0">
                <a:latin typeface="NikoshBAN" panose="02000000000000000000" pitchFamily="2" charset="0"/>
                <a:cs typeface="NikoshBAN" panose="02000000000000000000" pitchFamily="2" charset="0"/>
              </a:rPr>
              <a:t>ডিজিটাল ক্যামেরার কাজ</a:t>
            </a:r>
            <a:endParaRPr lang="en-US" sz="4000" b="1" dirty="0">
              <a:latin typeface="NikoshBAN" panose="02000000000000000000" pitchFamily="2" charset="0"/>
              <a:cs typeface="NikoshBAN" panose="02000000000000000000" pitchFamily="2" charset="0"/>
            </a:endParaRPr>
          </a:p>
        </p:txBody>
      </p:sp>
      <p:pic>
        <p:nvPicPr>
          <p:cNvPr id="1028" name="Picture 4" descr="Related image">
            <a:extLst>
              <a:ext uri="{FF2B5EF4-FFF2-40B4-BE49-F238E27FC236}">
                <a16:creationId xmlns:a16="http://schemas.microsoft.com/office/drawing/2014/main" id="{00E6D49C-5E3F-4992-BC15-ECF55E57E2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29" r="5116"/>
          <a:stretch/>
        </p:blipFill>
        <p:spPr bwMode="auto">
          <a:xfrm>
            <a:off x="406626" y="1122844"/>
            <a:ext cx="2717574" cy="232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0677 -0.00509 L 0.25885 0.11227 L 0.28125 0.24143 L 0.22326 0.29629 L -0.20521 0.39166 L -0.20521 0.39236 " pathEditMode="relative" rAng="0" ptsTypes="AAAAAA">
                                      <p:cBhvr>
                                        <p:cTn id="6" dur="2000" fill="hold"/>
                                        <p:tgtEl>
                                          <p:spTgt spid="4"/>
                                        </p:tgtEl>
                                        <p:attrNameLst>
                                          <p:attrName>ppt_x</p:attrName>
                                          <p:attrName>ppt_y</p:attrName>
                                        </p:attrNameLst>
                                      </p:cBhvr>
                                      <p:rCtr x="-6875" y="19861"/>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1967A0-1835-47C5-963B-C231EB104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20000"/>
          <a:stretch/>
        </p:blipFill>
        <p:spPr>
          <a:xfrm>
            <a:off x="2861187" y="2254500"/>
            <a:ext cx="3421626" cy="2052976"/>
          </a:xfrm>
          <a:prstGeom prst="rect">
            <a:avLst/>
          </a:prstGeom>
        </p:spPr>
      </p:pic>
      <p:pic>
        <p:nvPicPr>
          <p:cNvPr id="5124" name="Picture 4">
            <a:extLst>
              <a:ext uri="{FF2B5EF4-FFF2-40B4-BE49-F238E27FC236}">
                <a16:creationId xmlns:a16="http://schemas.microsoft.com/office/drawing/2014/main" id="{3564FDED-547D-4690-8EC0-6C913745680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564" b="11441"/>
          <a:stretch/>
        </p:blipFill>
        <p:spPr bwMode="auto">
          <a:xfrm>
            <a:off x="3831370" y="838200"/>
            <a:ext cx="14812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2893884-4636-4874-823E-2237ACEF52F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00" r="24167" b="2204"/>
          <a:stretch/>
        </p:blipFill>
        <p:spPr bwMode="auto">
          <a:xfrm>
            <a:off x="6248400" y="838200"/>
            <a:ext cx="1876915" cy="195583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handwriting png">
            <a:extLst>
              <a:ext uri="{FF2B5EF4-FFF2-40B4-BE49-F238E27FC236}">
                <a16:creationId xmlns:a16="http://schemas.microsoft.com/office/drawing/2014/main" id="{6ECC806A-5D15-4EEF-B556-DF13FD387F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774" y="4210330"/>
            <a:ext cx="3421626" cy="2178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0D173D4-118E-4814-8A73-80D65EF73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820" y="1108192"/>
            <a:ext cx="1347467" cy="1347467"/>
          </a:xfrm>
          <a:prstGeom prst="rect">
            <a:avLst/>
          </a:prstGeom>
        </p:spPr>
      </p:pic>
      <p:pic>
        <p:nvPicPr>
          <p:cNvPr id="7" name="Picture 6">
            <a:extLst>
              <a:ext uri="{FF2B5EF4-FFF2-40B4-BE49-F238E27FC236}">
                <a16:creationId xmlns:a16="http://schemas.microsoft.com/office/drawing/2014/main" id="{76F74ADC-3E10-4C49-8B1B-4917FFD755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234722" y="3368320"/>
            <a:ext cx="2178757" cy="3886202"/>
          </a:xfrm>
          <a:prstGeom prst="rect">
            <a:avLst/>
          </a:prstGeom>
        </p:spPr>
      </p:pic>
      <p:cxnSp>
        <p:nvCxnSpPr>
          <p:cNvPr id="14" name="Straight Arrow Connector 13">
            <a:extLst>
              <a:ext uri="{FF2B5EF4-FFF2-40B4-BE49-F238E27FC236}">
                <a16:creationId xmlns:a16="http://schemas.microsoft.com/office/drawing/2014/main" id="{8B229A68-361A-48D3-AF4B-FCF53DE7C43E}"/>
              </a:ext>
            </a:extLst>
          </p:cNvPr>
          <p:cNvCxnSpPr>
            <a:cxnSpLocks/>
          </p:cNvCxnSpPr>
          <p:nvPr/>
        </p:nvCxnSpPr>
        <p:spPr>
          <a:xfrm>
            <a:off x="5514555" y="3680484"/>
            <a:ext cx="448288" cy="541223"/>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2A81C8D-00A0-405F-9423-EFA32701EAC1}"/>
              </a:ext>
            </a:extLst>
          </p:cNvPr>
          <p:cNvCxnSpPr>
            <a:cxnSpLocks/>
          </p:cNvCxnSpPr>
          <p:nvPr/>
        </p:nvCxnSpPr>
        <p:spPr>
          <a:xfrm flipV="1">
            <a:off x="5748650" y="2004084"/>
            <a:ext cx="652150" cy="510516"/>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58980B5-84ED-4760-A8BE-8877AE0C7440}"/>
              </a:ext>
            </a:extLst>
          </p:cNvPr>
          <p:cNvCxnSpPr>
            <a:cxnSpLocks/>
          </p:cNvCxnSpPr>
          <p:nvPr/>
        </p:nvCxnSpPr>
        <p:spPr>
          <a:xfrm flipV="1">
            <a:off x="4572000" y="1752600"/>
            <a:ext cx="0" cy="54864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93DC55A-B34D-4BC4-A1FA-6BAED7171324}"/>
              </a:ext>
            </a:extLst>
          </p:cNvPr>
          <p:cNvCxnSpPr>
            <a:cxnSpLocks/>
          </p:cNvCxnSpPr>
          <p:nvPr/>
        </p:nvCxnSpPr>
        <p:spPr>
          <a:xfrm flipH="1" flipV="1">
            <a:off x="2324100" y="1979951"/>
            <a:ext cx="575569" cy="459307"/>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4C6CB8C-0207-480F-9759-1257925C3002}"/>
              </a:ext>
            </a:extLst>
          </p:cNvPr>
          <p:cNvCxnSpPr>
            <a:cxnSpLocks/>
          </p:cNvCxnSpPr>
          <p:nvPr/>
        </p:nvCxnSpPr>
        <p:spPr>
          <a:xfrm flipH="1">
            <a:off x="2514601" y="3597062"/>
            <a:ext cx="385068" cy="64064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D41F3C5-1185-4C8B-B386-0E704B6BB21D}"/>
              </a:ext>
            </a:extLst>
          </p:cNvPr>
          <p:cNvSpPr txBox="1"/>
          <p:nvPr/>
        </p:nvSpPr>
        <p:spPr>
          <a:xfrm>
            <a:off x="3309475" y="289560"/>
            <a:ext cx="2525050" cy="548640"/>
          </a:xfrm>
          <a:prstGeom prst="rect">
            <a:avLst/>
          </a:prstGeom>
          <a:noFill/>
          <a:ln w="28575">
            <a:solidFill>
              <a:schemeClr val="tx1"/>
            </a:solidFill>
          </a:ln>
        </p:spPr>
        <p:txBody>
          <a:bodyPr wrap="none" rtlCol="0">
            <a:noAutofit/>
          </a:bodyPr>
          <a:lstStyle/>
          <a:p>
            <a:pPr algn="l"/>
            <a:r>
              <a:rPr lang="bn-IN" sz="4000" b="1" dirty="0">
                <a:latin typeface="NikoshBAN" panose="02000000000000000000" pitchFamily="2" charset="0"/>
                <a:cs typeface="NikoshBAN" panose="02000000000000000000" pitchFamily="2" charset="0"/>
              </a:rPr>
              <a:t>স্ক্যানারের 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74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wipe(down)">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left)">
                                      <p:cBhvr>
                                        <p:cTn id="26" dur="500"/>
                                        <p:tgtEl>
                                          <p:spTgt spid="51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1"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wipe(up)">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বাংলাদেশ টেলিভিশন শিল্প">
            <a:extLst>
              <a:ext uri="{FF2B5EF4-FFF2-40B4-BE49-F238E27FC236}">
                <a16:creationId xmlns:a16="http://schemas.microsoft.com/office/drawing/2014/main" id="{7FCCE596-146D-47B4-9A73-900FEB3D3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00"/>
          <a:stretch/>
        </p:blipFill>
        <p:spPr bwMode="auto">
          <a:xfrm>
            <a:off x="708222" y="3200400"/>
            <a:ext cx="4354906" cy="279715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2" name="AutoShape 4" descr="Related image">
            <a:extLst>
              <a:ext uri="{FF2B5EF4-FFF2-40B4-BE49-F238E27FC236}">
                <a16:creationId xmlns:a16="http://schemas.microsoft.com/office/drawing/2014/main" id="{9142E14C-AB7D-4258-B60F-072C3CA87EA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বিটিভি বাংলা  সংবাদ">
            <a:extLst>
              <a:ext uri="{FF2B5EF4-FFF2-40B4-BE49-F238E27FC236}">
                <a16:creationId xmlns:a16="http://schemas.microsoft.com/office/drawing/2014/main" id="{C0C60F3F-BF2A-4A68-A6C9-20345FB556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95" b="12222"/>
          <a:stretch/>
        </p:blipFill>
        <p:spPr bwMode="auto">
          <a:xfrm>
            <a:off x="4464103" y="3159630"/>
            <a:ext cx="3971675" cy="278098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1CA9A5E-D5A1-453A-9BF8-2FB4885785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000" b="30000"/>
          <a:stretch/>
        </p:blipFill>
        <p:spPr>
          <a:xfrm>
            <a:off x="3321050" y="321017"/>
            <a:ext cx="2501901" cy="1355383"/>
          </a:xfrm>
          <a:prstGeom prst="rect">
            <a:avLst/>
          </a:prstGeom>
        </p:spPr>
      </p:pic>
      <p:pic>
        <p:nvPicPr>
          <p:cNvPr id="1036" name="Picture 12" descr="Image result for বিটিভি লগো">
            <a:extLst>
              <a:ext uri="{FF2B5EF4-FFF2-40B4-BE49-F238E27FC236}">
                <a16:creationId xmlns:a16="http://schemas.microsoft.com/office/drawing/2014/main" id="{0A256AB8-AE95-4956-A810-49DA4B244F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8766" y="1600200"/>
            <a:ext cx="1751268" cy="1520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1D2349-1A83-4664-97BE-A31359EF346E}"/>
              </a:ext>
            </a:extLst>
          </p:cNvPr>
          <p:cNvSpPr txBox="1"/>
          <p:nvPr/>
        </p:nvSpPr>
        <p:spPr>
          <a:xfrm rot="20763417">
            <a:off x="1460035" y="5972122"/>
            <a:ext cx="2945037" cy="461665"/>
          </a:xfrm>
          <a:prstGeom prst="rect">
            <a:avLst/>
          </a:prstGeom>
          <a:noFill/>
        </p:spPr>
        <p:txBody>
          <a:bodyPr wrap="none" rtlCol="0">
            <a:spAutoFit/>
          </a:bodyPr>
          <a:lstStyle/>
          <a:p>
            <a:pPr algn="l"/>
            <a:r>
              <a:rPr lang="en-US" sz="2400" dirty="0" err="1">
                <a:latin typeface="NikoshBAN" panose="02000000000000000000" pitchFamily="2" charset="0"/>
                <a:cs typeface="NikoshBAN" panose="02000000000000000000" pitchFamily="2" charset="0"/>
              </a:rPr>
              <a:t>বিটিভিতে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err="1">
                <a:latin typeface="NikoshBAN" panose="02000000000000000000" pitchFamily="2" charset="0"/>
                <a:cs typeface="NikoshBAN" panose="02000000000000000000" pitchFamily="2" charset="0"/>
              </a:rPr>
              <a:t>িতর্ক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প্রতিযোগিতা</a:t>
            </a:r>
            <a:endParaRPr lang="en-US" sz="2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CCE68F71-267B-4D5C-B5D3-E71C54BF8559}"/>
              </a:ext>
            </a:extLst>
          </p:cNvPr>
          <p:cNvSpPr txBox="1"/>
          <p:nvPr/>
        </p:nvSpPr>
        <p:spPr>
          <a:xfrm rot="487010">
            <a:off x="5447671" y="5973144"/>
            <a:ext cx="2610010" cy="461665"/>
          </a:xfrm>
          <a:prstGeom prst="rect">
            <a:avLst/>
          </a:prstGeom>
          <a:noFill/>
        </p:spPr>
        <p:txBody>
          <a:bodyPr wrap="none" rtlCol="0">
            <a:spAutoFit/>
          </a:bodyPr>
          <a:lstStyle/>
          <a:p>
            <a:pPr algn="l"/>
            <a:r>
              <a:rPr lang="en-US" sz="2400" dirty="0" err="1">
                <a:latin typeface="NikoshBAN" panose="02000000000000000000" pitchFamily="2" charset="0"/>
                <a:cs typeface="NikoshBAN" panose="02000000000000000000" pitchFamily="2" charset="0"/>
              </a:rPr>
              <a:t>বিটিভিতে</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সংবাদ সম্প্রচার</a:t>
            </a:r>
            <a:endParaRPr lang="en-US"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D53FF87F-6DD2-4E82-AC1A-3F3131ED8AEE}"/>
              </a:ext>
            </a:extLst>
          </p:cNvPr>
          <p:cNvSpPr txBox="1"/>
          <p:nvPr/>
        </p:nvSpPr>
        <p:spPr>
          <a:xfrm rot="19978843">
            <a:off x="219848" y="1007914"/>
            <a:ext cx="3343178" cy="548640"/>
          </a:xfrm>
          <a:prstGeom prst="rect">
            <a:avLst/>
          </a:prstGeom>
          <a:noFill/>
          <a:ln w="28575">
            <a:solidFill>
              <a:schemeClr val="tx1"/>
            </a:solidFill>
          </a:ln>
        </p:spPr>
        <p:txBody>
          <a:bodyPr wrap="none" rtlCol="0">
            <a:noAutofit/>
          </a:bodyPr>
          <a:lstStyle/>
          <a:p>
            <a:pPr algn="ctr"/>
            <a:r>
              <a:rPr lang="bn-IN" sz="3600" b="1" dirty="0">
                <a:latin typeface="NikoshBAN" panose="02000000000000000000" pitchFamily="2" charset="0"/>
                <a:cs typeface="NikoshBAN" panose="02000000000000000000" pitchFamily="2" charset="0"/>
              </a:rPr>
              <a:t>ভিডিও ক্যামেরার কাজ</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883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1000"/>
                                        <p:tgtEl>
                                          <p:spTgt spid="1034"/>
                                        </p:tgtEl>
                                      </p:cBhvr>
                                    </p:animEffect>
                                    <p:anim calcmode="lin" valueType="num">
                                      <p:cBhvr>
                                        <p:cTn id="28" dur="1000" fill="hold"/>
                                        <p:tgtEl>
                                          <p:spTgt spid="1034"/>
                                        </p:tgtEl>
                                        <p:attrNameLst>
                                          <p:attrName>ppt_x</p:attrName>
                                        </p:attrNameLst>
                                      </p:cBhvr>
                                      <p:tavLst>
                                        <p:tav tm="0">
                                          <p:val>
                                            <p:strVal val="#ppt_x"/>
                                          </p:val>
                                        </p:tav>
                                        <p:tav tm="100000">
                                          <p:val>
                                            <p:strVal val="#ppt_x"/>
                                          </p:val>
                                        </p:tav>
                                      </p:tavLst>
                                    </p:anim>
                                    <p:anim calcmode="lin" valueType="num">
                                      <p:cBhvr>
                                        <p:cTn id="29" dur="1000" fill="hold"/>
                                        <p:tgtEl>
                                          <p:spTgt spid="103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C8328D9-F41A-4CE2-86CD-25C09D1D4817}"/>
              </a:ext>
            </a:extLst>
          </p:cNvPr>
          <p:cNvPicPr>
            <a:picLocks noChangeAspect="1"/>
          </p:cNvPicPr>
          <p:nvPr/>
        </p:nvPicPr>
        <p:blipFill rotWithShape="1">
          <a:blip r:embed="rId3">
            <a:extLst>
              <a:ext uri="{28A0092B-C50C-407E-A947-70E740481C1C}">
                <a14:useLocalDpi xmlns:a14="http://schemas.microsoft.com/office/drawing/2010/main" val="0"/>
              </a:ext>
            </a:extLst>
          </a:blip>
          <a:srcRect t="11600" r="400" b="13200"/>
          <a:stretch/>
        </p:blipFill>
        <p:spPr>
          <a:xfrm>
            <a:off x="3382296" y="932092"/>
            <a:ext cx="2321263" cy="1752600"/>
          </a:xfrm>
          <a:prstGeom prst="rect">
            <a:avLst/>
          </a:prstGeom>
        </p:spPr>
      </p:pic>
      <p:pic>
        <p:nvPicPr>
          <p:cNvPr id="2058" name="Picture 10" descr="Related image">
            <a:extLst>
              <a:ext uri="{FF2B5EF4-FFF2-40B4-BE49-F238E27FC236}">
                <a16:creationId xmlns:a16="http://schemas.microsoft.com/office/drawing/2014/main" id="{35DD6DAB-CEF8-420C-A507-85EC1DA4A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407" y="457200"/>
            <a:ext cx="3217297" cy="22363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45C525F-D07D-4A32-B4EC-14DAA95A65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296" y="533400"/>
            <a:ext cx="2656295" cy="229082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kypee video call">
            <a:extLst>
              <a:ext uri="{FF2B5EF4-FFF2-40B4-BE49-F238E27FC236}">
                <a16:creationId xmlns:a16="http://schemas.microsoft.com/office/drawing/2014/main" id="{23B8DC00-9AFB-413B-A856-818BF7D9AB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11"/>
          <a:stretch/>
        </p:blipFill>
        <p:spPr bwMode="auto">
          <a:xfrm>
            <a:off x="419533" y="2971800"/>
            <a:ext cx="4053652" cy="33828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messenger video call">
            <a:extLst>
              <a:ext uri="{FF2B5EF4-FFF2-40B4-BE49-F238E27FC236}">
                <a16:creationId xmlns:a16="http://schemas.microsoft.com/office/drawing/2014/main" id="{C2178732-EFA3-4C8E-A5A6-7CDA67898C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7" t="16988" r="1667" b="15709"/>
          <a:stretch/>
        </p:blipFill>
        <p:spPr bwMode="auto">
          <a:xfrm>
            <a:off x="4572000" y="2971799"/>
            <a:ext cx="4244145" cy="33828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6E03495-26E5-4FF4-98F5-7E9643CDA5F4}"/>
              </a:ext>
            </a:extLst>
          </p:cNvPr>
          <p:cNvCxnSpPr>
            <a:cxnSpLocks/>
          </p:cNvCxnSpPr>
          <p:nvPr/>
        </p:nvCxnSpPr>
        <p:spPr>
          <a:xfrm flipV="1">
            <a:off x="4358148" y="533399"/>
            <a:ext cx="2743200" cy="118872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A299714-3F57-4F62-8DC9-D258B9539503}"/>
              </a:ext>
            </a:extLst>
          </p:cNvPr>
          <p:cNvCxnSpPr>
            <a:cxnSpLocks/>
          </p:cNvCxnSpPr>
          <p:nvPr/>
        </p:nvCxnSpPr>
        <p:spPr>
          <a:xfrm flipH="1" flipV="1">
            <a:off x="990600" y="779281"/>
            <a:ext cx="2743200" cy="897119"/>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DB45793-7C47-4BA5-A7F9-EFA5DCE12AE3}"/>
              </a:ext>
            </a:extLst>
          </p:cNvPr>
          <p:cNvSpPr txBox="1"/>
          <p:nvPr/>
        </p:nvSpPr>
        <p:spPr>
          <a:xfrm>
            <a:off x="1238250" y="6324600"/>
            <a:ext cx="6667500" cy="365760"/>
          </a:xfrm>
          <a:prstGeom prst="rect">
            <a:avLst/>
          </a:prstGeom>
          <a:noFill/>
        </p:spPr>
        <p:txBody>
          <a:bodyPr wrap="square" rtlCol="0">
            <a:noAutofit/>
          </a:bodyPr>
          <a:lstStyle/>
          <a:p>
            <a:r>
              <a:rPr lang="as-IN" sz="2400" dirty="0">
                <a:latin typeface="NikoshBAN" panose="02000000000000000000" pitchFamily="2" charset="0"/>
                <a:cs typeface="NikoshBAN" panose="02000000000000000000" pitchFamily="2" charset="0"/>
              </a:rPr>
              <a:t>ওয়েবক্যাম এর সাহায্যে</a:t>
            </a:r>
            <a:r>
              <a:rPr lang="bn-IN"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স্কাইপি বা ফেসবুক</a:t>
            </a:r>
            <a:r>
              <a:rPr lang="bn-IN" sz="2400" dirty="0">
                <a:latin typeface="NikoshBAN" panose="02000000000000000000" pitchFamily="2" charset="0"/>
                <a:cs typeface="NikoshBAN" panose="02000000000000000000" pitchFamily="2" charset="0"/>
              </a:rPr>
              <a:t> ম্যাসেঞ্জারে</a:t>
            </a:r>
            <a:r>
              <a:rPr lang="as-IN" sz="2400" dirty="0">
                <a:latin typeface="NikoshBAN" panose="02000000000000000000" pitchFamily="2" charset="0"/>
                <a:cs typeface="NikoshBAN" panose="02000000000000000000" pitchFamily="2" charset="0"/>
              </a:rPr>
              <a:t> কথা-বার্তা ব</a:t>
            </a:r>
            <a:r>
              <a:rPr lang="bn-IN" sz="2400" dirty="0">
                <a:latin typeface="NikoshBAN" panose="02000000000000000000" pitchFamily="2" charset="0"/>
                <a:cs typeface="NikoshBAN" panose="02000000000000000000" pitchFamily="2" charset="0"/>
              </a:rPr>
              <a:t>লা</a:t>
            </a:r>
            <a:endParaRPr lang="en-US" sz="2400"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2F4E7357-B9B4-4090-94A6-604E5EF57F72}"/>
              </a:ext>
            </a:extLst>
          </p:cNvPr>
          <p:cNvSpPr txBox="1"/>
          <p:nvPr/>
        </p:nvSpPr>
        <p:spPr>
          <a:xfrm>
            <a:off x="3048000" y="289560"/>
            <a:ext cx="2887462" cy="548640"/>
          </a:xfrm>
          <a:prstGeom prst="rect">
            <a:avLst/>
          </a:prstGeom>
          <a:noFill/>
          <a:ln w="28575">
            <a:solidFill>
              <a:schemeClr val="tx1"/>
            </a:solidFill>
          </a:ln>
        </p:spPr>
        <p:txBody>
          <a:bodyPr wrap="none" rtlCol="0">
            <a:noAutofit/>
          </a:bodyPr>
          <a:lstStyle/>
          <a:p>
            <a:pPr algn="ctr"/>
            <a:r>
              <a:rPr lang="bn-IN" sz="3200" b="1" dirty="0">
                <a:latin typeface="NikoshBAN" panose="02000000000000000000" pitchFamily="2" charset="0"/>
                <a:cs typeface="NikoshBAN" panose="02000000000000000000" pitchFamily="2" charset="0"/>
              </a:rPr>
              <a:t>ওয়েব ক্যাম এর কাজ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36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068"/>
                                        </p:tgtEl>
                                        <p:attrNameLst>
                                          <p:attrName>style.visibility</p:attrName>
                                        </p:attrNameLst>
                                      </p:cBhvr>
                                      <p:to>
                                        <p:strVal val="visible"/>
                                      </p:to>
                                    </p:set>
                                    <p:anim calcmode="lin" valueType="num">
                                      <p:cBhvr>
                                        <p:cTn id="15" dur="1000" fill="hold"/>
                                        <p:tgtEl>
                                          <p:spTgt spid="2068"/>
                                        </p:tgtEl>
                                        <p:attrNameLst>
                                          <p:attrName>ppt_w</p:attrName>
                                        </p:attrNameLst>
                                      </p:cBhvr>
                                      <p:tavLst>
                                        <p:tav tm="0">
                                          <p:val>
                                            <p:strVal val="#ppt_w*0.70"/>
                                          </p:val>
                                        </p:tav>
                                        <p:tav tm="100000">
                                          <p:val>
                                            <p:strVal val="#ppt_w"/>
                                          </p:val>
                                        </p:tav>
                                      </p:tavLst>
                                    </p:anim>
                                    <p:anim calcmode="lin" valueType="num">
                                      <p:cBhvr>
                                        <p:cTn id="16" dur="1000" fill="hold"/>
                                        <p:tgtEl>
                                          <p:spTgt spid="2068"/>
                                        </p:tgtEl>
                                        <p:attrNameLst>
                                          <p:attrName>ppt_h</p:attrName>
                                        </p:attrNameLst>
                                      </p:cBhvr>
                                      <p:tavLst>
                                        <p:tav tm="0">
                                          <p:val>
                                            <p:strVal val="#ppt_h"/>
                                          </p:val>
                                        </p:tav>
                                        <p:tav tm="100000">
                                          <p:val>
                                            <p:strVal val="#ppt_h"/>
                                          </p:val>
                                        </p:tav>
                                      </p:tavLst>
                                    </p:anim>
                                    <p:animEffect transition="in" filter="fade">
                                      <p:cBhvr>
                                        <p:cTn id="17" dur="1000"/>
                                        <p:tgtEl>
                                          <p:spTgt spid="2068"/>
                                        </p:tgtEl>
                                      </p:cBhvr>
                                    </p:animEffect>
                                  </p:childTnLst>
                                </p:cTn>
                              </p:par>
                              <p:par>
                                <p:cTn id="18" presetID="55" presetClass="entr" presetSubtype="0" fill="hold" nodeType="withEffect">
                                  <p:stCondLst>
                                    <p:cond delay="0"/>
                                  </p:stCondLst>
                                  <p:childTnLst>
                                    <p:set>
                                      <p:cBhvr>
                                        <p:cTn id="19" dur="1" fill="hold">
                                          <p:stCondLst>
                                            <p:cond delay="0"/>
                                          </p:stCondLst>
                                        </p:cTn>
                                        <p:tgtEl>
                                          <p:spTgt spid="2072"/>
                                        </p:tgtEl>
                                        <p:attrNameLst>
                                          <p:attrName>style.visibility</p:attrName>
                                        </p:attrNameLst>
                                      </p:cBhvr>
                                      <p:to>
                                        <p:strVal val="visible"/>
                                      </p:to>
                                    </p:set>
                                    <p:anim calcmode="lin" valueType="num">
                                      <p:cBhvr>
                                        <p:cTn id="20" dur="1000" fill="hold"/>
                                        <p:tgtEl>
                                          <p:spTgt spid="2072"/>
                                        </p:tgtEl>
                                        <p:attrNameLst>
                                          <p:attrName>ppt_w</p:attrName>
                                        </p:attrNameLst>
                                      </p:cBhvr>
                                      <p:tavLst>
                                        <p:tav tm="0">
                                          <p:val>
                                            <p:strVal val="#ppt_w*0.70"/>
                                          </p:val>
                                        </p:tav>
                                        <p:tav tm="100000">
                                          <p:val>
                                            <p:strVal val="#ppt_w"/>
                                          </p:val>
                                        </p:tav>
                                      </p:tavLst>
                                    </p:anim>
                                    <p:anim calcmode="lin" valueType="num">
                                      <p:cBhvr>
                                        <p:cTn id="21" dur="1000" fill="hold"/>
                                        <p:tgtEl>
                                          <p:spTgt spid="2072"/>
                                        </p:tgtEl>
                                        <p:attrNameLst>
                                          <p:attrName>ppt_h</p:attrName>
                                        </p:attrNameLst>
                                      </p:cBhvr>
                                      <p:tavLst>
                                        <p:tav tm="0">
                                          <p:val>
                                            <p:strVal val="#ppt_h"/>
                                          </p:val>
                                        </p:tav>
                                        <p:tav tm="100000">
                                          <p:val>
                                            <p:strVal val="#ppt_h"/>
                                          </p:val>
                                        </p:tav>
                                      </p:tavLst>
                                    </p:anim>
                                    <p:animEffect transition="in" filter="fade">
                                      <p:cBhvr>
                                        <p:cTn id="22" dur="1000"/>
                                        <p:tgtEl>
                                          <p:spTgt spid="2072"/>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20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1DE6FC14-341D-49DB-B44D-6E1A4D12F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4800600" cy="3076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34A380F1-6338-4B98-989E-BCB34590BF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1" t="16667" r="5001" b="14444"/>
          <a:stretch/>
        </p:blipFill>
        <p:spPr bwMode="auto">
          <a:xfrm>
            <a:off x="5257800" y="838200"/>
            <a:ext cx="358631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CA389B1-78CA-41D2-91EB-F5DC6AC8F974}"/>
              </a:ext>
            </a:extLst>
          </p:cNvPr>
          <p:cNvPicPr>
            <a:picLocks noChangeAspect="1"/>
          </p:cNvPicPr>
          <p:nvPr/>
        </p:nvPicPr>
        <p:blipFill rotWithShape="1">
          <a:blip r:embed="rId5">
            <a:extLst>
              <a:ext uri="{28A0092B-C50C-407E-A947-70E740481C1C}">
                <a14:useLocalDpi xmlns:a14="http://schemas.microsoft.com/office/drawing/2010/main" val="0"/>
              </a:ext>
            </a:extLst>
          </a:blip>
          <a:srcRect l="12705" r="3874"/>
          <a:stretch/>
        </p:blipFill>
        <p:spPr>
          <a:xfrm rot="16200000">
            <a:off x="-20458" y="1046338"/>
            <a:ext cx="2606698" cy="2006224"/>
          </a:xfrm>
          <a:prstGeom prst="rect">
            <a:avLst/>
          </a:prstGeom>
        </p:spPr>
      </p:pic>
      <p:pic>
        <p:nvPicPr>
          <p:cNvPr id="3" name="Picture 2">
            <a:extLst>
              <a:ext uri="{FF2B5EF4-FFF2-40B4-BE49-F238E27FC236}">
                <a16:creationId xmlns:a16="http://schemas.microsoft.com/office/drawing/2014/main" id="{27574CB8-D221-4330-A66E-C507B8AE9823}"/>
              </a:ext>
            </a:extLst>
          </p:cNvPr>
          <p:cNvPicPr>
            <a:picLocks noChangeAspect="1"/>
          </p:cNvPicPr>
          <p:nvPr/>
        </p:nvPicPr>
        <p:blipFill rotWithShape="1">
          <a:blip r:embed="rId6">
            <a:extLst>
              <a:ext uri="{28A0092B-C50C-407E-A947-70E740481C1C}">
                <a14:useLocalDpi xmlns:a14="http://schemas.microsoft.com/office/drawing/2010/main" val="0"/>
              </a:ext>
            </a:extLst>
          </a:blip>
          <a:srcRect t="11030"/>
          <a:stretch/>
        </p:blipFill>
        <p:spPr>
          <a:xfrm>
            <a:off x="2375610" y="694923"/>
            <a:ext cx="2852694" cy="2101636"/>
          </a:xfrm>
          <a:prstGeom prst="rect">
            <a:avLst/>
          </a:prstGeom>
        </p:spPr>
      </p:pic>
      <p:pic>
        <p:nvPicPr>
          <p:cNvPr id="2050" name="Picture 2" descr="Image result for omr full form">
            <a:extLst>
              <a:ext uri="{FF2B5EF4-FFF2-40B4-BE49-F238E27FC236}">
                <a16:creationId xmlns:a16="http://schemas.microsoft.com/office/drawing/2014/main" id="{DC8F0D83-BDA6-4726-9091-748CE22706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525" t="877" r="20170"/>
          <a:stretch/>
        </p:blipFill>
        <p:spPr bwMode="auto">
          <a:xfrm>
            <a:off x="2620938" y="838201"/>
            <a:ext cx="2408262" cy="237325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2BA88293-DF39-4467-ADA3-A2BD65B02063}"/>
              </a:ext>
            </a:extLst>
          </p:cNvPr>
          <p:cNvCxnSpPr>
            <a:cxnSpLocks/>
          </p:cNvCxnSpPr>
          <p:nvPr/>
        </p:nvCxnSpPr>
        <p:spPr>
          <a:xfrm>
            <a:off x="4572000" y="1676400"/>
            <a:ext cx="685800" cy="68580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C8354E13-00B9-4060-840D-192613D20A94}"/>
              </a:ext>
            </a:extLst>
          </p:cNvPr>
          <p:cNvCxnSpPr>
            <a:cxnSpLocks/>
          </p:cNvCxnSpPr>
          <p:nvPr/>
        </p:nvCxnSpPr>
        <p:spPr>
          <a:xfrm flipH="1">
            <a:off x="2286003" y="1295400"/>
            <a:ext cx="1600198" cy="45720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8B29580-3347-46C3-9928-D9604905BD51}"/>
              </a:ext>
            </a:extLst>
          </p:cNvPr>
          <p:cNvSpPr txBox="1"/>
          <p:nvPr/>
        </p:nvSpPr>
        <p:spPr>
          <a:xfrm>
            <a:off x="279778" y="3902099"/>
            <a:ext cx="2996822" cy="2209800"/>
          </a:xfrm>
          <a:prstGeom prst="wedgeRectCallout">
            <a:avLst>
              <a:gd name="adj1" fmla="val 34533"/>
              <a:gd name="adj2" fmla="val -96174"/>
            </a:avLst>
          </a:prstGeom>
          <a:noFill/>
          <a:ln w="28575">
            <a:solidFill>
              <a:schemeClr val="tx1"/>
            </a:solidFill>
          </a:ln>
        </p:spPr>
        <p:txBody>
          <a:bodyPr wrap="square" rtlCol="0">
            <a:noAutofit/>
          </a:bodyPr>
          <a:lstStyle/>
          <a:p>
            <a:pPr algn="ctr"/>
            <a:r>
              <a:rPr lang="en-US" sz="2800" spc="-100" dirty="0">
                <a:latin typeface="Times New Roman" panose="02020603050405020304" pitchFamily="18" charset="0"/>
                <a:cs typeface="Times New Roman" panose="02020603050405020304" pitchFamily="18" charset="0"/>
              </a:rPr>
              <a:t>OMR</a:t>
            </a:r>
            <a:r>
              <a:rPr lang="bn-IN" sz="2800" spc="-100" dirty="0">
                <a:latin typeface="NikoshBAN" panose="02000000000000000000" pitchFamily="2" charset="0"/>
                <a:cs typeface="NikoshBAN" panose="02000000000000000000" pitchFamily="2" charset="0"/>
              </a:rPr>
              <a:t>এর পূর্ণরুপ </a:t>
            </a:r>
            <a:r>
              <a:rPr lang="en-US" sz="2800" spc="-100" dirty="0">
                <a:latin typeface="Times New Roman" panose="02020603050405020304" pitchFamily="18" charset="0"/>
                <a:cs typeface="Times New Roman" panose="02020603050405020304" pitchFamily="18" charset="0"/>
              </a:rPr>
              <a:t>Optical Mark Reader</a:t>
            </a:r>
            <a:r>
              <a:rPr lang="en-US" sz="2800" spc="-100" dirty="0">
                <a:latin typeface="NikoshBAN" panose="02000000000000000000" pitchFamily="2" charset="0"/>
                <a:cs typeface="NikoshBAN" panose="02000000000000000000" pitchFamily="2" charset="0"/>
              </a:rPr>
              <a:t>. </a:t>
            </a:r>
            <a:r>
              <a:rPr lang="bn-IN" sz="2800" spc="-100" dirty="0">
                <a:latin typeface="NikoshBAN" panose="02000000000000000000" pitchFamily="2" charset="0"/>
                <a:cs typeface="NikoshBAN" panose="02000000000000000000" pitchFamily="2" charset="0"/>
              </a:rPr>
              <a:t>যে যন্ত্রগুলো এই বৃত্ত ভরাট করা খাতা পড়তে পারে।</a:t>
            </a:r>
            <a:endParaRPr lang="en-US" sz="2800" spc="-1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1FF9D532-A265-4D77-99A8-73A93A395728}"/>
              </a:ext>
            </a:extLst>
          </p:cNvPr>
          <p:cNvSpPr txBox="1"/>
          <p:nvPr/>
        </p:nvSpPr>
        <p:spPr>
          <a:xfrm>
            <a:off x="2362200" y="289560"/>
            <a:ext cx="2852694" cy="548640"/>
          </a:xfrm>
          <a:prstGeom prst="rect">
            <a:avLst/>
          </a:prstGeom>
          <a:noFill/>
          <a:ln w="28575">
            <a:solidFill>
              <a:schemeClr val="tx1"/>
            </a:solidFill>
          </a:ln>
        </p:spPr>
        <p:txBody>
          <a:bodyPr wrap="none" rtlCol="0">
            <a:noAutofit/>
          </a:bodyPr>
          <a:lstStyle/>
          <a:p>
            <a:pPr algn="ctr"/>
            <a:r>
              <a:rPr lang="bn-IN" sz="3200" b="1" dirty="0">
                <a:latin typeface="NikoshBAN" panose="02000000000000000000" pitchFamily="2" charset="0"/>
                <a:cs typeface="NikoshBAN" panose="02000000000000000000" pitchFamily="2" charset="0"/>
              </a:rPr>
              <a:t>ও</a:t>
            </a:r>
            <a:r>
              <a:rPr lang="en-US" sz="3200" b="1" dirty="0" err="1">
                <a:latin typeface="NikoshBAN" panose="02000000000000000000" pitchFamily="2" charset="0"/>
                <a:cs typeface="NikoshBAN" panose="02000000000000000000" pitchFamily="2" charset="0"/>
              </a:rPr>
              <a:t>এমার</a:t>
            </a:r>
            <a:r>
              <a:rPr lang="bn-IN" sz="3200" b="1" dirty="0">
                <a:latin typeface="NikoshBAN" panose="02000000000000000000" pitchFamily="2" charset="0"/>
                <a:cs typeface="NikoshBAN" panose="02000000000000000000" pitchFamily="2" charset="0"/>
              </a:rPr>
              <a:t> এর কাজ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86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1500"/>
                            </p:stCondLst>
                            <p:childTnLst>
                              <p:par>
                                <p:cTn id="42" presetID="47" presetClass="entr" presetSubtype="0" fill="hold" nodeType="afterEffect">
                                  <p:stCondLst>
                                    <p:cond delay="0"/>
                                  </p:stCondLst>
                                  <p:childTnLst>
                                    <p:set>
                                      <p:cBhvr>
                                        <p:cTn id="43" dur="1" fill="hold">
                                          <p:stCondLst>
                                            <p:cond delay="0"/>
                                          </p:stCondLst>
                                        </p:cTn>
                                        <p:tgtEl>
                                          <p:spTgt spid="2052"/>
                                        </p:tgtEl>
                                        <p:attrNameLst>
                                          <p:attrName>style.visibility</p:attrName>
                                        </p:attrNameLst>
                                      </p:cBhvr>
                                      <p:to>
                                        <p:strVal val="visible"/>
                                      </p:to>
                                    </p:set>
                                    <p:animEffect transition="in" filter="fade">
                                      <p:cBhvr>
                                        <p:cTn id="44" dur="1000"/>
                                        <p:tgtEl>
                                          <p:spTgt spid="2052"/>
                                        </p:tgtEl>
                                      </p:cBhvr>
                                    </p:animEffect>
                                    <p:anim calcmode="lin" valueType="num">
                                      <p:cBhvr>
                                        <p:cTn id="45" dur="1000" fill="hold"/>
                                        <p:tgtEl>
                                          <p:spTgt spid="2052"/>
                                        </p:tgtEl>
                                        <p:attrNameLst>
                                          <p:attrName>ppt_x</p:attrName>
                                        </p:attrNameLst>
                                      </p:cBhvr>
                                      <p:tavLst>
                                        <p:tav tm="0">
                                          <p:val>
                                            <p:strVal val="#ppt_x"/>
                                          </p:val>
                                        </p:tav>
                                        <p:tav tm="100000">
                                          <p:val>
                                            <p:strVal val="#ppt_x"/>
                                          </p:val>
                                        </p:tav>
                                      </p:tavLst>
                                    </p:anim>
                                    <p:anim calcmode="lin" valueType="num">
                                      <p:cBhvr>
                                        <p:cTn id="4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97980" y="2508675"/>
            <a:ext cx="5111430" cy="2749125"/>
          </a:xfrm>
          <a:prstGeom prst="rect">
            <a:avLst/>
          </a:prstGeom>
          <a:noFill/>
          <a:ln>
            <a:noFill/>
          </a:ln>
          <a:effectLst>
            <a:outerShdw blurRad="127000" dist="38100" dir="2700000" algn="ctr">
              <a:srgbClr val="000000">
                <a:alpha val="45000"/>
              </a:srgbClr>
            </a:outerShdw>
          </a:effectLst>
        </p:spPr>
        <p:txBody>
          <a:bodyPr wrap="square" lIns="91440" tIns="45720" rIns="91440" bIns="45720">
            <a:prstTxWarp prst="textDeflate">
              <a:avLst/>
            </a:prstTxWarp>
            <a:spAutoFit/>
          </a:bodyPr>
          <a:lstStyle/>
          <a:p>
            <a:pPr algn="ctr"/>
            <a:r>
              <a:rPr lang="bn-BD" sz="8800" b="1" cap="none" spc="0" dirty="0">
                <a:ln w="57150">
                  <a:solidFill>
                    <a:schemeClr val="accent2"/>
                  </a:solidFill>
                  <a:prstDash val="solid"/>
                </a:ln>
                <a:solidFill>
                  <a:schemeClr val="accent2">
                    <a:lumMod val="40000"/>
                    <a:lumOff val="60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rPr>
              <a:t>স্বাগতম</a:t>
            </a:r>
            <a:endParaRPr lang="en-US" sz="8800" b="1" cap="none" spc="0" dirty="0">
              <a:ln w="57150">
                <a:solidFill>
                  <a:schemeClr val="accent2"/>
                </a:solidFill>
                <a:prstDash val="solid"/>
              </a:ln>
              <a:solidFill>
                <a:schemeClr val="accent2">
                  <a:lumMod val="40000"/>
                  <a:lumOff val="60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D2A76E00-FCAE-43EE-B91E-1AC95868725B}"/>
              </a:ext>
            </a:extLst>
          </p:cNvPr>
          <p:cNvSpPr txBox="1"/>
          <p:nvPr/>
        </p:nvSpPr>
        <p:spPr>
          <a:xfrm>
            <a:off x="944375" y="1074003"/>
            <a:ext cx="7218643" cy="830997"/>
          </a:xfrm>
          <a:prstGeom prst="rect">
            <a:avLst/>
          </a:prstGeom>
          <a:noFill/>
        </p:spPr>
        <p:txBody>
          <a:bodyPr wrap="none" rtlCol="0">
            <a:spAutoFit/>
          </a:bodyPr>
          <a:lstStyle/>
          <a:p>
            <a:pPr algn="ctr"/>
            <a:r>
              <a:rPr lang="en-US" sz="4800" b="1" dirty="0" err="1">
                <a:latin typeface="NikoshBAN" panose="02000000000000000000" pitchFamily="2" charset="0"/>
                <a:cs typeface="NikoshBAN" panose="02000000000000000000" pitchFamily="2" charset="0"/>
              </a:rPr>
              <a:t>আজকের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মাল্টিমিডিয়া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ক্লা</a:t>
            </a:r>
            <a:r>
              <a:rPr lang="bn-IN" sz="4800" b="1" dirty="0">
                <a:latin typeface="NikoshBAN" panose="02000000000000000000" pitchFamily="2" charset="0"/>
                <a:cs typeface="NikoshBAN" panose="02000000000000000000" pitchFamily="2" charset="0"/>
              </a:rPr>
              <a:t>সে সবাইকে</a:t>
            </a:r>
            <a:endParaRPr lang="en-US" sz="4800" b="1"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9117CAA1-F69A-486D-B4C2-67469A8D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07297"/>
            <a:ext cx="2933700" cy="1905000"/>
          </a:xfrm>
          <a:prstGeom prst="rect">
            <a:avLst/>
          </a:prstGeom>
        </p:spPr>
      </p:pic>
    </p:spTree>
    <p:extLst>
      <p:ext uri="{BB962C8B-B14F-4D97-AF65-F5344CB8AC3E}">
        <p14:creationId xmlns:p14="http://schemas.microsoft.com/office/powerpoint/2010/main" val="19576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8EFB2-9A84-422E-886C-44A8EE7BD3FE}"/>
              </a:ext>
            </a:extLst>
          </p:cNvPr>
          <p:cNvPicPr>
            <a:picLocks noChangeAspect="1"/>
          </p:cNvPicPr>
          <p:nvPr/>
        </p:nvPicPr>
        <p:blipFill rotWithShape="1">
          <a:blip r:embed="rId3">
            <a:extLst>
              <a:ext uri="{28A0092B-C50C-407E-A947-70E740481C1C}">
                <a14:useLocalDpi xmlns:a14="http://schemas.microsoft.com/office/drawing/2010/main" val="0"/>
              </a:ext>
            </a:extLst>
          </a:blip>
          <a:srcRect b="6932"/>
          <a:stretch/>
        </p:blipFill>
        <p:spPr>
          <a:xfrm>
            <a:off x="5410200" y="4430755"/>
            <a:ext cx="2343517" cy="2046245"/>
          </a:xfrm>
          <a:prstGeom prst="rect">
            <a:avLst/>
          </a:prstGeom>
        </p:spPr>
      </p:pic>
      <p:pic>
        <p:nvPicPr>
          <p:cNvPr id="7" name="Picture 6">
            <a:extLst>
              <a:ext uri="{FF2B5EF4-FFF2-40B4-BE49-F238E27FC236}">
                <a16:creationId xmlns:a16="http://schemas.microsoft.com/office/drawing/2014/main" id="{90BD8966-A91C-4178-94FF-71C0B7AC4318}"/>
              </a:ext>
            </a:extLst>
          </p:cNvPr>
          <p:cNvPicPr>
            <a:picLocks noChangeAspect="1"/>
          </p:cNvPicPr>
          <p:nvPr/>
        </p:nvPicPr>
        <p:blipFill rotWithShape="1">
          <a:blip r:embed="rId4">
            <a:extLst>
              <a:ext uri="{28A0092B-C50C-407E-A947-70E740481C1C}">
                <a14:useLocalDpi xmlns:a14="http://schemas.microsoft.com/office/drawing/2010/main" val="0"/>
              </a:ext>
            </a:extLst>
          </a:blip>
          <a:srcRect l="20526" t="5744"/>
          <a:stretch/>
        </p:blipFill>
        <p:spPr>
          <a:xfrm>
            <a:off x="3450855" y="1347405"/>
            <a:ext cx="2340345" cy="2045227"/>
          </a:xfrm>
          <a:prstGeom prst="rect">
            <a:avLst/>
          </a:prstGeom>
        </p:spPr>
      </p:pic>
      <p:pic>
        <p:nvPicPr>
          <p:cNvPr id="13" name="Picture 12">
            <a:extLst>
              <a:ext uri="{FF2B5EF4-FFF2-40B4-BE49-F238E27FC236}">
                <a16:creationId xmlns:a16="http://schemas.microsoft.com/office/drawing/2014/main" id="{43C65B18-45A8-4D10-8B66-482F477F91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444"/>
          <a:stretch/>
        </p:blipFill>
        <p:spPr>
          <a:xfrm>
            <a:off x="986118" y="4343400"/>
            <a:ext cx="2823882" cy="2133600"/>
          </a:xfrm>
          <a:prstGeom prst="rect">
            <a:avLst/>
          </a:prstGeom>
        </p:spPr>
      </p:pic>
      <p:pic>
        <p:nvPicPr>
          <p:cNvPr id="10" name="Picture 12" descr="Image result for barcode with goods">
            <a:extLst>
              <a:ext uri="{FF2B5EF4-FFF2-40B4-BE49-F238E27FC236}">
                <a16:creationId xmlns:a16="http://schemas.microsoft.com/office/drawing/2014/main" id="{06C60314-E3D5-4DCF-90BB-2711757DE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66800"/>
            <a:ext cx="2895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Image result for nido goods with barcode">
            <a:extLst>
              <a:ext uri="{FF2B5EF4-FFF2-40B4-BE49-F238E27FC236}">
                <a16:creationId xmlns:a16="http://schemas.microsoft.com/office/drawing/2014/main" id="{0DB88169-24A1-45E5-88C0-E3F554C5342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634" r="12805"/>
          <a:stretch/>
        </p:blipFill>
        <p:spPr bwMode="auto">
          <a:xfrm>
            <a:off x="5844969" y="1066800"/>
            <a:ext cx="2994231" cy="35441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1B37E513-4607-4832-AFE2-16FDFC6CE437}"/>
              </a:ext>
            </a:extLst>
          </p:cNvPr>
          <p:cNvCxnSpPr>
            <a:cxnSpLocks/>
          </p:cNvCxnSpPr>
          <p:nvPr/>
        </p:nvCxnSpPr>
        <p:spPr>
          <a:xfrm>
            <a:off x="4224070" y="2069368"/>
            <a:ext cx="2557730" cy="132326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A2D6D3B-4132-43D4-97C4-297103CEC66D}"/>
              </a:ext>
            </a:extLst>
          </p:cNvPr>
          <p:cNvCxnSpPr>
            <a:cxnSpLocks/>
          </p:cNvCxnSpPr>
          <p:nvPr/>
        </p:nvCxnSpPr>
        <p:spPr>
          <a:xfrm flipH="1">
            <a:off x="2819401" y="2069368"/>
            <a:ext cx="1306614" cy="132326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3B99FFA-4D69-4B16-B0CE-17E5BE31587C}"/>
              </a:ext>
            </a:extLst>
          </p:cNvPr>
          <p:cNvSpPr txBox="1"/>
          <p:nvPr/>
        </p:nvSpPr>
        <p:spPr>
          <a:xfrm>
            <a:off x="1106949" y="6248400"/>
            <a:ext cx="6930102" cy="523220"/>
          </a:xfrm>
          <a:prstGeom prst="rect">
            <a:avLst/>
          </a:prstGeom>
          <a:noFill/>
        </p:spPr>
        <p:txBody>
          <a:bodyPr wrap="none" rtlCol="0">
            <a:spAutoFit/>
          </a:bodyPr>
          <a:lstStyle/>
          <a:p>
            <a:pPr algn="ctr"/>
            <a:r>
              <a:rPr lang="bn-IN" sz="2800" dirty="0">
                <a:latin typeface="NikoshBAN" panose="02000000000000000000" pitchFamily="2" charset="0"/>
                <a:cs typeface="NikoshBAN" panose="02000000000000000000" pitchFamily="2" charset="0"/>
              </a:rPr>
              <a:t>বার কোডের সাহায্যে পণ্যের দাম ও অন্যান্য তথ্য লেখা থাকে। </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34B13F70-FF11-443D-804D-100FE402502C}"/>
              </a:ext>
            </a:extLst>
          </p:cNvPr>
          <p:cNvSpPr txBox="1"/>
          <p:nvPr/>
        </p:nvSpPr>
        <p:spPr>
          <a:xfrm>
            <a:off x="3009901" y="457200"/>
            <a:ext cx="3124199" cy="548640"/>
          </a:xfrm>
          <a:prstGeom prst="rect">
            <a:avLst/>
          </a:prstGeom>
          <a:noFill/>
          <a:ln w="28575">
            <a:solidFill>
              <a:schemeClr val="tx1"/>
            </a:solidFill>
          </a:ln>
        </p:spPr>
        <p:txBody>
          <a:bodyPr wrap="none" rtlCol="0">
            <a:noAutofit/>
          </a:bodyPr>
          <a:lstStyle/>
          <a:p>
            <a:pPr algn="ctr"/>
            <a:r>
              <a:rPr lang="bn-IN" sz="3200" b="1" dirty="0">
                <a:latin typeface="NikoshBAN" panose="02000000000000000000" pitchFamily="2" charset="0"/>
                <a:cs typeface="NikoshBAN" panose="02000000000000000000" pitchFamily="2" charset="0"/>
              </a:rPr>
              <a:t>বারকোড রিডারের কাজ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92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489B46-96FC-4279-ABDE-675B62E8D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929765"/>
            <a:ext cx="2971800" cy="3937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35497B-CFD9-438A-84C9-2398C351CF93}"/>
              </a:ext>
            </a:extLst>
          </p:cNvPr>
          <p:cNvSpPr txBox="1"/>
          <p:nvPr/>
        </p:nvSpPr>
        <p:spPr>
          <a:xfrm>
            <a:off x="1600200" y="5968425"/>
            <a:ext cx="2191978"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সাকশন কাপ</a:t>
            </a:r>
            <a:endParaRPr lang="en-US" sz="6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BDDD765-9821-4097-AADB-9BD6B632BA1B}"/>
              </a:ext>
            </a:extLst>
          </p:cNvPr>
          <p:cNvSpPr txBox="1"/>
          <p:nvPr/>
        </p:nvSpPr>
        <p:spPr>
          <a:xfrm>
            <a:off x="6477000" y="2691825"/>
            <a:ext cx="1166351"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স্টিক</a:t>
            </a:r>
            <a:endParaRPr lang="en-GB"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933E80C-0240-4F81-8A6C-FE5E7C12B2D8}"/>
              </a:ext>
            </a:extLst>
          </p:cNvPr>
          <p:cNvSpPr txBox="1"/>
          <p:nvPr/>
        </p:nvSpPr>
        <p:spPr>
          <a:xfrm>
            <a:off x="964793" y="4274386"/>
            <a:ext cx="1321207"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ভিত্তি</a:t>
            </a:r>
            <a:endParaRPr lang="en-US" sz="6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03FB808-8DC4-4BBF-BE9E-63E4B96C4CA3}"/>
              </a:ext>
            </a:extLst>
          </p:cNvPr>
          <p:cNvSpPr txBox="1"/>
          <p:nvPr/>
        </p:nvSpPr>
        <p:spPr>
          <a:xfrm>
            <a:off x="888593" y="2590800"/>
            <a:ext cx="1321207"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ট্রিগার</a:t>
            </a:r>
            <a:r>
              <a:rPr lang="en-GB" sz="3200" dirty="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A5D9BC03-5B78-4733-AF25-A3D6BE3E3FDC}"/>
              </a:ext>
            </a:extLst>
          </p:cNvPr>
          <p:cNvSpPr txBox="1"/>
          <p:nvPr/>
        </p:nvSpPr>
        <p:spPr>
          <a:xfrm>
            <a:off x="6019800" y="2006025"/>
            <a:ext cx="2191977"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বা</a:t>
            </a:r>
            <a:r>
              <a:rPr lang="bn-IN" sz="3200" dirty="0">
                <a:latin typeface="NikoshBAN" panose="02000000000000000000" pitchFamily="2" charset="0"/>
                <a:cs typeface="NikoshBAN" panose="02000000000000000000" pitchFamily="2" charset="0"/>
              </a:rPr>
              <a:t>ড়তি</a:t>
            </a:r>
            <a:r>
              <a:rPr lang="as-IN" sz="3200" dirty="0">
                <a:latin typeface="NikoshBAN" panose="02000000000000000000" pitchFamily="2" charset="0"/>
                <a:cs typeface="NikoshBAN" panose="02000000000000000000" pitchFamily="2" charset="0"/>
              </a:rPr>
              <a:t> বাটন</a:t>
            </a:r>
            <a:endParaRPr lang="en-US" sz="6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FDAE7951-2A07-4EBE-8D16-763857617435}"/>
              </a:ext>
            </a:extLst>
          </p:cNvPr>
          <p:cNvSpPr txBox="1"/>
          <p:nvPr/>
        </p:nvSpPr>
        <p:spPr>
          <a:xfrm>
            <a:off x="1005962" y="1447800"/>
            <a:ext cx="2651638"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অটো</a:t>
            </a:r>
            <a:r>
              <a:rPr lang="bn-IN" sz="3200" dirty="0">
                <a:latin typeface="NikoshBAN" panose="02000000000000000000" pitchFamily="2" charset="0"/>
                <a:cs typeface="NikoshBAN" panose="02000000000000000000" pitchFamily="2" charset="0"/>
              </a:rPr>
              <a:t>ফায়ার</a:t>
            </a:r>
            <a:r>
              <a:rPr lang="as-IN" sz="3200" dirty="0">
                <a:latin typeface="NikoshBAN" panose="02000000000000000000" pitchFamily="2" charset="0"/>
                <a:cs typeface="NikoshBAN" panose="02000000000000000000" pitchFamily="2" charset="0"/>
              </a:rPr>
              <a:t> সুইচ</a:t>
            </a:r>
            <a:endParaRPr lang="en-US" sz="60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927F9C23-2C2E-4170-B767-EBAB76C917EA}"/>
              </a:ext>
            </a:extLst>
          </p:cNvPr>
          <p:cNvSpPr txBox="1"/>
          <p:nvPr/>
        </p:nvSpPr>
        <p:spPr>
          <a:xfrm>
            <a:off x="1183559" y="4953000"/>
            <a:ext cx="1178641"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থ্রটল</a:t>
            </a:r>
            <a:endParaRPr lang="en-US" sz="60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8DC13BD5-E0BB-4BE3-8E55-0693832432F0}"/>
              </a:ext>
            </a:extLst>
          </p:cNvPr>
          <p:cNvSpPr txBox="1"/>
          <p:nvPr/>
        </p:nvSpPr>
        <p:spPr>
          <a:xfrm>
            <a:off x="5270396" y="1167825"/>
            <a:ext cx="3645004"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হ্যাট সুইচ (পিওভি হ্যাট)</a:t>
            </a:r>
            <a:endParaRPr lang="en-US" sz="6000" dirty="0">
              <a:latin typeface="NikoshBAN" panose="02000000000000000000" pitchFamily="2" charset="0"/>
              <a:cs typeface="NikoshBAN" panose="02000000000000000000" pitchFamily="2" charset="0"/>
            </a:endParaRPr>
          </a:p>
        </p:txBody>
      </p:sp>
      <p:cxnSp>
        <p:nvCxnSpPr>
          <p:cNvPr id="12" name="Straight Arrow Connector 11">
            <a:extLst>
              <a:ext uri="{FF2B5EF4-FFF2-40B4-BE49-F238E27FC236}">
                <a16:creationId xmlns:a16="http://schemas.microsoft.com/office/drawing/2014/main" id="{EB234B4D-A819-4E5B-8115-01F3A50BBB58}"/>
              </a:ext>
            </a:extLst>
          </p:cNvPr>
          <p:cNvCxnSpPr/>
          <p:nvPr/>
        </p:nvCxnSpPr>
        <p:spPr>
          <a:xfrm flipV="1">
            <a:off x="5294671" y="3008707"/>
            <a:ext cx="1219200" cy="115443"/>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C7090F66-D0A9-46B9-9192-EB3124777B95}"/>
              </a:ext>
            </a:extLst>
          </p:cNvPr>
          <p:cNvCxnSpPr>
            <a:cxnSpLocks/>
          </p:cNvCxnSpPr>
          <p:nvPr/>
        </p:nvCxnSpPr>
        <p:spPr>
          <a:xfrm flipV="1">
            <a:off x="5094954" y="2246625"/>
            <a:ext cx="962946" cy="11544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0DF9C899-CCA5-46AD-8639-0992850562DC}"/>
              </a:ext>
            </a:extLst>
          </p:cNvPr>
          <p:cNvCxnSpPr>
            <a:cxnSpLocks/>
          </p:cNvCxnSpPr>
          <p:nvPr/>
        </p:nvCxnSpPr>
        <p:spPr>
          <a:xfrm flipV="1">
            <a:off x="4650352" y="1485362"/>
            <a:ext cx="698396" cy="46388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7B9F7AB-4BC8-4389-8EEA-7967114E8539}"/>
              </a:ext>
            </a:extLst>
          </p:cNvPr>
          <p:cNvCxnSpPr>
            <a:cxnSpLocks/>
          </p:cNvCxnSpPr>
          <p:nvPr/>
        </p:nvCxnSpPr>
        <p:spPr>
          <a:xfrm flipH="1" flipV="1">
            <a:off x="2514600" y="1959283"/>
            <a:ext cx="753862" cy="369516"/>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FD4F965-51B1-4AEA-B8F1-D5E8644BD34D}"/>
              </a:ext>
            </a:extLst>
          </p:cNvPr>
          <p:cNvCxnSpPr>
            <a:cxnSpLocks/>
          </p:cNvCxnSpPr>
          <p:nvPr/>
        </p:nvCxnSpPr>
        <p:spPr>
          <a:xfrm flipH="1">
            <a:off x="1752600" y="2845602"/>
            <a:ext cx="1425534"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D09F349-023A-4D99-9FFF-876C063B2972}"/>
              </a:ext>
            </a:extLst>
          </p:cNvPr>
          <p:cNvCxnSpPr>
            <a:cxnSpLocks/>
          </p:cNvCxnSpPr>
          <p:nvPr/>
        </p:nvCxnSpPr>
        <p:spPr>
          <a:xfrm flipH="1">
            <a:off x="1752600" y="4505050"/>
            <a:ext cx="1411574"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55ACAF74-EF03-4042-9863-C2E54D37C9A6}"/>
              </a:ext>
            </a:extLst>
          </p:cNvPr>
          <p:cNvCxnSpPr>
            <a:cxnSpLocks/>
          </p:cNvCxnSpPr>
          <p:nvPr/>
        </p:nvCxnSpPr>
        <p:spPr>
          <a:xfrm flipH="1">
            <a:off x="1907460" y="5084854"/>
            <a:ext cx="1178641" cy="13939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000DDB75-258F-4346-A67F-989BD176728F}"/>
              </a:ext>
            </a:extLst>
          </p:cNvPr>
          <p:cNvCxnSpPr>
            <a:cxnSpLocks/>
            <a:endCxn id="4" idx="0"/>
          </p:cNvCxnSpPr>
          <p:nvPr/>
        </p:nvCxnSpPr>
        <p:spPr>
          <a:xfrm flipH="1">
            <a:off x="2696189" y="5685246"/>
            <a:ext cx="635718" cy="283179"/>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4434B9B4-76AE-4295-B15E-F4FCC40A0249}"/>
              </a:ext>
            </a:extLst>
          </p:cNvPr>
          <p:cNvSpPr txBox="1"/>
          <p:nvPr/>
        </p:nvSpPr>
        <p:spPr>
          <a:xfrm>
            <a:off x="5659696" y="3387307"/>
            <a:ext cx="3027104" cy="2632493"/>
          </a:xfrm>
          <a:prstGeom prst="wedgeRectCallout">
            <a:avLst>
              <a:gd name="adj1" fmla="val -61150"/>
              <a:gd name="adj2" fmla="val -18227"/>
            </a:avLst>
          </a:prstGeom>
          <a:noFill/>
          <a:ln w="28575">
            <a:solidFill>
              <a:schemeClr val="tx1"/>
            </a:solidFill>
          </a:ln>
        </p:spPr>
        <p:txBody>
          <a:bodyPr wrap="square" rtlCol="0">
            <a:noAutofit/>
          </a:bodyPr>
          <a:lstStyle/>
          <a:p>
            <a:pPr algn="just"/>
            <a:r>
              <a:rPr lang="en-US" sz="2800" spc="-100" dirty="0" err="1">
                <a:latin typeface="NikoshBAN" panose="02000000000000000000" pitchFamily="2" charset="0"/>
                <a:cs typeface="NikoshBAN" panose="02000000000000000000" pitchFamily="2" charset="0"/>
              </a:rPr>
              <a:t>এটি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একটি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হাতলযুক্ত</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ইনপুট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ডিভাইস</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যারা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কম্পিউটারে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গেম</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খেলে</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তারা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অনেক</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সময়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জয়স্টিক</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ব্যবহার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সেগুলো</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দিয়ে</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গেমের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তথ্য</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কম্পিউটারে</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প্রবেশ</a:t>
            </a:r>
            <a:r>
              <a:rPr lang="en-US" sz="2800" spc="-100" dirty="0">
                <a:latin typeface="NikoshBAN" panose="02000000000000000000" pitchFamily="2" charset="0"/>
                <a:cs typeface="NikoshBAN" panose="02000000000000000000" pitchFamily="2" charset="0"/>
              </a:rPr>
              <a:t> </a:t>
            </a:r>
            <a:r>
              <a:rPr lang="en-US" sz="2800" spc="-100" dirty="0" err="1">
                <a:latin typeface="NikoshBAN" panose="02000000000000000000" pitchFamily="2" charset="0"/>
                <a:cs typeface="NikoshBAN" panose="02000000000000000000" pitchFamily="2" charset="0"/>
              </a:rPr>
              <a:t>করায়</a:t>
            </a:r>
            <a:r>
              <a:rPr lang="en-US" sz="2800" spc="-100" dirty="0">
                <a:latin typeface="NikoshBAN" panose="02000000000000000000" pitchFamily="2" charset="0"/>
                <a:cs typeface="NikoshBAN" panose="02000000000000000000" pitchFamily="2" charset="0"/>
              </a:rPr>
              <a:t>।</a:t>
            </a:r>
          </a:p>
        </p:txBody>
      </p:sp>
      <p:sp>
        <p:nvSpPr>
          <p:cNvPr id="21" name="TextBox 20">
            <a:extLst>
              <a:ext uri="{FF2B5EF4-FFF2-40B4-BE49-F238E27FC236}">
                <a16:creationId xmlns:a16="http://schemas.microsoft.com/office/drawing/2014/main" id="{E40E1874-3194-4C15-9F86-B33625E0DEDB}"/>
              </a:ext>
            </a:extLst>
          </p:cNvPr>
          <p:cNvSpPr txBox="1"/>
          <p:nvPr/>
        </p:nvSpPr>
        <p:spPr>
          <a:xfrm>
            <a:off x="1392017" y="457200"/>
            <a:ext cx="6359966" cy="640080"/>
          </a:xfrm>
          <a:prstGeom prst="rect">
            <a:avLst/>
          </a:prstGeom>
          <a:noFill/>
          <a:ln w="28575">
            <a:solidFill>
              <a:schemeClr val="tx1"/>
            </a:solidFill>
          </a:ln>
        </p:spPr>
        <p:txBody>
          <a:bodyPr wrap="none" rtlCol="0">
            <a:noAutofit/>
          </a:bodyPr>
          <a:lstStyle/>
          <a:p>
            <a:pPr algn="ctr"/>
            <a:r>
              <a:rPr lang="bn-IN" sz="4000" b="1" dirty="0">
                <a:latin typeface="NikoshBAN" panose="02000000000000000000" pitchFamily="2" charset="0"/>
                <a:cs typeface="NikoshBAN" panose="02000000000000000000" pitchFamily="2" charset="0"/>
              </a:rPr>
              <a:t>জয়স্টিকের বিভিন্ন অংশের নাম ও 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21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par>
                                <p:cTn id="40" presetID="2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par>
                                <p:cTn id="48" presetID="22" presetClass="entr" presetSubtype="2"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500"/>
                                        <p:tgtEl>
                                          <p:spTgt spid="3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5D0250AB-4320-4A39-866C-B4EFE2D728F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টেলিভিশন সম্প্রচারে মাইক্রোফোন এর ব্যবহার">
            <a:extLst>
              <a:ext uri="{FF2B5EF4-FFF2-40B4-BE49-F238E27FC236}">
                <a16:creationId xmlns:a16="http://schemas.microsoft.com/office/drawing/2014/main" id="{766D9F67-3478-45F2-8C4C-481F440AB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076801"/>
            <a:ext cx="4229100" cy="25982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E364312-BF1E-4558-B317-E7E970318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612" y="961226"/>
            <a:ext cx="1512571" cy="1658947"/>
          </a:xfrm>
          <a:prstGeom prst="rect">
            <a:avLst/>
          </a:prstGeom>
        </p:spPr>
      </p:pic>
      <p:sp>
        <p:nvSpPr>
          <p:cNvPr id="12" name="TextBox 11">
            <a:extLst>
              <a:ext uri="{FF2B5EF4-FFF2-40B4-BE49-F238E27FC236}">
                <a16:creationId xmlns:a16="http://schemas.microsoft.com/office/drawing/2014/main" id="{F2FAF8E1-B623-4726-9C79-47E023951F7E}"/>
              </a:ext>
            </a:extLst>
          </p:cNvPr>
          <p:cNvSpPr txBox="1"/>
          <p:nvPr/>
        </p:nvSpPr>
        <p:spPr>
          <a:xfrm>
            <a:off x="495300" y="5791200"/>
            <a:ext cx="8153400" cy="548640"/>
          </a:xfrm>
          <a:prstGeom prst="wedgeRectCallout">
            <a:avLst>
              <a:gd name="adj1" fmla="val -48917"/>
              <a:gd name="adj2" fmla="val -2362"/>
            </a:avLst>
          </a:prstGeom>
          <a:noFill/>
          <a:ln w="28575">
            <a:noFill/>
          </a:ln>
        </p:spPr>
        <p:txBody>
          <a:bodyPr wrap="square" rtlCol="0">
            <a:noAutofit/>
          </a:bodyPr>
          <a:lstStyle/>
          <a:p>
            <a:pPr algn="just"/>
            <a:r>
              <a:rPr lang="bn-IN" sz="3600" spc="-100" dirty="0">
                <a:latin typeface="NikoshBAN" panose="02000000000000000000" pitchFamily="2" charset="0"/>
                <a:cs typeface="NikoshBAN" panose="02000000000000000000" pitchFamily="2" charset="0"/>
              </a:rPr>
              <a:t>উচ্চ বা জোরালো শব্দের জন্য মাইক্রোফোন ব্যবহার করা হয়।</a:t>
            </a:r>
            <a:endParaRPr lang="en-US" sz="3600" spc="-1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2A4D40D-BFDC-4A56-ACDB-43AA7F7BB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826917"/>
            <a:ext cx="1650972" cy="1658947"/>
          </a:xfrm>
          <a:prstGeom prst="rect">
            <a:avLst/>
          </a:prstGeom>
        </p:spPr>
      </p:pic>
      <p:pic>
        <p:nvPicPr>
          <p:cNvPr id="13" name="Picture 4" descr="Related image">
            <a:extLst>
              <a:ext uri="{FF2B5EF4-FFF2-40B4-BE49-F238E27FC236}">
                <a16:creationId xmlns:a16="http://schemas.microsoft.com/office/drawing/2014/main" id="{3127E049-ABC5-49BC-BA32-5DCF8B3ECC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2380" y="2667000"/>
            <a:ext cx="346436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মাইক্রোফোন এর কাজ">
            <a:extLst>
              <a:ext uri="{FF2B5EF4-FFF2-40B4-BE49-F238E27FC236}">
                <a16:creationId xmlns:a16="http://schemas.microsoft.com/office/drawing/2014/main" id="{C6960C59-86E3-441A-8498-4B3A24B387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785" y="3890962"/>
            <a:ext cx="3786815" cy="19764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1CF441B-4E8D-4DC3-8BB2-ED137916715B}"/>
              </a:ext>
            </a:extLst>
          </p:cNvPr>
          <p:cNvSpPr txBox="1"/>
          <p:nvPr/>
        </p:nvSpPr>
        <p:spPr>
          <a:xfrm>
            <a:off x="2839817" y="365760"/>
            <a:ext cx="3464366" cy="548640"/>
          </a:xfrm>
          <a:prstGeom prst="rect">
            <a:avLst/>
          </a:prstGeom>
          <a:noFill/>
          <a:ln w="28575">
            <a:solidFill>
              <a:schemeClr val="tx1"/>
            </a:solidFill>
          </a:ln>
        </p:spPr>
        <p:txBody>
          <a:bodyPr wrap="none" rtlCol="0">
            <a:noAutofit/>
          </a:bodyPr>
          <a:lstStyle/>
          <a:p>
            <a:pPr algn="ctr"/>
            <a:r>
              <a:rPr lang="bn-IN" sz="4000" b="1" dirty="0">
                <a:latin typeface="NikoshBAN" panose="02000000000000000000" pitchFamily="2" charset="0"/>
                <a:cs typeface="NikoshBAN" panose="02000000000000000000" pitchFamily="2" charset="0"/>
              </a:rPr>
              <a:t>মাইক্রোফোনের 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8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3)">
                                      <p:cBhvr>
                                        <p:cTn id="7" dur="2000"/>
                                        <p:tgtEl>
                                          <p:spTgt spid="1030"/>
                                        </p:tgtEl>
                                      </p:cBhvr>
                                    </p:animEffect>
                                  </p:childTnLst>
                                </p:cTn>
                              </p:par>
                              <p:par>
                                <p:cTn id="8" presetID="21" presetClass="entr" presetSubtype="3"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3)">
                                      <p:cBhvr>
                                        <p:cTn id="10" dur="2000"/>
                                        <p:tgtEl>
                                          <p:spTgt spid="14"/>
                                        </p:tgtEl>
                                      </p:cBhvr>
                                    </p:animEffect>
                                  </p:childTnLst>
                                </p:cTn>
                              </p:par>
                              <p:par>
                                <p:cTn id="11" presetID="21" presetClass="entr" presetSubtype="3"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3)">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F9F5E-20BC-41B0-86B2-A70FDEC3ED94}"/>
              </a:ext>
            </a:extLst>
          </p:cNvPr>
          <p:cNvSpPr txBox="1"/>
          <p:nvPr/>
        </p:nvSpPr>
        <p:spPr>
          <a:xfrm>
            <a:off x="3429000" y="373559"/>
            <a:ext cx="2334993" cy="769441"/>
          </a:xfrm>
          <a:prstGeom prst="rect">
            <a:avLst/>
          </a:prstGeom>
          <a:solidFill>
            <a:srgbClr val="7030A0"/>
          </a:solidFill>
          <a:ln w="38100">
            <a:noFill/>
          </a:ln>
          <a:scene3d>
            <a:camera prst="orthographicFront"/>
            <a:lightRig rig="threePt" dir="t"/>
          </a:scene3d>
          <a:sp3d>
            <a:bevelT/>
          </a:sp3d>
        </p:spPr>
        <p:txBody>
          <a:bodyPr wrap="square" rtlCol="0">
            <a:spAutoFit/>
          </a:bodyPr>
          <a:lstStyle/>
          <a:p>
            <a:pPr algn="ctr"/>
            <a:r>
              <a:rPr lang="en-US" sz="4400" b="1" dirty="0">
                <a:solidFill>
                  <a:schemeClr val="bg1"/>
                </a:solidFill>
                <a:latin typeface="NikoshBAN" panose="02000000000000000000" pitchFamily="2" charset="0"/>
                <a:cs typeface="NikoshBAN" panose="02000000000000000000" pitchFamily="2" charset="0"/>
              </a:rPr>
              <a:t>দ</a:t>
            </a:r>
            <a:r>
              <a:rPr lang="as-IN" sz="4400" b="1" dirty="0">
                <a:solidFill>
                  <a:schemeClr val="bg1"/>
                </a:solidFill>
                <a:latin typeface="NikoshBAN" panose="02000000000000000000" pitchFamily="2" charset="0"/>
                <a:cs typeface="NikoshBAN" panose="02000000000000000000" pitchFamily="2" charset="0"/>
              </a:rPr>
              <a:t>ল</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য়</a:t>
            </a:r>
            <a:r>
              <a:rPr lang="en-US" sz="4400" b="1" dirty="0">
                <a:solidFill>
                  <a:schemeClr val="bg1"/>
                </a:solidFill>
                <a:latin typeface="NikoshBAN" panose="02000000000000000000" pitchFamily="2" charset="0"/>
                <a:cs typeface="NikoshBAN" panose="02000000000000000000" pitchFamily="2" charset="0"/>
              </a:rPr>
              <a:t> </a:t>
            </a:r>
            <a:r>
              <a:rPr lang="as-IN" sz="4400" b="1" dirty="0">
                <a:solidFill>
                  <a:schemeClr val="bg1"/>
                </a:solidFill>
                <a:latin typeface="NikoshBAN" panose="02000000000000000000" pitchFamily="2" charset="0"/>
                <a:cs typeface="NikoshBAN" panose="02000000000000000000" pitchFamily="2" charset="0"/>
              </a:rPr>
              <a:t>ক</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জ</a:t>
            </a:r>
            <a:endParaRPr lang="en-US" sz="4400" b="1"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943D68A-FCEC-4037-9A8C-0E85294DAAC3}"/>
              </a:ext>
            </a:extLst>
          </p:cNvPr>
          <p:cNvSpPr txBox="1"/>
          <p:nvPr/>
        </p:nvSpPr>
        <p:spPr>
          <a:xfrm>
            <a:off x="476271" y="3697069"/>
            <a:ext cx="6610330" cy="646331"/>
          </a:xfrm>
          <a:prstGeom prst="rect">
            <a:avLst/>
          </a:prstGeom>
          <a:noFill/>
          <a:ln w="28575">
            <a:solidFill>
              <a:schemeClr val="tx1"/>
            </a:solidFill>
          </a:ln>
          <a:scene3d>
            <a:camera prst="orthographicFront"/>
            <a:lightRig rig="threePt" dir="t"/>
          </a:scene3d>
          <a:sp3d>
            <a:bevelT/>
          </a:sp3d>
        </p:spPr>
        <p:txBody>
          <a:bodyPr wrap="square" rtlCol="0">
            <a:spAutoFit/>
          </a:bodyPr>
          <a:lstStyle/>
          <a:p>
            <a:pPr marL="571500" indent="-571500">
              <a:buFont typeface="Wingdings" panose="05000000000000000000" pitchFamily="2" charset="2"/>
              <a:buChar char="F"/>
            </a:pP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্ডের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a:t>
            </a:r>
            <a:r>
              <a:rPr lang="as-IN"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7DDB3502-DFDE-44A9-96BE-A73CA044E1CC}"/>
              </a:ext>
            </a:extLst>
          </p:cNvPr>
          <p:cNvSpPr txBox="1"/>
          <p:nvPr/>
        </p:nvSpPr>
        <p:spPr>
          <a:xfrm>
            <a:off x="2285999" y="2880360"/>
            <a:ext cx="4620993" cy="548640"/>
          </a:xfrm>
          <a:prstGeom prst="rect">
            <a:avLst/>
          </a:prstGeom>
          <a:noFill/>
          <a:ln w="28575">
            <a:solidFill>
              <a:schemeClr val="tx1"/>
            </a:solidFill>
          </a:ln>
          <a:scene3d>
            <a:camera prst="orthographicFront"/>
            <a:lightRig rig="threePt" dir="t"/>
          </a:scene3d>
          <a:sp3d>
            <a:bevelT/>
          </a:sp3d>
        </p:spPr>
        <p:txBody>
          <a:bodyPr wrap="none" rtlCol="0">
            <a:noAutofit/>
          </a:bodyPr>
          <a:lstStyle/>
          <a:p>
            <a:pPr algn="ct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5জন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করে</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দলে</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বিভক্ত</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 </a:t>
            </a: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হয়ে</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endParaRPr lang="en-US" sz="3600"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1984324-11E0-4FFF-BC55-09A711502626}"/>
              </a:ext>
            </a:extLst>
          </p:cNvPr>
          <p:cNvSpPr txBox="1"/>
          <p:nvPr/>
        </p:nvSpPr>
        <p:spPr>
          <a:xfrm>
            <a:off x="476270" y="4687669"/>
            <a:ext cx="6610330" cy="646331"/>
          </a:xfrm>
          <a:prstGeom prst="rect">
            <a:avLst/>
          </a:prstGeom>
          <a:noFill/>
          <a:ln w="28575">
            <a:solidFill>
              <a:schemeClr val="tx1"/>
            </a:solidFill>
          </a:ln>
          <a:scene3d>
            <a:camera prst="orthographicFront"/>
            <a:lightRig rig="threePt" dir="t"/>
          </a:scene3d>
          <a:sp3d>
            <a:bevelT/>
          </a:sp3d>
        </p:spPr>
        <p:txBody>
          <a:bodyPr wrap="square" rtlCol="0">
            <a:spAutoFit/>
          </a:bodyPr>
          <a:lstStyle/>
          <a:p>
            <a:pPr marL="571500" indent="-571500">
              <a:buFont typeface="Wingdings" panose="05000000000000000000" pitchFamily="2" charset="2"/>
              <a:buChar char="F"/>
            </a:pPr>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en-US" sz="3600" dirty="0" err="1">
                <a:latin typeface="NikoshBAN" panose="02000000000000000000" pitchFamily="2" charset="0"/>
                <a:cs typeface="NikoshBAN" panose="02000000000000000000" pitchFamily="2" charset="0"/>
              </a:rPr>
              <a:t>গুরুত্ব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বুঝিয়ে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a:t>
            </a:r>
            <a:r>
              <a:rPr lang="en-US" sz="36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37429DE1-3263-470F-B02E-8D3893F85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95399"/>
            <a:ext cx="4038600" cy="1380159"/>
          </a:xfrm>
          <a:prstGeom prst="rect">
            <a:avLst/>
          </a:prstGeom>
        </p:spPr>
      </p:pic>
      <p:pic>
        <p:nvPicPr>
          <p:cNvPr id="9" name="Picture 8">
            <a:extLst>
              <a:ext uri="{FF2B5EF4-FFF2-40B4-BE49-F238E27FC236}">
                <a16:creationId xmlns:a16="http://schemas.microsoft.com/office/drawing/2014/main" id="{E41967A0-1835-47C5-963B-C231EB104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20000"/>
          <a:stretch/>
        </p:blipFill>
        <p:spPr>
          <a:xfrm>
            <a:off x="5562600" y="1295400"/>
            <a:ext cx="2133844" cy="1280307"/>
          </a:xfrm>
          <a:prstGeom prst="rect">
            <a:avLst/>
          </a:prstGeom>
        </p:spPr>
      </p:pic>
    </p:spTree>
    <p:extLst>
      <p:ext uri="{BB962C8B-B14F-4D97-AF65-F5344CB8AC3E}">
        <p14:creationId xmlns:p14="http://schemas.microsoft.com/office/powerpoint/2010/main" val="344418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F9F5E-20BC-41B0-86B2-A70FDEC3ED94}"/>
              </a:ext>
            </a:extLst>
          </p:cNvPr>
          <p:cNvSpPr txBox="1"/>
          <p:nvPr/>
        </p:nvSpPr>
        <p:spPr>
          <a:xfrm>
            <a:off x="3429000" y="228600"/>
            <a:ext cx="2334993" cy="769441"/>
          </a:xfrm>
          <a:prstGeom prst="rect">
            <a:avLst/>
          </a:prstGeom>
          <a:solidFill>
            <a:srgbClr val="7030A0"/>
          </a:solidFill>
          <a:ln w="38100">
            <a:noFill/>
          </a:ln>
          <a:scene3d>
            <a:camera prst="orthographicFront"/>
            <a:lightRig rig="threePt" dir="t"/>
          </a:scene3d>
          <a:sp3d>
            <a:bevelT/>
          </a:sp3d>
        </p:spPr>
        <p:txBody>
          <a:bodyPr wrap="square" rtlCol="0">
            <a:spAutoFit/>
          </a:bodyPr>
          <a:lstStyle/>
          <a:p>
            <a:pPr algn="ctr"/>
            <a:r>
              <a:rPr lang="bn-IN" sz="4400" b="1" dirty="0">
                <a:solidFill>
                  <a:schemeClr val="bg1"/>
                </a:solidFill>
                <a:latin typeface="NikoshBAN" panose="02000000000000000000" pitchFamily="2" charset="0"/>
                <a:cs typeface="NikoshBAN" panose="02000000000000000000" pitchFamily="2" charset="0"/>
              </a:rPr>
              <a:t>মূল্যায়ন</a:t>
            </a:r>
            <a:endParaRPr lang="en-US" sz="4400" b="1" dirty="0">
              <a:solidFill>
                <a:schemeClr val="bg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9BC418E-A70E-40A8-A5C2-C8B758E68B8D}"/>
              </a:ext>
            </a:extLst>
          </p:cNvPr>
          <p:cNvSpPr txBox="1"/>
          <p:nvPr/>
        </p:nvSpPr>
        <p:spPr>
          <a:xfrm>
            <a:off x="533403" y="1219200"/>
            <a:ext cx="456708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১। </a:t>
            </a:r>
            <a:r>
              <a:rPr lang="en-US" sz="2800" spc="-200" dirty="0" err="1">
                <a:latin typeface="NikoshBAN" panose="02000000000000000000" pitchFamily="2" charset="0"/>
                <a:cs typeface="NikoshBAN" panose="02000000000000000000" pitchFamily="2" charset="0"/>
              </a:rPr>
              <a:t>একটি</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ইনপুট</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ডিভাইসের</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নাম</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বল</a:t>
            </a:r>
            <a:r>
              <a:rPr lang="bn-IN" sz="2800" spc="-200" dirty="0">
                <a:latin typeface="NikoshBAN" panose="02000000000000000000" pitchFamily="2" charset="0"/>
                <a:cs typeface="NikoshBAN" panose="02000000000000000000" pitchFamily="2" charset="0"/>
              </a:rPr>
              <a:t>?</a:t>
            </a:r>
            <a:endParaRPr lang="en-US" sz="2800" spc="-2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56A3DD36-1B13-4E3F-A543-353B1F93EB66}"/>
              </a:ext>
            </a:extLst>
          </p:cNvPr>
          <p:cNvSpPr txBox="1"/>
          <p:nvPr/>
        </p:nvSpPr>
        <p:spPr>
          <a:xfrm>
            <a:off x="5410200" y="1219200"/>
            <a:ext cx="1843774"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a:t>
            </a:r>
            <a:r>
              <a:rPr lang="en-US" sz="2800" dirty="0" err="1">
                <a:latin typeface="NikoshBAN" panose="02000000000000000000" pitchFamily="2" charset="0"/>
                <a:cs typeface="NikoshBAN" panose="02000000000000000000" pitchFamily="2" charset="0"/>
                <a:sym typeface="Wingdings" panose="05000000000000000000" pitchFamily="2" charset="2"/>
              </a:rPr>
              <a:t>কী-বোর্ড</a:t>
            </a:r>
            <a:endParaRPr lang="en-US" sz="28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F10663EE-C7C1-483B-A6FB-2777F81A2817}"/>
              </a:ext>
            </a:extLst>
          </p:cNvPr>
          <p:cNvSpPr txBox="1"/>
          <p:nvPr/>
        </p:nvSpPr>
        <p:spPr>
          <a:xfrm>
            <a:off x="538318" y="1981200"/>
            <a:ext cx="456708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২। ছবি তোলা হয় কী দিয়ে?</a:t>
            </a:r>
            <a:endParaRPr lang="en-US" sz="2800" spc="-2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6014F961-C094-4BDB-8768-672C870F6D59}"/>
              </a:ext>
            </a:extLst>
          </p:cNvPr>
          <p:cNvSpPr txBox="1"/>
          <p:nvPr/>
        </p:nvSpPr>
        <p:spPr>
          <a:xfrm>
            <a:off x="5410200" y="1988435"/>
            <a:ext cx="2919389"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ডিজিটাল ক্যামেরা</a:t>
            </a:r>
            <a:endParaRPr lang="en-US" sz="28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066D6EED-7976-48A6-81DC-3CE8D2A886AD}"/>
              </a:ext>
            </a:extLst>
          </p:cNvPr>
          <p:cNvSpPr txBox="1"/>
          <p:nvPr/>
        </p:nvSpPr>
        <p:spPr>
          <a:xfrm>
            <a:off x="538318" y="2771965"/>
            <a:ext cx="456216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৩। কম্পিউটারে গেম খেলা যায় কী দিয়ে?</a:t>
            </a:r>
            <a:endParaRPr lang="en-US" sz="2800" spc="-2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39CB2829-EB31-4781-B2B8-A16A91DF6A4B}"/>
              </a:ext>
            </a:extLst>
          </p:cNvPr>
          <p:cNvSpPr txBox="1"/>
          <p:nvPr/>
        </p:nvSpPr>
        <p:spPr>
          <a:xfrm>
            <a:off x="5486400" y="2769751"/>
            <a:ext cx="1866217"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জয়স্টিক</a:t>
            </a:r>
            <a:endParaRPr lang="en-US" sz="28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1B596149-8681-4196-888E-94DDF72E09A7}"/>
              </a:ext>
            </a:extLst>
          </p:cNvPr>
          <p:cNvSpPr txBox="1"/>
          <p:nvPr/>
        </p:nvSpPr>
        <p:spPr>
          <a:xfrm>
            <a:off x="538318" y="3607951"/>
            <a:ext cx="609108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bn-IN" sz="2800" spc="-200" dirty="0">
                <a:latin typeface="NikoshBAN" panose="02000000000000000000" pitchFamily="2" charset="0"/>
                <a:cs typeface="NikoshBAN" panose="02000000000000000000" pitchFamily="2" charset="0"/>
              </a:rPr>
              <a:t>৪। পরীক্ষার বৃত্ত ভরাট করা খাতা পড়তে পারে কোন ডিভাইসটি?</a:t>
            </a:r>
            <a:endParaRPr lang="en-US" sz="2800" spc="-200" dirty="0">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id="{F3FD0F92-6189-49FB-A6A8-87AAF7C6F4BC}"/>
              </a:ext>
            </a:extLst>
          </p:cNvPr>
          <p:cNvSpPr txBox="1"/>
          <p:nvPr/>
        </p:nvSpPr>
        <p:spPr>
          <a:xfrm>
            <a:off x="6860795" y="3617386"/>
            <a:ext cx="1949573"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ওএমআর</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A9A1BDB4-0C92-49F7-BB80-B2BD1724FF09}"/>
              </a:ext>
            </a:extLst>
          </p:cNvPr>
          <p:cNvSpPr txBox="1"/>
          <p:nvPr/>
        </p:nvSpPr>
        <p:spPr>
          <a:xfrm>
            <a:off x="538318" y="4348713"/>
            <a:ext cx="609108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GB" sz="2800" spc="-200" dirty="0">
                <a:latin typeface="NikoshBAN" panose="02000000000000000000" pitchFamily="2" charset="0"/>
                <a:cs typeface="NikoshBAN" panose="02000000000000000000" pitchFamily="2" charset="0"/>
              </a:rPr>
              <a:t>5</a:t>
            </a:r>
            <a:r>
              <a:rPr lang="bn-IN"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মাউসের</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কয়টি</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হুইল</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বা</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চাকা</a:t>
            </a:r>
            <a:r>
              <a:rPr lang="en-US" sz="2800" spc="-200" dirty="0">
                <a:latin typeface="NikoshBAN" panose="02000000000000000000" pitchFamily="2" charset="0"/>
                <a:cs typeface="NikoshBAN" panose="02000000000000000000" pitchFamily="2" charset="0"/>
              </a:rPr>
              <a:t> </a:t>
            </a:r>
            <a:r>
              <a:rPr lang="en-US" sz="2800" spc="-200" dirty="0" err="1">
                <a:latin typeface="NikoshBAN" panose="02000000000000000000" pitchFamily="2" charset="0"/>
                <a:cs typeface="NikoshBAN" panose="02000000000000000000" pitchFamily="2" charset="0"/>
              </a:rPr>
              <a:t>থাকে</a:t>
            </a:r>
            <a:r>
              <a:rPr lang="bn-IN" sz="2800" spc="-200" dirty="0">
                <a:latin typeface="NikoshBAN" panose="02000000000000000000" pitchFamily="2" charset="0"/>
                <a:cs typeface="NikoshBAN" panose="02000000000000000000" pitchFamily="2" charset="0"/>
              </a:rPr>
              <a:t>?</a:t>
            </a:r>
            <a:endParaRPr lang="en-US" sz="2800" spc="-2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5FE1858A-8395-46A3-8230-77716D4542E5}"/>
              </a:ext>
            </a:extLst>
          </p:cNvPr>
          <p:cNvSpPr txBox="1"/>
          <p:nvPr/>
        </p:nvSpPr>
        <p:spPr>
          <a:xfrm>
            <a:off x="6860795" y="4343400"/>
            <a:ext cx="1553630"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a:t>
            </a:r>
            <a:r>
              <a:rPr lang="en-US" sz="2800" dirty="0" err="1">
                <a:latin typeface="NikoshBAN" panose="02000000000000000000" pitchFamily="2" charset="0"/>
                <a:cs typeface="NikoshBAN" panose="02000000000000000000" pitchFamily="2" charset="0"/>
                <a:sym typeface="Wingdings" panose="05000000000000000000" pitchFamily="2" charset="2"/>
              </a:rPr>
              <a:t>একটি</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391A3860-B09F-42EC-B2CC-BC5E80BA9DD7}"/>
              </a:ext>
            </a:extLst>
          </p:cNvPr>
          <p:cNvSpPr txBox="1"/>
          <p:nvPr/>
        </p:nvSpPr>
        <p:spPr>
          <a:xfrm>
            <a:off x="538318" y="5196348"/>
            <a:ext cx="799608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en-US" sz="2800" spc="-200" dirty="0">
                <a:latin typeface="NikoshBAN" panose="02000000000000000000" pitchFamily="2" charset="0"/>
                <a:cs typeface="NikoshBAN" panose="02000000000000000000" pitchFamily="2" charset="0"/>
              </a:rPr>
              <a:t>৬</a:t>
            </a:r>
            <a:r>
              <a:rPr lang="bn-IN" sz="2800" spc="-200" dirty="0">
                <a:latin typeface="NikoshBAN" panose="02000000000000000000" pitchFamily="2" charset="0"/>
                <a:cs typeface="NikoshBAN" panose="02000000000000000000" pitchFamily="2" charset="0"/>
              </a:rPr>
              <a:t>। ছবি প্রিন্ট করা অবস্থায় থাকলে তা কীভাবে  কম্পিউটারে প্রবেশ  করানো যায়?</a:t>
            </a:r>
            <a:endParaRPr lang="en-US" sz="2800" spc="-2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3CA28D68-AA54-4B58-9733-F171ECB1BC81}"/>
              </a:ext>
            </a:extLst>
          </p:cNvPr>
          <p:cNvSpPr txBox="1"/>
          <p:nvPr/>
        </p:nvSpPr>
        <p:spPr>
          <a:xfrm>
            <a:off x="548148" y="5958348"/>
            <a:ext cx="3514104"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bn-IN" sz="2800" dirty="0">
                <a:latin typeface="NikoshBAN" panose="02000000000000000000" pitchFamily="2" charset="0"/>
                <a:cs typeface="NikoshBAN" panose="02000000000000000000" pitchFamily="2" charset="0"/>
                <a:sym typeface="Wingdings" panose="05000000000000000000" pitchFamily="2" charset="2"/>
              </a:rPr>
              <a:t>উত্তরঃ স্ক্যানার দিয়ে স্ক্যান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30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5" grpId="0" animBg="1"/>
      <p:bldP spid="16" grpId="0" animBg="1"/>
      <p:bldP spid="19" grpId="0" animBg="1"/>
      <p:bldP spid="28" grpId="0" animBg="1"/>
      <p:bldP spid="31" grpId="0" animBg="1"/>
      <p:bldP spid="32" grpId="0" animBg="1"/>
      <p:bldP spid="14" grpId="0" animBg="1"/>
      <p:bldP spid="17"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B8962C-6EA9-4DB2-8793-BDEC4D3C282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92426" y="1152055"/>
            <a:ext cx="3759148" cy="2506097"/>
          </a:xfrm>
          <a:prstGeom prst="rect">
            <a:avLst/>
          </a:prstGeom>
          <a:scene3d>
            <a:camera prst="orthographicFront"/>
            <a:lightRig rig="threePt" dir="t"/>
          </a:scene3d>
          <a:sp3d>
            <a:bevelT prst="angle"/>
          </a:sp3d>
        </p:spPr>
      </p:pic>
      <p:sp>
        <p:nvSpPr>
          <p:cNvPr id="2" name="Rectangle 1"/>
          <p:cNvSpPr/>
          <p:nvPr/>
        </p:nvSpPr>
        <p:spPr>
          <a:xfrm>
            <a:off x="3582787" y="444170"/>
            <a:ext cx="1978427" cy="707886"/>
          </a:xfrm>
          <a:prstGeom prst="rect">
            <a:avLst/>
          </a:prstGeom>
        </p:spPr>
        <p:txBody>
          <a:bodyPr wrap="none">
            <a:spAutoFit/>
          </a:bodyPr>
          <a:lstStyle/>
          <a:p>
            <a:pPr algn="ctr"/>
            <a:r>
              <a:rPr lang="bn-IN" sz="4000" b="1" u="sng" dirty="0">
                <a:ln>
                  <a:solidFill>
                    <a:schemeClr val="tx1"/>
                  </a:solidFill>
                </a:ln>
                <a:latin typeface="NikoshBAN" panose="02000000000000000000" pitchFamily="2" charset="0"/>
                <a:cs typeface="NikoshBAN" panose="02000000000000000000" pitchFamily="2" charset="0"/>
              </a:rPr>
              <a:t>বাড়ীর </a:t>
            </a:r>
            <a:r>
              <a:rPr lang="as-IN" sz="4000" b="1" u="sng" dirty="0">
                <a:ln>
                  <a:solidFill>
                    <a:schemeClr val="tx1"/>
                  </a:solidFill>
                </a:ln>
                <a:latin typeface="NikoshBAN" panose="02000000000000000000" pitchFamily="2" charset="0"/>
                <a:cs typeface="NikoshBAN" panose="02000000000000000000" pitchFamily="2" charset="0"/>
              </a:rPr>
              <a:t>ক</a:t>
            </a:r>
            <a:r>
              <a:rPr lang="en-US" sz="4000" b="1" u="sng" dirty="0">
                <a:ln>
                  <a:solidFill>
                    <a:schemeClr val="tx1"/>
                  </a:solidFill>
                </a:ln>
                <a:latin typeface="NikoshBAN" panose="02000000000000000000" pitchFamily="2" charset="0"/>
                <a:cs typeface="NikoshBAN" panose="02000000000000000000" pitchFamily="2" charset="0"/>
              </a:rPr>
              <a:t>া</a:t>
            </a:r>
            <a:r>
              <a:rPr lang="as-IN" sz="4000" b="1" u="sng" dirty="0">
                <a:ln>
                  <a:solidFill>
                    <a:schemeClr val="tx1"/>
                  </a:solidFill>
                </a:ln>
                <a:latin typeface="NikoshBAN" panose="02000000000000000000" pitchFamily="2" charset="0"/>
                <a:cs typeface="NikoshBAN" panose="02000000000000000000" pitchFamily="2" charset="0"/>
              </a:rPr>
              <a:t>জ</a:t>
            </a:r>
            <a:endParaRPr lang="en-US" sz="4000" b="1" u="sng" dirty="0">
              <a:ln>
                <a:solidFill>
                  <a:schemeClr val="tx1"/>
                </a:solidFill>
              </a:ln>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8FC83F9-AD5B-4CCF-B89A-39406414D25E}"/>
              </a:ext>
            </a:extLst>
          </p:cNvPr>
          <p:cNvSpPr txBox="1"/>
          <p:nvPr/>
        </p:nvSpPr>
        <p:spPr>
          <a:xfrm>
            <a:off x="685800" y="3928408"/>
            <a:ext cx="7809806"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IN" sz="4000" b="1" dirty="0">
                <a:latin typeface="NikoshBAN" panose="02000000000000000000" pitchFamily="2" charset="0"/>
                <a:cs typeface="NikoshBAN" panose="02000000000000000000" pitchFamily="2" charset="0"/>
                <a:sym typeface="Wingdings" panose="05000000000000000000" pitchFamily="2" charset="2"/>
              </a:rPr>
              <a:t>আজকের পাঠে যেসব ইনপুট ডিভাইসের কথা বলা হয়েছে সেগুলো ছাড়া অন্য কী কী ইনপুট ডিভাইস </a:t>
            </a:r>
            <a:r>
              <a:rPr lang="en-US" sz="4000" b="1" dirty="0" err="1">
                <a:latin typeface="NikoshBAN" panose="02000000000000000000" pitchFamily="2" charset="0"/>
                <a:cs typeface="NikoshBAN" panose="02000000000000000000" pitchFamily="2" charset="0"/>
                <a:sym typeface="Wingdings" panose="05000000000000000000" pitchFamily="2" charset="2"/>
              </a:rPr>
              <a:t>হতে</a:t>
            </a:r>
            <a:r>
              <a:rPr lang="en-US" sz="4000" b="1" dirty="0">
                <a:latin typeface="NikoshBAN" panose="02000000000000000000" pitchFamily="2" charset="0"/>
                <a:cs typeface="NikoshBAN" panose="02000000000000000000" pitchFamily="2" charset="0"/>
                <a:sym typeface="Wingdings" panose="05000000000000000000" pitchFamily="2" charset="2"/>
              </a:rPr>
              <a:t> </a:t>
            </a:r>
            <a:r>
              <a:rPr lang="en-US" sz="4000" b="1" dirty="0" err="1">
                <a:latin typeface="NikoshBAN" panose="02000000000000000000" pitchFamily="2" charset="0"/>
                <a:cs typeface="NikoshBAN" panose="02000000000000000000" pitchFamily="2" charset="0"/>
                <a:sym typeface="Wingdings" panose="05000000000000000000" pitchFamily="2" charset="2"/>
              </a:rPr>
              <a:t>পারে</a:t>
            </a:r>
            <a:r>
              <a:rPr lang="bn-IN" sz="4000" b="1" dirty="0">
                <a:latin typeface="NikoshBAN" panose="02000000000000000000" pitchFamily="2" charset="0"/>
                <a:cs typeface="NikoshBAN" panose="02000000000000000000" pitchFamily="2" charset="0"/>
                <a:sym typeface="Wingdings" panose="05000000000000000000" pitchFamily="2" charset="2"/>
              </a:rPr>
              <a:t> তার একটি তালিকা তৈরি করে আনবে।</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2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4BB7C0-242F-4707-817A-C3440A03A83C}"/>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1600" r="400" b="13200"/>
          <a:stretch/>
        </p:blipFill>
        <p:spPr>
          <a:xfrm>
            <a:off x="2286811" y="1524000"/>
            <a:ext cx="4570379" cy="3450728"/>
          </a:xfrm>
          <a:prstGeom prst="rect">
            <a:avLst/>
          </a:prstGeom>
        </p:spPr>
      </p:pic>
      <p:sp>
        <p:nvSpPr>
          <p:cNvPr id="2" name="TextBox 1">
            <a:extLst>
              <a:ext uri="{FF2B5EF4-FFF2-40B4-BE49-F238E27FC236}">
                <a16:creationId xmlns:a16="http://schemas.microsoft.com/office/drawing/2014/main" id="{DA17CAE0-A2F9-4F7F-84FD-9319E1EF7A28}"/>
              </a:ext>
            </a:extLst>
          </p:cNvPr>
          <p:cNvSpPr txBox="1"/>
          <p:nvPr/>
        </p:nvSpPr>
        <p:spPr>
          <a:xfrm>
            <a:off x="1390681" y="2286000"/>
            <a:ext cx="6362639" cy="1569660"/>
          </a:xfrm>
          <a:prstGeom prst="rect">
            <a:avLst/>
          </a:prstGeom>
          <a:noFill/>
        </p:spPr>
        <p:txBody>
          <a:bodyPr wrap="none" rtlCol="0">
            <a:spAutoFit/>
          </a:bodyPr>
          <a:lstStyle/>
          <a:p>
            <a:pPr algn="l"/>
            <a:r>
              <a:rPr lang="bn-IN" sz="9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US" sz="9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35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19548" y="1071497"/>
            <a:ext cx="4267200" cy="5557903"/>
          </a:xfrm>
          <a:prstGeom prst="round2DiagRect">
            <a:avLst>
              <a:gd name="adj1" fmla="val 3534"/>
              <a:gd name="adj2" fmla="val 2420"/>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r>
              <a:rPr lang="bn-BD" sz="2800" b="1" dirty="0">
                <a:latin typeface="Nikoshban" pitchFamily="2" charset="0"/>
                <a:cs typeface="Nikoshban" pitchFamily="2" charset="0"/>
              </a:rPr>
              <a:t>মোহাম্মদ সাহাব উদ্দিন</a:t>
            </a:r>
            <a:endParaRPr lang="en-GB" sz="2800" b="1" dirty="0">
              <a:latin typeface="Nikoshban" pitchFamily="2" charset="0"/>
              <a:cs typeface="Nikoshban" pitchFamily="2" charset="0"/>
            </a:endParaRPr>
          </a:p>
          <a:p>
            <a:pPr marL="0" indent="0">
              <a:spcBef>
                <a:spcPts val="0"/>
              </a:spcBef>
              <a:buNone/>
            </a:pPr>
            <a:r>
              <a:rPr lang="bn-IN" dirty="0">
                <a:latin typeface="Nikoshban" pitchFamily="2" charset="0"/>
                <a:cs typeface="Nikoshban" pitchFamily="2" charset="0"/>
              </a:rPr>
              <a:t>সিনিয়র</a:t>
            </a:r>
            <a:r>
              <a:rPr lang="bn-BD" dirty="0">
                <a:latin typeface="Nikoshban" pitchFamily="2" charset="0"/>
                <a:cs typeface="Nikoshban" pitchFamily="2" charset="0"/>
              </a:rPr>
              <a:t> শিক্ষক (</a:t>
            </a:r>
            <a:r>
              <a:rPr lang="bn-IN" dirty="0">
                <a:latin typeface="Nikoshban" pitchFamily="2" charset="0"/>
                <a:cs typeface="Nikoshban" pitchFamily="2" charset="0"/>
              </a:rPr>
              <a:t>আইসিটি</a:t>
            </a:r>
            <a:r>
              <a:rPr lang="bn-BD" dirty="0">
                <a:latin typeface="Nikoshban" pitchFamily="2" charset="0"/>
                <a:cs typeface="Nikoshban" pitchFamily="2" charset="0"/>
              </a:rPr>
              <a:t>)</a:t>
            </a:r>
            <a:endParaRPr lang="en-US" dirty="0">
              <a:latin typeface="Nikoshban" pitchFamily="2" charset="0"/>
              <a:cs typeface="Nikoshban" pitchFamily="2" charset="0"/>
            </a:endParaRPr>
          </a:p>
          <a:p>
            <a:pPr marL="0" indent="0">
              <a:spcBef>
                <a:spcPts val="0"/>
              </a:spcBef>
              <a:buNone/>
            </a:pPr>
            <a:r>
              <a:rPr lang="bn-BD" dirty="0">
                <a:latin typeface="Nikoshban" pitchFamily="2" charset="0"/>
                <a:cs typeface="Nikoshban" pitchFamily="2" charset="0"/>
              </a:rPr>
              <a:t>কামালপুর মো. হাশেম উচ্চ বিদ্যালয়</a:t>
            </a:r>
          </a:p>
          <a:p>
            <a:pPr marL="0" indent="0">
              <a:spcBef>
                <a:spcPts val="0"/>
              </a:spcBef>
              <a:buNone/>
            </a:pPr>
            <a:r>
              <a:rPr lang="bn-BD" dirty="0">
                <a:latin typeface="Nikoshban" pitchFamily="2" charset="0"/>
                <a:cs typeface="Nikoshban" pitchFamily="2" charset="0"/>
              </a:rPr>
              <a:t>চাটখিল, নোয়াখালী।</a:t>
            </a:r>
            <a:endParaRPr lang="en-US" dirty="0">
              <a:latin typeface="Nikoshban" pitchFamily="2" charset="0"/>
              <a:cs typeface="Nikoshban" pitchFamily="2" charset="0"/>
            </a:endParaRPr>
          </a:p>
          <a:p>
            <a:pPr marL="0" indent="0">
              <a:spcBef>
                <a:spcPts val="0"/>
              </a:spcBef>
              <a:buNone/>
            </a:pPr>
            <a:r>
              <a:rPr lang="en-US" spc="-100" dirty="0">
                <a:latin typeface="Times New Roman" pitchFamily="18" charset="0"/>
                <a:cs typeface="Times New Roman" pitchFamily="18" charset="0"/>
              </a:rPr>
              <a:t>ICT4E  </a:t>
            </a:r>
            <a:r>
              <a:rPr lang="en-US" spc="-100" dirty="0" err="1">
                <a:latin typeface="Nikoshban" pitchFamily="2" charset="0"/>
                <a:cs typeface="Nikoshban" pitchFamily="2" charset="0"/>
              </a:rPr>
              <a:t>জেলা</a:t>
            </a:r>
            <a:r>
              <a:rPr lang="en-US" spc="-100" dirty="0">
                <a:latin typeface="Nikoshban" pitchFamily="2" charset="0"/>
                <a:cs typeface="Nikoshban" pitchFamily="2" charset="0"/>
              </a:rPr>
              <a:t> </a:t>
            </a:r>
            <a:r>
              <a:rPr lang="en-US" spc="-100" dirty="0" err="1">
                <a:latin typeface="Nikoshban" pitchFamily="2" charset="0"/>
                <a:cs typeface="Nikoshban" pitchFamily="2" charset="0"/>
              </a:rPr>
              <a:t>অ্যাম্বাসেডর</a:t>
            </a:r>
            <a:r>
              <a:rPr lang="bn-BD" spc="-100" dirty="0">
                <a:latin typeface="Nikoshban" pitchFamily="2" charset="0"/>
                <a:cs typeface="Nikoshban" pitchFamily="2" charset="0"/>
              </a:rPr>
              <a:t>, নোয়াখালী।</a:t>
            </a:r>
            <a:endParaRPr lang="en-US" spc="-100" dirty="0">
              <a:latin typeface="Nikoshban" pitchFamily="2" charset="0"/>
              <a:cs typeface="Nikoshban" pitchFamily="2" charset="0"/>
            </a:endParaRPr>
          </a:p>
          <a:p>
            <a:pPr marL="0" indent="0">
              <a:spcBef>
                <a:spcPts val="0"/>
              </a:spcBef>
              <a:buNone/>
            </a:pPr>
            <a:r>
              <a:rPr lang="bn-IN" sz="2800" spc="-100" dirty="0">
                <a:latin typeface="Nikoshban" pitchFamily="2" charset="0"/>
                <a:cs typeface="Nikoshban" pitchFamily="2" charset="0"/>
              </a:rPr>
              <a:t>মাস্টার ট্রেইনার</a:t>
            </a:r>
            <a:r>
              <a:rPr lang="en-US" sz="2800" spc="-100" dirty="0">
                <a:latin typeface="Nikoshban" pitchFamily="2" charset="0"/>
                <a:cs typeface="Nikoshban" pitchFamily="2" charset="0"/>
              </a:rPr>
              <a:t> </a:t>
            </a:r>
            <a:r>
              <a:rPr lang="en-US" sz="2000" spc="-100" dirty="0">
                <a:latin typeface="Times New Roman" pitchFamily="18" charset="0"/>
                <a:cs typeface="Times New Roman" pitchFamily="18" charset="0"/>
              </a:rPr>
              <a:t>(ICT)</a:t>
            </a:r>
            <a:r>
              <a:rPr lang="bn-IN" sz="2800" spc="-100" dirty="0">
                <a:latin typeface="Nikoshban" pitchFamily="2" charset="0"/>
                <a:cs typeface="Nikoshban" pitchFamily="2" charset="0"/>
              </a:rPr>
              <a:t>, </a:t>
            </a:r>
            <a:r>
              <a:rPr lang="en-US" sz="2000" spc="-100" dirty="0">
                <a:latin typeface="Times New Roman" pitchFamily="18" charset="0"/>
                <a:cs typeface="Times New Roman" pitchFamily="18" charset="0"/>
              </a:rPr>
              <a:t>UITRCE, </a:t>
            </a:r>
            <a:r>
              <a:rPr lang="bn-IN" sz="2800" spc="-100" dirty="0">
                <a:latin typeface="Nikoshban" pitchFamily="2" charset="0"/>
                <a:cs typeface="Nikoshban" pitchFamily="2" charset="0"/>
              </a:rPr>
              <a:t>চাটখিল</a:t>
            </a:r>
            <a:endParaRPr lang="bn-BD" sz="2800" b="1" dirty="0">
              <a:latin typeface="Nikoshban" pitchFamily="2" charset="0"/>
              <a:cs typeface="Nikoshban" pitchFamily="2" charset="0"/>
            </a:endParaRPr>
          </a:p>
          <a:p>
            <a:pPr marL="0" indent="0">
              <a:spcBef>
                <a:spcPts val="0"/>
              </a:spcBef>
              <a:buNone/>
            </a:pPr>
            <a:r>
              <a:rPr lang="bn-BD" sz="2200" dirty="0">
                <a:latin typeface="Nikoshban" pitchFamily="2" charset="0"/>
                <a:cs typeface="Nikoshban" pitchFamily="2" charset="0"/>
              </a:rPr>
              <a:t>মোবাইলঃ </a:t>
            </a:r>
            <a:r>
              <a:rPr lang="bn-BD" sz="2200" dirty="0">
                <a:latin typeface="Times New Roman" pitchFamily="18" charset="0"/>
                <a:cs typeface="Times New Roman" pitchFamily="18" charset="0"/>
              </a:rPr>
              <a:t>01913210518</a:t>
            </a:r>
          </a:p>
          <a:p>
            <a:pPr marL="0" indent="0">
              <a:spcBef>
                <a:spcPts val="0"/>
              </a:spcBef>
              <a:buNone/>
            </a:pPr>
            <a:r>
              <a:rPr lang="bn-BD" sz="2200" dirty="0">
                <a:latin typeface="Times New Roman" pitchFamily="18" charset="0"/>
                <a:cs typeface="Times New Roman" pitchFamily="18" charset="0"/>
              </a:rPr>
              <a:t>Email : mdsahab66@yahoo.com,</a:t>
            </a:r>
          </a:p>
          <a:p>
            <a:pPr marL="0" indent="0">
              <a:spcBef>
                <a:spcPts val="0"/>
              </a:spcBef>
              <a:buNone/>
            </a:pPr>
            <a:r>
              <a:rPr lang="bn-BD" sz="2200" dirty="0">
                <a:latin typeface="Times New Roman" pitchFamily="18" charset="0"/>
                <a:cs typeface="Times New Roman" pitchFamily="18" charset="0"/>
              </a:rPr>
              <a:t>   sahab7619@gmail.com </a:t>
            </a:r>
            <a:r>
              <a:rPr lang="en-US" sz="2200" dirty="0">
                <a:latin typeface="NikoshBAN" pitchFamily="2" charset="0"/>
                <a:cs typeface="NikoshBAN" pitchFamily="2" charset="0"/>
              </a:rPr>
              <a:t>(</a:t>
            </a:r>
            <a:r>
              <a:rPr lang="bn-BD" sz="2200" dirty="0">
                <a:latin typeface="NikoshBAN" pitchFamily="2" charset="0"/>
                <a:cs typeface="NikoshBAN" pitchFamily="2" charset="0"/>
              </a:rPr>
              <a:t>মুক্তপাঠ)</a:t>
            </a:r>
            <a:endParaRPr lang="en-US" sz="2200" dirty="0">
              <a:latin typeface="Times New Roman" pitchFamily="18" charset="0"/>
              <a:cs typeface="Times New Roman" pitchFamily="18" charset="0"/>
            </a:endParaRPr>
          </a:p>
          <a:p>
            <a:pPr marL="0" indent="0">
              <a:spcBef>
                <a:spcPts val="0"/>
              </a:spcBef>
              <a:buNone/>
            </a:pPr>
            <a:endParaRPr lang="bn-BD" sz="2800" dirty="0">
              <a:latin typeface="Times New Roman" pitchFamily="18" charset="0"/>
              <a:cs typeface="Nikoshban" pitchFamily="2" charset="0"/>
            </a:endParaRPr>
          </a:p>
        </p:txBody>
      </p:sp>
      <p:sp>
        <p:nvSpPr>
          <p:cNvPr id="8" name="Content Placeholder 7"/>
          <p:cNvSpPr>
            <a:spLocks noGrp="1"/>
          </p:cNvSpPr>
          <p:nvPr>
            <p:ph sz="quarter" idx="4"/>
          </p:nvPr>
        </p:nvSpPr>
        <p:spPr>
          <a:xfrm>
            <a:off x="4830096" y="1066800"/>
            <a:ext cx="4038598" cy="5557902"/>
          </a:xfrm>
          <a:prstGeom prst="round2DiagRect">
            <a:avLst>
              <a:gd name="adj1" fmla="val 9363"/>
              <a:gd name="adj2" fmla="val 6574"/>
            </a:avLst>
          </a:prstGeom>
          <a:ln w="57150">
            <a:solidFill>
              <a:srgbClr val="7030A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1800" dirty="0">
              <a:latin typeface="NikoshBAN" pitchFamily="2" charset="0"/>
              <a:cs typeface="NikoshBAN" pitchFamily="2" charset="0"/>
            </a:endParaRPr>
          </a:p>
          <a:p>
            <a:pPr marL="0" indent="0">
              <a:spcBef>
                <a:spcPts val="0"/>
              </a:spcBef>
              <a:buNone/>
            </a:pPr>
            <a:endParaRPr lang="en-US"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12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শ্রেণি</a:t>
            </a:r>
            <a:r>
              <a:rPr lang="en-US" sz="2800" spc="-100" dirty="0">
                <a:latin typeface="NikoshBAN" pitchFamily="2" charset="0"/>
                <a:cs typeface="NikoshBAN" pitchFamily="2" charset="0"/>
              </a:rPr>
              <a:t>	:</a:t>
            </a:r>
            <a:r>
              <a:rPr lang="bn-BD" sz="2800" spc="-100" dirty="0">
                <a:latin typeface="NikoshBAN" pitchFamily="2" charset="0"/>
                <a:cs typeface="NikoshBAN" pitchFamily="2" charset="0"/>
              </a:rPr>
              <a:t> </a:t>
            </a:r>
            <a:r>
              <a:rPr lang="bn-IN" sz="2800" spc="-100" dirty="0">
                <a:latin typeface="NikoshBAN" pitchFamily="2" charset="0"/>
                <a:cs typeface="NikoshBAN" pitchFamily="2" charset="0"/>
              </a:rPr>
              <a:t>ষষ্ঠ    </a:t>
            </a:r>
            <a:endParaRPr lang="bn-BD"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বিষয়</a:t>
            </a:r>
            <a:r>
              <a:rPr lang="en-US" sz="2800" spc="-100" dirty="0">
                <a:latin typeface="NikoshBAN" pitchFamily="2" charset="0"/>
                <a:cs typeface="NikoshBAN" pitchFamily="2" charset="0"/>
              </a:rPr>
              <a:t>	:</a:t>
            </a:r>
            <a:r>
              <a:rPr lang="bn-BD" sz="2800" spc="-100" dirty="0">
                <a:latin typeface="NikoshBAN" pitchFamily="2" charset="0"/>
                <a:cs typeface="NikoshBAN" pitchFamily="2" charset="0"/>
              </a:rPr>
              <a:t> </a:t>
            </a:r>
            <a:r>
              <a:rPr lang="en-US" sz="2800" spc="-100" dirty="0" err="1">
                <a:latin typeface="NikoshBAN" pitchFamily="2" charset="0"/>
                <a:cs typeface="NikoshBAN" pitchFamily="2" charset="0"/>
              </a:rPr>
              <a:t>তথ্য</a:t>
            </a:r>
            <a:r>
              <a:rPr lang="en-US" sz="2800" spc="-100" dirty="0">
                <a:latin typeface="NikoshBAN" pitchFamily="2" charset="0"/>
                <a:cs typeface="NikoshBAN" pitchFamily="2" charset="0"/>
              </a:rPr>
              <a:t> ও </a:t>
            </a:r>
            <a:r>
              <a:rPr lang="en-US" sz="2800" spc="-100" dirty="0" err="1">
                <a:latin typeface="NikoshBAN" pitchFamily="2" charset="0"/>
                <a:cs typeface="NikoshBAN" pitchFamily="2" charset="0"/>
              </a:rPr>
              <a:t>যোগাযোগ</a:t>
            </a:r>
            <a:r>
              <a:rPr lang="en-US" sz="2800" spc="-100" dirty="0">
                <a:latin typeface="NikoshBAN" pitchFamily="2" charset="0"/>
                <a:cs typeface="NikoshBAN" pitchFamily="2" charset="0"/>
              </a:rPr>
              <a:t> </a:t>
            </a:r>
            <a:r>
              <a:rPr lang="en-US" sz="2800" spc="-100" dirty="0" err="1">
                <a:latin typeface="NikoshBAN" pitchFamily="2" charset="0"/>
                <a:cs typeface="NikoshBAN" pitchFamily="2" charset="0"/>
              </a:rPr>
              <a:t>প্রযুক্তি</a:t>
            </a:r>
            <a:endParaRPr lang="bn-BD"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অধ্যায়</a:t>
            </a:r>
            <a:r>
              <a:rPr lang="en-US" sz="2800" spc="-100" dirty="0">
                <a:latin typeface="NikoshBAN" pitchFamily="2" charset="0"/>
                <a:cs typeface="NikoshBAN" pitchFamily="2" charset="0"/>
              </a:rPr>
              <a:t>	: </a:t>
            </a:r>
            <a:r>
              <a:rPr lang="as-IN" sz="2800" spc="-100" dirty="0">
                <a:latin typeface="NikoshBAN" pitchFamily="2" charset="0"/>
                <a:cs typeface="NikoshBAN" pitchFamily="2" charset="0"/>
              </a:rPr>
              <a:t>দ</a:t>
            </a:r>
            <a:r>
              <a:rPr lang="en-US" sz="2800" spc="-100" dirty="0">
                <a:latin typeface="NikoshBAN" pitchFamily="2" charset="0"/>
                <a:cs typeface="NikoshBAN" pitchFamily="2" charset="0"/>
              </a:rPr>
              <a:t>্</a:t>
            </a:r>
            <a:r>
              <a:rPr lang="as-IN" sz="2800" spc="-100" dirty="0">
                <a:latin typeface="NikoshBAN" pitchFamily="2" charset="0"/>
                <a:cs typeface="NikoshBAN" pitchFamily="2" charset="0"/>
              </a:rPr>
              <a:t>ব</a:t>
            </a:r>
            <a:r>
              <a:rPr lang="en-US" sz="2800" spc="-100" dirty="0">
                <a:latin typeface="NikoshBAN" pitchFamily="2" charset="0"/>
                <a:cs typeface="NikoshBAN" pitchFamily="2" charset="0"/>
              </a:rPr>
              <a:t>ি</a:t>
            </a:r>
            <a:r>
              <a:rPr lang="as-IN" sz="2800" spc="-100" dirty="0">
                <a:latin typeface="NikoshBAN" pitchFamily="2" charset="0"/>
                <a:cs typeface="NikoshBAN" pitchFamily="2" charset="0"/>
              </a:rPr>
              <a:t>ত</a:t>
            </a:r>
            <a:r>
              <a:rPr lang="en-US" sz="2800" spc="-100" dirty="0">
                <a:latin typeface="NikoshBAN" pitchFamily="2" charset="0"/>
                <a:cs typeface="NikoshBAN" pitchFamily="2" charset="0"/>
              </a:rPr>
              <a:t>ী</a:t>
            </a:r>
            <a:r>
              <a:rPr lang="as-IN" sz="2800" spc="-100" dirty="0">
                <a:latin typeface="NikoshBAN" pitchFamily="2" charset="0"/>
                <a:cs typeface="NikoshBAN" pitchFamily="2" charset="0"/>
              </a:rPr>
              <a:t>য়</a:t>
            </a:r>
            <a:r>
              <a:rPr lang="bn-IN" sz="2800" spc="-100" dirty="0">
                <a:latin typeface="NikoshBAN" pitchFamily="2" charset="0"/>
                <a:cs typeface="NikoshBAN" pitchFamily="2" charset="0"/>
              </a:rPr>
              <a:t> </a:t>
            </a:r>
            <a:endParaRPr lang="en-US"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সময় </a:t>
            </a:r>
            <a:r>
              <a:rPr lang="en-US" sz="2800" spc="-100" dirty="0">
                <a:latin typeface="NikoshBAN" pitchFamily="2" charset="0"/>
                <a:cs typeface="NikoshBAN" pitchFamily="2" charset="0"/>
              </a:rPr>
              <a:t>	: ৫</a:t>
            </a:r>
            <a:r>
              <a:rPr lang="as-IN" sz="2800" spc="-100" dirty="0">
                <a:latin typeface="NikoshBAN" pitchFamily="2" charset="0"/>
                <a:cs typeface="NikoshBAN" pitchFamily="2" charset="0"/>
              </a:rPr>
              <a:t>০</a:t>
            </a:r>
            <a:r>
              <a:rPr lang="bn-BD" sz="2800" spc="-100" dirty="0">
                <a:latin typeface="NikoshBAN" pitchFamily="2" charset="0"/>
                <a:cs typeface="NikoshBAN" pitchFamily="2" charset="0"/>
              </a:rPr>
              <a:t> মিনিট</a:t>
            </a:r>
            <a:endParaRPr lang="en-US" sz="2800" spc="-100" dirty="0">
              <a:latin typeface="NikoshBAN" pitchFamily="2" charset="0"/>
              <a:cs typeface="NikoshBAN" pitchFamily="2" charset="0"/>
            </a:endParaRPr>
          </a:p>
          <a:p>
            <a:pPr marL="0" indent="0">
              <a:spcBef>
                <a:spcPts val="0"/>
              </a:spcBef>
              <a:buNone/>
            </a:pPr>
            <a:r>
              <a:rPr lang="bn-BD" sz="2800" spc="-100" dirty="0">
                <a:latin typeface="NikoshBAN" pitchFamily="2" charset="0"/>
                <a:cs typeface="NikoshBAN" pitchFamily="2" charset="0"/>
              </a:rPr>
              <a:t>তারিখ	</a:t>
            </a:r>
            <a:r>
              <a:rPr lang="en-US" sz="2800" spc="-100" dirty="0">
                <a:latin typeface="NikoshBAN" pitchFamily="2" charset="0"/>
                <a:cs typeface="NikoshBAN" pitchFamily="2" charset="0"/>
              </a:rPr>
              <a:t>:  ১৬/০৭/২০২২ </a:t>
            </a:r>
            <a:r>
              <a:rPr lang="bn-IN" sz="2800" spc="-100" dirty="0">
                <a:latin typeface="NikoshBAN" pitchFamily="2" charset="0"/>
                <a:cs typeface="NikoshBAN" pitchFamily="2" charset="0"/>
              </a:rPr>
              <a:t>খ</a:t>
            </a:r>
            <a:r>
              <a:rPr lang="en-US" sz="2800" spc="-100" dirty="0">
                <a:latin typeface="NikoshBAN" pitchFamily="2" charset="0"/>
                <a:cs typeface="NikoshBAN" pitchFamily="2" charset="0"/>
              </a:rPr>
              <a:t>্</a:t>
            </a:r>
            <a:r>
              <a:rPr lang="bn-IN" sz="2800" spc="-100" dirty="0">
                <a:latin typeface="NikoshBAN" pitchFamily="2" charset="0"/>
                <a:cs typeface="NikoshBAN" pitchFamily="2" charset="0"/>
              </a:rPr>
              <a:t>র</a:t>
            </a:r>
            <a:r>
              <a:rPr lang="en-US" sz="2800" spc="-100" dirty="0">
                <a:latin typeface="NikoshBAN" pitchFamily="2" charset="0"/>
                <a:cs typeface="NikoshBAN" pitchFamily="2" charset="0"/>
              </a:rPr>
              <a:t>ি. </a:t>
            </a:r>
            <a:endParaRPr lang="bn-BD" sz="2800" spc="-100"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DB55BD3A-49C8-4D1C-8BFB-0FE8A4E52C41}"/>
              </a:ext>
            </a:extLst>
          </p:cNvPr>
          <p:cNvSpPr txBox="1"/>
          <p:nvPr/>
        </p:nvSpPr>
        <p:spPr>
          <a:xfrm>
            <a:off x="3581409" y="212376"/>
            <a:ext cx="2133592" cy="822960"/>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wrap="none" rtlCol="0">
            <a:noAutofit/>
          </a:bodyPr>
          <a:lstStyle/>
          <a:p>
            <a:r>
              <a:rPr lang="bn-BD" sz="5400" b="1" dirty="0">
                <a:ln w="6600">
                  <a:solidFill>
                    <a:schemeClr val="tx1"/>
                  </a:solidFill>
                  <a:prstDash val="solid"/>
                </a:ln>
                <a:solidFill>
                  <a:srgbClr val="00B050"/>
                </a:solidFill>
                <a:effectLst>
                  <a:glow rad="101600">
                    <a:schemeClr val="accent2">
                      <a:satMod val="175000"/>
                      <a:alpha val="40000"/>
                    </a:schemeClr>
                  </a:glow>
                  <a:outerShdw dist="38100" dir="2700000" algn="tl" rotWithShape="0">
                    <a:schemeClr val="accent2"/>
                  </a:outerShdw>
                </a:effectLst>
                <a:latin typeface="NikoshBAN" pitchFamily="2" charset="0"/>
                <a:cs typeface="NikoshBAN" pitchFamily="2" charset="0"/>
              </a:rPr>
              <a:t>পরিচিতি</a:t>
            </a:r>
            <a:endParaRPr lang="en-US" sz="5400" b="1" dirty="0">
              <a:ln w="6600">
                <a:solidFill>
                  <a:schemeClr val="tx1"/>
                </a:solidFill>
                <a:prstDash val="solid"/>
              </a:ln>
              <a:solidFill>
                <a:srgbClr val="00B050"/>
              </a:solidFill>
              <a:effectLst>
                <a:glow rad="101600">
                  <a:schemeClr val="accent2">
                    <a:satMod val="175000"/>
                    <a:alpha val="40000"/>
                  </a:schemeClr>
                </a:glow>
                <a:outerShdw dist="38100" dir="2700000" algn="tl" rotWithShape="0">
                  <a:schemeClr val="accent2"/>
                </a:outerShdw>
              </a:effectLst>
              <a:latin typeface="NikoshBAN" pitchFamily="2" charset="0"/>
              <a:cs typeface="NikoshBAN" pitchFamily="2" charset="0"/>
            </a:endParaRPr>
          </a:p>
        </p:txBody>
      </p:sp>
      <p:cxnSp>
        <p:nvCxnSpPr>
          <p:cNvPr id="12" name="Straight Connector 11">
            <a:extLst>
              <a:ext uri="{FF2B5EF4-FFF2-40B4-BE49-F238E27FC236}">
                <a16:creationId xmlns:a16="http://schemas.microsoft.com/office/drawing/2014/main" id="{EB455226-515D-42CD-9F5A-62EDACC56939}"/>
              </a:ext>
            </a:extLst>
          </p:cNvPr>
          <p:cNvCxnSpPr>
            <a:cxnSpLocks/>
          </p:cNvCxnSpPr>
          <p:nvPr/>
        </p:nvCxnSpPr>
        <p:spPr>
          <a:xfrm>
            <a:off x="4709652" y="1295400"/>
            <a:ext cx="0" cy="5105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64DBF1A-CCC8-410B-9927-47F43EF7F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49" y="1143000"/>
            <a:ext cx="2419351" cy="3048000"/>
          </a:xfrm>
          <a:prstGeom prst="rect">
            <a:avLst/>
          </a:prstGeom>
        </p:spPr>
      </p:pic>
      <p:pic>
        <p:nvPicPr>
          <p:cNvPr id="4" name="Picture 3">
            <a:extLst>
              <a:ext uri="{FF2B5EF4-FFF2-40B4-BE49-F238E27FC236}">
                <a16:creationId xmlns:a16="http://schemas.microsoft.com/office/drawing/2014/main" id="{96D2276F-70B4-07DA-FA33-ED6819685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080" y="1143000"/>
            <a:ext cx="2133600" cy="2133600"/>
          </a:xfrm>
          <a:prstGeom prst="rect">
            <a:avLst/>
          </a:prstGeom>
        </p:spPr>
      </p:pic>
    </p:spTree>
    <p:extLst>
      <p:ext uri="{BB962C8B-B14F-4D97-AF65-F5344CB8AC3E}">
        <p14:creationId xmlns:p14="http://schemas.microsoft.com/office/powerpoint/2010/main" val="139856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D18DAC-5C4A-4CB9-97EA-634B873FD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 y="4474635"/>
            <a:ext cx="3481023" cy="1926165"/>
          </a:xfrm>
          <a:prstGeom prst="rect">
            <a:avLst/>
          </a:prstGeom>
        </p:spPr>
      </p:pic>
      <p:pic>
        <p:nvPicPr>
          <p:cNvPr id="12" name="Picture 11">
            <a:extLst>
              <a:ext uri="{FF2B5EF4-FFF2-40B4-BE49-F238E27FC236}">
                <a16:creationId xmlns:a16="http://schemas.microsoft.com/office/drawing/2014/main" id="{7561656D-06C0-4C21-B948-0F0AE239CF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633"/>
          <a:stretch/>
        </p:blipFill>
        <p:spPr>
          <a:xfrm>
            <a:off x="381000" y="914400"/>
            <a:ext cx="4648200" cy="3124200"/>
          </a:xfrm>
          <a:prstGeom prst="rect">
            <a:avLst/>
          </a:prstGeom>
        </p:spPr>
      </p:pic>
      <p:sp>
        <p:nvSpPr>
          <p:cNvPr id="3" name="TextBox 2">
            <a:extLst>
              <a:ext uri="{FF2B5EF4-FFF2-40B4-BE49-F238E27FC236}">
                <a16:creationId xmlns:a16="http://schemas.microsoft.com/office/drawing/2014/main" id="{724BFA5D-448B-4A41-BB64-4902B46C0D2A}"/>
              </a:ext>
            </a:extLst>
          </p:cNvPr>
          <p:cNvSpPr txBox="1"/>
          <p:nvPr/>
        </p:nvSpPr>
        <p:spPr>
          <a:xfrm>
            <a:off x="5867400" y="1676400"/>
            <a:ext cx="1632178" cy="646331"/>
          </a:xfrm>
          <a:prstGeom prst="rect">
            <a:avLst/>
          </a:prstGeom>
          <a:noFill/>
        </p:spPr>
        <p:txBody>
          <a:bodyPr wrap="none" rtlCol="0">
            <a:spAutoFit/>
          </a:bodyPr>
          <a:lstStyle/>
          <a:p>
            <a:r>
              <a:rPr lang="bn-IN" sz="3600" spc="-100" dirty="0">
                <a:latin typeface="NikoshBAN" panose="02000000000000000000" pitchFamily="2" charset="0"/>
                <a:cs typeface="NikoshBAN" panose="02000000000000000000" pitchFamily="2" charset="0"/>
              </a:rPr>
              <a:t>তথ্য উপাত্ত</a:t>
            </a:r>
            <a:endParaRPr lang="en-US" sz="3600" spc="-1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1D9413C-C8EB-47D3-B3EC-F68252AA318A}"/>
              </a:ext>
            </a:extLst>
          </p:cNvPr>
          <p:cNvSpPr txBox="1"/>
          <p:nvPr/>
        </p:nvSpPr>
        <p:spPr>
          <a:xfrm>
            <a:off x="207899" y="3925669"/>
            <a:ext cx="8906605" cy="646331"/>
          </a:xfrm>
          <a:prstGeom prst="rect">
            <a:avLst/>
          </a:prstGeom>
          <a:noFill/>
        </p:spPr>
        <p:txBody>
          <a:bodyPr wrap="square" rtlCol="0">
            <a:spAutoFit/>
          </a:bodyPr>
          <a:lstStyle/>
          <a:p>
            <a:r>
              <a:rPr lang="bn-IN" sz="3600" spc="-200" dirty="0">
                <a:latin typeface="NikoshBAN" panose="02000000000000000000" pitchFamily="2" charset="0"/>
                <a:cs typeface="NikoshBAN" panose="02000000000000000000" pitchFamily="2" charset="0"/>
              </a:rPr>
              <a:t>কোন ডিভাইসের মাধ্যমে কম্পিউটারে তথ্য উপাত্ত প্রবেশ করানো হয়?</a:t>
            </a:r>
            <a:endParaRPr lang="en-US" sz="3600" spc="-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0480C2C7-7DB5-4679-B2BC-6B5AFF7259F8}"/>
              </a:ext>
            </a:extLst>
          </p:cNvPr>
          <p:cNvSpPr txBox="1"/>
          <p:nvPr/>
        </p:nvSpPr>
        <p:spPr>
          <a:xfrm>
            <a:off x="4907542" y="1143000"/>
            <a:ext cx="3703058" cy="1200329"/>
          </a:xfrm>
          <a:prstGeom prst="rect">
            <a:avLst/>
          </a:prstGeom>
          <a:noFill/>
        </p:spPr>
        <p:txBody>
          <a:bodyPr wrap="square" rtlCol="0">
            <a:spAutoFit/>
          </a:bodyPr>
          <a:lstStyle/>
          <a:p>
            <a:pPr algn="ctr"/>
            <a:r>
              <a:rPr lang="en-US" sz="3600" spc="-100" dirty="0" err="1">
                <a:latin typeface="NikoshBAN" panose="02000000000000000000" pitchFamily="2" charset="0"/>
                <a:cs typeface="NikoshBAN" panose="02000000000000000000" pitchFamily="2" charset="0"/>
              </a:rPr>
              <a:t>কম্পিউটারে</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কী</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প্রবেশ</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করানো</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হচ্ছে</a:t>
            </a:r>
            <a:r>
              <a:rPr lang="en-US" sz="3600" spc="-100" dirty="0">
                <a:latin typeface="NikoshBAN" panose="02000000000000000000" pitchFamily="2" charset="0"/>
                <a:cs typeface="NikoshBAN" panose="02000000000000000000" pitchFamily="2" charset="0"/>
              </a:rPr>
              <a:t>?</a:t>
            </a:r>
          </a:p>
        </p:txBody>
      </p:sp>
      <p:sp>
        <p:nvSpPr>
          <p:cNvPr id="11" name="TextBox 10">
            <a:extLst>
              <a:ext uri="{FF2B5EF4-FFF2-40B4-BE49-F238E27FC236}">
                <a16:creationId xmlns:a16="http://schemas.microsoft.com/office/drawing/2014/main" id="{A7D1393D-F666-49E2-9C06-E5E5171640B2}"/>
              </a:ext>
            </a:extLst>
          </p:cNvPr>
          <p:cNvSpPr txBox="1"/>
          <p:nvPr/>
        </p:nvSpPr>
        <p:spPr>
          <a:xfrm>
            <a:off x="2980191" y="152400"/>
            <a:ext cx="3183619" cy="640080"/>
          </a:xfrm>
          <a:prstGeom prst="flowChartAlternateProcess">
            <a:avLst/>
          </a:prstGeom>
          <a:solidFill>
            <a:schemeClr val="tx2">
              <a:lumMod val="60000"/>
              <a:lumOff val="4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oAutofit/>
          </a:bodyPr>
          <a:lstStyle/>
          <a:p>
            <a:pPr algn="ctr"/>
            <a:r>
              <a:rPr lang="en-US" sz="4000" dirty="0" err="1">
                <a:latin typeface="NikoshBAN" panose="02000000000000000000" pitchFamily="2" charset="0"/>
                <a:cs typeface="NikoshBAN" panose="02000000000000000000" pitchFamily="2" charset="0"/>
              </a:rPr>
              <a:t>পর</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য</a:t>
            </a:r>
            <a:r>
              <a:rPr lang="bn-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্ষণ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ব</a:t>
            </a:r>
            <a:r>
              <a:rPr lang="bn-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A791168A-7250-42D6-892A-4E68057FE171}"/>
              </a:ext>
            </a:extLst>
          </p:cNvPr>
          <p:cNvSpPr txBox="1"/>
          <p:nvPr/>
        </p:nvSpPr>
        <p:spPr>
          <a:xfrm>
            <a:off x="4876800" y="4687669"/>
            <a:ext cx="3765774" cy="646331"/>
          </a:xfrm>
          <a:prstGeom prst="rect">
            <a:avLst/>
          </a:prstGeom>
          <a:noFill/>
        </p:spPr>
        <p:txBody>
          <a:bodyPr wrap="none" rtlCol="0">
            <a:spAutoFit/>
          </a:bodyPr>
          <a:lstStyle/>
          <a:p>
            <a:r>
              <a:rPr lang="bn-IN" sz="3600" b="1" dirty="0">
                <a:latin typeface="NikoshBAN" panose="02000000000000000000" pitchFamily="2" charset="0"/>
                <a:cs typeface="NikoshBAN" panose="02000000000000000000" pitchFamily="2" charset="0"/>
              </a:rPr>
              <a:t>ইনপুট ডিভাইসের মাধ্যমে</a:t>
            </a:r>
            <a:endParaRPr lang="en-US" sz="3600" b="1"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1DD0B4B1-25F3-4A20-8592-CC5A508443D5}"/>
              </a:ext>
            </a:extLst>
          </p:cNvPr>
          <p:cNvSpPr txBox="1"/>
          <p:nvPr/>
        </p:nvSpPr>
        <p:spPr>
          <a:xfrm>
            <a:off x="609600" y="1200090"/>
            <a:ext cx="4267200" cy="400110"/>
          </a:xfrm>
          <a:prstGeom prst="rect">
            <a:avLst/>
          </a:prstGeom>
          <a:noFill/>
        </p:spPr>
        <p:txBody>
          <a:bodyPr wrap="square" rtlCol="0">
            <a:spAutoFit/>
          </a:bodyPr>
          <a:lstStyle/>
          <a:p>
            <a:pPr algn="just"/>
            <a:r>
              <a:rPr lang="en-US" sz="2000" dirty="0">
                <a:latin typeface="NikoshBAN" panose="02000000000000000000" pitchFamily="2" charset="0"/>
                <a:cs typeface="NikoshBAN" panose="02000000000000000000" pitchFamily="2" charset="0"/>
              </a:rPr>
              <a:t>The quick brown fox jumps……. </a:t>
            </a:r>
          </a:p>
        </p:txBody>
      </p:sp>
    </p:spTree>
    <p:extLst>
      <p:ext uri="{BB962C8B-B14F-4D97-AF65-F5344CB8AC3E}">
        <p14:creationId xmlns:p14="http://schemas.microsoft.com/office/powerpoint/2010/main" val="18367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47"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C993E-A144-408D-9DDD-25AE0ADB2E61}"/>
              </a:ext>
            </a:extLst>
          </p:cNvPr>
          <p:cNvSpPr txBox="1"/>
          <p:nvPr/>
        </p:nvSpPr>
        <p:spPr>
          <a:xfrm>
            <a:off x="3124200" y="594360"/>
            <a:ext cx="3352800" cy="1005840"/>
          </a:xfrm>
          <a:prstGeom prst="parallelogram">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oAutofit/>
          </a:bodyPr>
          <a:lstStyle/>
          <a:p>
            <a:pPr algn="ctr"/>
            <a:r>
              <a:rPr lang="bn-IN" sz="5400" b="1" u="sng" dirty="0">
                <a:latin typeface="NikoshBAN" panose="02000000000000000000" pitchFamily="2" charset="0"/>
                <a:cs typeface="NikoshBAN" panose="02000000000000000000" pitchFamily="2" charset="0"/>
              </a:rPr>
              <a:t>আজকের পাঠ</a:t>
            </a:r>
            <a:endParaRPr lang="en-US" sz="5400" b="1" u="sng"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53634B0-6EA7-4973-863D-C2A7F698536A}"/>
              </a:ext>
            </a:extLst>
          </p:cNvPr>
          <p:cNvSpPr txBox="1"/>
          <p:nvPr/>
        </p:nvSpPr>
        <p:spPr>
          <a:xfrm>
            <a:off x="571500" y="2133600"/>
            <a:ext cx="8001000" cy="21031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l"/>
            <a:r>
              <a:rPr lang="bn-IN" sz="13800" b="1" spc="-150" dirty="0">
                <a:ln>
                  <a:solidFill>
                    <a:schemeClr val="bg1"/>
                  </a:solidFill>
                </a:ln>
                <a:blipFill>
                  <a:blip r:embed="rId2"/>
                  <a:tile tx="0" ty="0" sx="100000" sy="100000" flip="none" algn="tl"/>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ইনপুট ডিভাইস</a:t>
            </a:r>
            <a:endParaRPr lang="en-US" sz="13800" b="1" spc="-150" dirty="0">
              <a:ln>
                <a:solidFill>
                  <a:schemeClr val="bg1"/>
                </a:solidFill>
              </a:ln>
              <a:blipFill>
                <a:blip r:embed="rId2"/>
                <a:tile tx="0" ty="0" sx="100000" sy="100000" flip="none" algn="tl"/>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264D9C4-B8C8-41F7-8849-47D71841AFD7}"/>
              </a:ext>
            </a:extLst>
          </p:cNvPr>
          <p:cNvSpPr txBox="1"/>
          <p:nvPr/>
        </p:nvSpPr>
        <p:spPr>
          <a:xfrm>
            <a:off x="3438517" y="4267200"/>
            <a:ext cx="2266967" cy="707886"/>
          </a:xfrm>
          <a:prstGeom prst="rect">
            <a:avLst/>
          </a:prstGeom>
          <a:noFill/>
        </p:spPr>
        <p:txBody>
          <a:bodyPr wrap="none" rtlCol="0">
            <a:spAutoFit/>
          </a:bodyPr>
          <a:lstStyle/>
          <a:p>
            <a:pPr algn="l"/>
            <a:r>
              <a:rPr lang="bn-IN" sz="4000" dirty="0">
                <a:latin typeface="NikoshBAN" panose="02000000000000000000" pitchFamily="2" charset="0"/>
                <a:cs typeface="NikoshBAN" panose="02000000000000000000" pitchFamily="2" charset="0"/>
              </a:rPr>
              <a:t>পৃষ্ঠাঃ ২২-২৩</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1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FF8492-4DFE-CF7D-3A29-4608DE7E5556}"/>
              </a:ext>
            </a:extLst>
          </p:cNvPr>
          <p:cNvSpPr txBox="1"/>
          <p:nvPr/>
        </p:nvSpPr>
        <p:spPr>
          <a:xfrm>
            <a:off x="609600" y="304800"/>
            <a:ext cx="2343911" cy="1015663"/>
          </a:xfrm>
          <a:prstGeom prst="rect">
            <a:avLst/>
          </a:prstGeom>
          <a:noFill/>
        </p:spPr>
        <p:txBody>
          <a:bodyPr wrap="none" rtlCol="0">
            <a:spAutoFit/>
          </a:bodyPr>
          <a:lstStyle/>
          <a:p>
            <a:r>
              <a:rPr lang="bn-IN" sz="6000" b="1" dirty="0">
                <a:solidFill>
                  <a:srgbClr val="0070C0"/>
                </a:solidFill>
                <a:latin typeface="NikoshBAN" panose="02000000000000000000" pitchFamily="2" charset="0"/>
                <a:cs typeface="NikoshBAN" panose="02000000000000000000" pitchFamily="2" charset="0"/>
              </a:rPr>
              <a:t>শিখনফল</a:t>
            </a:r>
            <a:endParaRPr lang="en-US" sz="6000" b="1" dirty="0">
              <a:solidFill>
                <a:srgbClr val="0070C0"/>
              </a:solidFill>
              <a:latin typeface="NikoshBAN" panose="02000000000000000000" pitchFamily="2" charset="0"/>
              <a:cs typeface="NikoshBAN" panose="02000000000000000000" pitchFamily="2" charset="0"/>
            </a:endParaRPr>
          </a:p>
        </p:txBody>
      </p:sp>
      <p:cxnSp>
        <p:nvCxnSpPr>
          <p:cNvPr id="6" name="Straight Connector 5">
            <a:extLst>
              <a:ext uri="{FF2B5EF4-FFF2-40B4-BE49-F238E27FC236}">
                <a16:creationId xmlns:a16="http://schemas.microsoft.com/office/drawing/2014/main" id="{8851F527-0D05-2920-1C05-5424D8996ACB}"/>
              </a:ext>
            </a:extLst>
          </p:cNvPr>
          <p:cNvCxnSpPr/>
          <p:nvPr/>
        </p:nvCxnSpPr>
        <p:spPr>
          <a:xfrm>
            <a:off x="685800" y="1143000"/>
            <a:ext cx="7848600" cy="0"/>
          </a:xfrm>
          <a:prstGeom prst="line">
            <a:avLst/>
          </a:prstGeom>
          <a:ln w="76200">
            <a:solidFill>
              <a:srgbClr val="00206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BC97394-158E-B654-6581-020309C8CCB6}"/>
              </a:ext>
            </a:extLst>
          </p:cNvPr>
          <p:cNvSpPr txBox="1"/>
          <p:nvPr/>
        </p:nvSpPr>
        <p:spPr>
          <a:xfrm>
            <a:off x="609600" y="1667471"/>
            <a:ext cx="7924800" cy="4062651"/>
          </a:xfrm>
          <a:prstGeom prst="rect">
            <a:avLst/>
          </a:prstGeom>
          <a:noFill/>
        </p:spPr>
        <p:txBody>
          <a:bodyPr wrap="square" rtlCol="0">
            <a:spAutoFit/>
          </a:bodyPr>
          <a:lstStyle/>
          <a:p>
            <a:r>
              <a:rPr lang="en-US" sz="4400" b="1" dirty="0" err="1">
                <a:solidFill>
                  <a:srgbClr val="7030A0"/>
                </a:solidFill>
                <a:latin typeface="NikoshBAN" panose="02000000000000000000" pitchFamily="2" charset="0"/>
                <a:cs typeface="NikoshBAN" panose="02000000000000000000" pitchFamily="2" charset="0"/>
              </a:rPr>
              <a:t>এই</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পাঠ</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শেষে</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শিক্ষার্থীরা</a:t>
            </a:r>
            <a:r>
              <a:rPr lang="en-US" sz="4400" b="1" dirty="0">
                <a:solidFill>
                  <a:srgbClr val="7030A0"/>
                </a:solidFill>
                <a:latin typeface="NikoshBAN" panose="02000000000000000000" pitchFamily="2" charset="0"/>
                <a:cs typeface="NikoshBAN" panose="02000000000000000000" pitchFamily="2" charset="0"/>
              </a:rPr>
              <a:t> …… </a:t>
            </a:r>
          </a:p>
          <a:p>
            <a:endParaRPr lang="en-US" sz="1400" b="1" dirty="0">
              <a:solidFill>
                <a:srgbClr val="7030A0"/>
              </a:solidFill>
              <a:latin typeface="NikoshBAN" panose="02000000000000000000" pitchFamily="2" charset="0"/>
              <a:cs typeface="NikoshBAN" panose="02000000000000000000" pitchFamily="2" charset="0"/>
            </a:endParaRPr>
          </a:p>
          <a:p>
            <a:r>
              <a:rPr lang="bn-IN" sz="4000" dirty="0">
                <a:solidFill>
                  <a:schemeClr val="tx1"/>
                </a:solidFill>
                <a:latin typeface="NikoshBAN" panose="02000000000000000000" pitchFamily="2" charset="0"/>
                <a:cs typeface="NikoshBAN" panose="02000000000000000000" pitchFamily="2" charset="0"/>
              </a:rPr>
              <a:t>১। ইনপুট ডিভাইস কী তা বলতে পারবে;</a:t>
            </a:r>
          </a:p>
          <a:p>
            <a:r>
              <a:rPr lang="bn-IN" sz="4000" dirty="0">
                <a:solidFill>
                  <a:schemeClr val="tx1"/>
                </a:solidFill>
                <a:latin typeface="NikoshBAN" panose="02000000000000000000" pitchFamily="2" charset="0"/>
                <a:cs typeface="NikoshBAN" panose="02000000000000000000" pitchFamily="2" charset="0"/>
              </a:rPr>
              <a:t>2</a:t>
            </a:r>
            <a:r>
              <a:rPr lang="en-US" sz="4000" dirty="0">
                <a:solidFill>
                  <a:schemeClr val="tx1"/>
                </a:solidFill>
                <a:latin typeface="NikoshBAN" panose="02000000000000000000" pitchFamily="2" charset="0"/>
                <a:cs typeface="NikoshBAN" panose="02000000000000000000" pitchFamily="2" charset="0"/>
              </a:rPr>
              <a:t>। </a:t>
            </a:r>
            <a:r>
              <a:rPr lang="bn-IN" sz="4000" dirty="0">
                <a:solidFill>
                  <a:schemeClr val="tx1"/>
                </a:solidFill>
                <a:latin typeface="NikoshBAN" panose="02000000000000000000" pitchFamily="2" charset="0"/>
                <a:cs typeface="NikoshBAN" panose="02000000000000000000" pitchFamily="2" charset="0"/>
              </a:rPr>
              <a:t>বিভিন্ন ধরনের ইনপুট ডিভাইসের নাম উল্লেখ </a:t>
            </a:r>
          </a:p>
          <a:p>
            <a:r>
              <a:rPr lang="bn-IN" sz="4000" dirty="0">
                <a:solidFill>
                  <a:schemeClr val="tx1"/>
                </a:solidFill>
                <a:latin typeface="NikoshBAN" panose="02000000000000000000" pitchFamily="2" charset="0"/>
                <a:cs typeface="NikoshBAN" panose="02000000000000000000" pitchFamily="2" charset="0"/>
              </a:rPr>
              <a:t>     করতে পারবে</a:t>
            </a:r>
            <a:r>
              <a:rPr lang="en-US" sz="4000" dirty="0">
                <a:solidFill>
                  <a:schemeClr val="tx1"/>
                </a:solidFill>
                <a:latin typeface="NikoshBAN" panose="02000000000000000000" pitchFamily="2" charset="0"/>
                <a:cs typeface="NikoshBAN" panose="02000000000000000000" pitchFamily="2" charset="0"/>
              </a:rPr>
              <a:t>;</a:t>
            </a:r>
            <a:endParaRPr lang="bn-IN" sz="4000" dirty="0">
              <a:solidFill>
                <a:schemeClr val="tx1"/>
              </a:solidFill>
              <a:latin typeface="NikoshBAN" panose="02000000000000000000" pitchFamily="2" charset="0"/>
              <a:cs typeface="NikoshBAN" panose="02000000000000000000" pitchFamily="2" charset="0"/>
            </a:endParaRPr>
          </a:p>
          <a:p>
            <a:r>
              <a:rPr lang="bn-IN" sz="4000" dirty="0">
                <a:solidFill>
                  <a:schemeClr val="tx1"/>
                </a:solidFill>
                <a:latin typeface="NikoshBAN" panose="02000000000000000000" pitchFamily="2" charset="0"/>
                <a:cs typeface="NikoshBAN" panose="02000000000000000000" pitchFamily="2" charset="0"/>
              </a:rPr>
              <a:t>3। বিভিন্ন ধরনের ইনপুট ডিভাইসের কাজ বর্ণনা   </a:t>
            </a:r>
          </a:p>
          <a:p>
            <a:r>
              <a:rPr lang="bn-IN" sz="4000" spc="-100" dirty="0">
                <a:solidFill>
                  <a:schemeClr val="tx1"/>
                </a:solidFill>
                <a:latin typeface="NikoshBAN" panose="02000000000000000000" pitchFamily="2" charset="0"/>
                <a:cs typeface="NikoshBAN" panose="02000000000000000000" pitchFamily="2" charset="0"/>
              </a:rPr>
              <a:t>      করতে </a:t>
            </a:r>
            <a:r>
              <a:rPr lang="bn-IN" sz="4000" dirty="0">
                <a:solidFill>
                  <a:schemeClr val="tx1"/>
                </a:solidFill>
                <a:latin typeface="NikoshBAN" panose="02000000000000000000" pitchFamily="2" charset="0"/>
                <a:cs typeface="NikoshBAN" panose="02000000000000000000" pitchFamily="2" charset="0"/>
              </a:rPr>
              <a:t>পারবে।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44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8AB3C-5D17-42A4-A4C7-93A71E386332}"/>
              </a:ext>
            </a:extLst>
          </p:cNvPr>
          <p:cNvSpPr txBox="1"/>
          <p:nvPr/>
        </p:nvSpPr>
        <p:spPr>
          <a:xfrm>
            <a:off x="533400" y="2590800"/>
            <a:ext cx="8077200" cy="1938992"/>
          </a:xfrm>
          <a:prstGeom prst="rect">
            <a:avLst/>
          </a:prstGeom>
          <a:noFill/>
        </p:spPr>
        <p:txBody>
          <a:bodyPr wrap="square" rtlCol="0">
            <a:spAutoFit/>
          </a:bodyPr>
          <a:lstStyle/>
          <a:p>
            <a:pPr algn="just"/>
            <a:r>
              <a:rPr lang="bn-IN" sz="4000" spc="100" dirty="0">
                <a:latin typeface="NikoshBAN" panose="02000000000000000000" pitchFamily="2" charset="0"/>
                <a:cs typeface="NikoshBAN" panose="02000000000000000000" pitchFamily="2" charset="0"/>
              </a:rPr>
              <a:t>যেসব যন্ত্রের মাধ্যমে কম্পিউটারে তথ্য উপাত্ত প্রবেশ করানো হয় সেসব যন্ত্রকে ইনপুট ডিভাইস বলে।</a:t>
            </a:r>
            <a:endParaRPr lang="en-US" sz="4000" spc="-1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75CCA24-0ED7-4808-BB1C-95FA44878628}"/>
              </a:ext>
            </a:extLst>
          </p:cNvPr>
          <p:cNvSpPr txBox="1"/>
          <p:nvPr/>
        </p:nvSpPr>
        <p:spPr>
          <a:xfrm>
            <a:off x="2604955" y="997803"/>
            <a:ext cx="3719645" cy="83099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ইনপুট ডিভাইস</a:t>
            </a:r>
            <a:endParaRPr lang="en-US" sz="4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60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8D432-C6B3-46A3-8E7E-F5E9A447F976}"/>
              </a:ext>
            </a:extLst>
          </p:cNvPr>
          <p:cNvSpPr txBox="1"/>
          <p:nvPr/>
        </p:nvSpPr>
        <p:spPr>
          <a:xfrm>
            <a:off x="3916311" y="3697069"/>
            <a:ext cx="1311378" cy="646331"/>
          </a:xfrm>
          <a:prstGeom prst="rect">
            <a:avLst/>
          </a:prstGeom>
          <a:noFill/>
        </p:spPr>
        <p:txBody>
          <a:bodyPr wrap="square" rtlCol="0">
            <a:spAutoFit/>
          </a:bodyPr>
          <a:lstStyle/>
          <a:p>
            <a:pPr algn="ctr"/>
            <a:r>
              <a:rPr lang="en-US" sz="3600" spc="-100" dirty="0" err="1">
                <a:latin typeface="NikoshBAN" panose="02000000000000000000" pitchFamily="2" charset="0"/>
                <a:cs typeface="NikoshBAN" panose="02000000000000000000" pitchFamily="2" charset="0"/>
              </a:rPr>
              <a:t>কী-বোর্ড</a:t>
            </a:r>
            <a:endParaRPr lang="en-US" sz="3600" spc="-1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97038ED-ACBA-4D77-8BF2-C1ECF636036C}"/>
              </a:ext>
            </a:extLst>
          </p:cNvPr>
          <p:cNvSpPr txBox="1"/>
          <p:nvPr/>
        </p:nvSpPr>
        <p:spPr>
          <a:xfrm>
            <a:off x="4343400" y="3697069"/>
            <a:ext cx="4572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45F4A0E-B99A-409B-B6ED-E63AFC5E0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84" y="993229"/>
            <a:ext cx="8019416" cy="2740571"/>
          </a:xfrm>
          <a:prstGeom prst="rect">
            <a:avLst/>
          </a:prstGeom>
        </p:spPr>
      </p:pic>
      <p:pic>
        <p:nvPicPr>
          <p:cNvPr id="5" name="Picture 4">
            <a:extLst>
              <a:ext uri="{FF2B5EF4-FFF2-40B4-BE49-F238E27FC236}">
                <a16:creationId xmlns:a16="http://schemas.microsoft.com/office/drawing/2014/main" id="{8623A141-1C5F-4F47-909E-D9E580AD5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90" y="3962400"/>
            <a:ext cx="2358844" cy="1922457"/>
          </a:xfrm>
          <a:prstGeom prst="rect">
            <a:avLst/>
          </a:prstGeom>
        </p:spPr>
      </p:pic>
      <p:pic>
        <p:nvPicPr>
          <p:cNvPr id="6" name="Picture 5">
            <a:extLst>
              <a:ext uri="{FF2B5EF4-FFF2-40B4-BE49-F238E27FC236}">
                <a16:creationId xmlns:a16="http://schemas.microsoft.com/office/drawing/2014/main" id="{9F76EFBA-3AF8-4AA0-96E9-FBE7B9E0A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963" y="3989810"/>
            <a:ext cx="2597237" cy="1953790"/>
          </a:xfrm>
          <a:prstGeom prst="rect">
            <a:avLst/>
          </a:prstGeom>
        </p:spPr>
      </p:pic>
      <p:sp>
        <p:nvSpPr>
          <p:cNvPr id="10" name="TextBox 9">
            <a:extLst>
              <a:ext uri="{FF2B5EF4-FFF2-40B4-BE49-F238E27FC236}">
                <a16:creationId xmlns:a16="http://schemas.microsoft.com/office/drawing/2014/main" id="{4C6BDAEC-DB68-4E46-8155-6A358B9A0DF1}"/>
              </a:ext>
            </a:extLst>
          </p:cNvPr>
          <p:cNvSpPr txBox="1"/>
          <p:nvPr/>
        </p:nvSpPr>
        <p:spPr>
          <a:xfrm>
            <a:off x="1340382" y="5943600"/>
            <a:ext cx="1035339"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মাউস</a:t>
            </a:r>
            <a:endParaRPr lang="en-US" sz="3600" spc="-1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4F44E583-2121-407E-8DD1-26EBD164C48B}"/>
              </a:ext>
            </a:extLst>
          </p:cNvPr>
          <p:cNvSpPr txBox="1"/>
          <p:nvPr/>
        </p:nvSpPr>
        <p:spPr>
          <a:xfrm>
            <a:off x="1595634" y="5916812"/>
            <a:ext cx="524833"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893D3B80-4963-4703-913D-C8FB93E6D293}"/>
              </a:ext>
            </a:extLst>
          </p:cNvPr>
          <p:cNvSpPr txBox="1"/>
          <p:nvPr/>
        </p:nvSpPr>
        <p:spPr>
          <a:xfrm>
            <a:off x="5791200" y="5943600"/>
            <a:ext cx="268297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ডিজিটাল ক্যামেরা</a:t>
            </a:r>
            <a:endParaRPr lang="en-US" sz="3600" spc="-1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DB17A469-8158-4C8E-B55F-9B525FA29F9C}"/>
              </a:ext>
            </a:extLst>
          </p:cNvPr>
          <p:cNvSpPr txBox="1"/>
          <p:nvPr/>
        </p:nvSpPr>
        <p:spPr>
          <a:xfrm>
            <a:off x="6819900" y="5943600"/>
            <a:ext cx="679361"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023D8867-8CC2-4610-A53F-61718CF4669E}"/>
              </a:ext>
            </a:extLst>
          </p:cNvPr>
          <p:cNvSpPr txBox="1"/>
          <p:nvPr/>
        </p:nvSpPr>
        <p:spPr>
          <a:xfrm>
            <a:off x="2839847" y="289560"/>
            <a:ext cx="3464307" cy="594360"/>
          </a:xfrm>
          <a:prstGeom prst="rect">
            <a:avLst/>
          </a:prstGeom>
          <a:noFill/>
          <a:ln w="28575">
            <a:solidFill>
              <a:schemeClr val="tx1"/>
            </a:solidFill>
          </a:ln>
        </p:spPr>
        <p:txBody>
          <a:bodyPr wrap="none" rtlCol="0">
            <a:noAutofit/>
          </a:bodyPr>
          <a:lstStyle/>
          <a:p>
            <a:pPr algn="ctr"/>
            <a:r>
              <a:rPr lang="en-US" sz="3600" b="1" dirty="0" err="1">
                <a:latin typeface="NikoshBAN" panose="02000000000000000000" pitchFamily="2" charset="0"/>
                <a:cs typeface="NikoshBAN" panose="02000000000000000000" pitchFamily="2" charset="0"/>
              </a:rPr>
              <a:t>ইনপুট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ডিভাইস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86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fltVal val="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3"/>
                                        </p:tgtEl>
                                        <p:attrNameLst>
                                          <p:attrName>ppt_w</p:attrName>
                                        </p:attrNameLst>
                                      </p:cBhvr>
                                      <p:tavLst>
                                        <p:tav tm="0">
                                          <p:val>
                                            <p:strVal val="ppt_w"/>
                                          </p:val>
                                        </p:tav>
                                        <p:tav tm="100000">
                                          <p:val>
                                            <p:fltVal val="0"/>
                                          </p:val>
                                        </p:tav>
                                      </p:tavLst>
                                    </p:anim>
                                    <p:anim calcmode="lin" valueType="num">
                                      <p:cBhvr>
                                        <p:cTn id="48" dur="500"/>
                                        <p:tgtEl>
                                          <p:spTgt spid="13"/>
                                        </p:tgtEl>
                                        <p:attrNameLst>
                                          <p:attrName>ppt_h</p:attrName>
                                        </p:attrNameLst>
                                      </p:cBhvr>
                                      <p:tavLst>
                                        <p:tav tm="0">
                                          <p:val>
                                            <p:strVal val="ppt_h"/>
                                          </p:val>
                                        </p:tav>
                                        <p:tav tm="100000">
                                          <p:val>
                                            <p:fltVal val="0"/>
                                          </p:val>
                                        </p:tav>
                                      </p:tavLst>
                                    </p:anim>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0" grpId="0"/>
      <p:bldP spid="11" grpId="0"/>
      <p:bldP spid="11" grpId="1"/>
      <p:bldP spid="12" grpId="0"/>
      <p:bldP spid="13" grpId="0"/>
      <p:bldP spid="13" grpId="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686A9-4B94-43CD-9A2E-D7A8FDFFE9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000" b="20000"/>
          <a:stretch/>
        </p:blipFill>
        <p:spPr>
          <a:xfrm>
            <a:off x="2861187" y="1376024"/>
            <a:ext cx="3421626" cy="2052976"/>
          </a:xfrm>
          <a:prstGeom prst="rect">
            <a:avLst/>
          </a:prstGeom>
        </p:spPr>
      </p:pic>
      <p:pic>
        <p:nvPicPr>
          <p:cNvPr id="3" name="Picture 2">
            <a:extLst>
              <a:ext uri="{FF2B5EF4-FFF2-40B4-BE49-F238E27FC236}">
                <a16:creationId xmlns:a16="http://schemas.microsoft.com/office/drawing/2014/main" id="{80501884-ECCA-44D7-8F3E-BED013136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30000"/>
          <a:stretch/>
        </p:blipFill>
        <p:spPr>
          <a:xfrm>
            <a:off x="1066801" y="3977391"/>
            <a:ext cx="3077088" cy="1752599"/>
          </a:xfrm>
          <a:prstGeom prst="rect">
            <a:avLst/>
          </a:prstGeom>
        </p:spPr>
      </p:pic>
      <p:pic>
        <p:nvPicPr>
          <p:cNvPr id="4" name="Picture 3">
            <a:extLst>
              <a:ext uri="{FF2B5EF4-FFF2-40B4-BE49-F238E27FC236}">
                <a16:creationId xmlns:a16="http://schemas.microsoft.com/office/drawing/2014/main" id="{A1348FF9-BE7C-4BD5-B69D-E1EAA42E9199}"/>
              </a:ext>
            </a:extLst>
          </p:cNvPr>
          <p:cNvPicPr>
            <a:picLocks noChangeAspect="1"/>
          </p:cNvPicPr>
          <p:nvPr/>
        </p:nvPicPr>
        <p:blipFill rotWithShape="1">
          <a:blip r:embed="rId4">
            <a:extLst>
              <a:ext uri="{28A0092B-C50C-407E-A947-70E740481C1C}">
                <a14:useLocalDpi xmlns:a14="http://schemas.microsoft.com/office/drawing/2010/main" val="0"/>
              </a:ext>
            </a:extLst>
          </a:blip>
          <a:srcRect t="11600" r="400" b="13200"/>
          <a:stretch/>
        </p:blipFill>
        <p:spPr>
          <a:xfrm>
            <a:off x="5715000" y="3994598"/>
            <a:ext cx="2321263" cy="1752600"/>
          </a:xfrm>
          <a:prstGeom prst="rect">
            <a:avLst/>
          </a:prstGeom>
        </p:spPr>
      </p:pic>
      <p:sp>
        <p:nvSpPr>
          <p:cNvPr id="7" name="TextBox 6">
            <a:extLst>
              <a:ext uri="{FF2B5EF4-FFF2-40B4-BE49-F238E27FC236}">
                <a16:creationId xmlns:a16="http://schemas.microsoft.com/office/drawing/2014/main" id="{F9B3D165-60E2-4239-9277-327CB8C0A405}"/>
              </a:ext>
            </a:extLst>
          </p:cNvPr>
          <p:cNvSpPr txBox="1"/>
          <p:nvPr/>
        </p:nvSpPr>
        <p:spPr>
          <a:xfrm>
            <a:off x="3916311" y="3429000"/>
            <a:ext cx="1311378"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স্ক্যানার</a:t>
            </a:r>
            <a:endParaRPr lang="en-US" sz="3600" spc="-1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296DA00-4523-4C14-BC51-3D4783A8F3FA}"/>
              </a:ext>
            </a:extLst>
          </p:cNvPr>
          <p:cNvSpPr txBox="1"/>
          <p:nvPr/>
        </p:nvSpPr>
        <p:spPr>
          <a:xfrm>
            <a:off x="4267200" y="3468469"/>
            <a:ext cx="609599"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9BCF786D-8833-4097-B26C-DB0B3A96F734}"/>
              </a:ext>
            </a:extLst>
          </p:cNvPr>
          <p:cNvSpPr txBox="1"/>
          <p:nvPr/>
        </p:nvSpPr>
        <p:spPr>
          <a:xfrm>
            <a:off x="1367971" y="5790848"/>
            <a:ext cx="2363647"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ভিডিও ক্যামেরা</a:t>
            </a:r>
            <a:endParaRPr lang="en-US" sz="3600" spc="-1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3637291C-19EB-4FF8-961A-A3AB10116E72}"/>
              </a:ext>
            </a:extLst>
          </p:cNvPr>
          <p:cNvSpPr txBox="1"/>
          <p:nvPr/>
        </p:nvSpPr>
        <p:spPr>
          <a:xfrm>
            <a:off x="2244996" y="5823295"/>
            <a:ext cx="609599"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a:t>
            </a:r>
            <a:endParaRPr lang="en-US" sz="3500" spc="-1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D9B85DB-2F5B-4EC1-9B1A-D472FE5E4E7E}"/>
              </a:ext>
            </a:extLst>
          </p:cNvPr>
          <p:cNvSpPr txBox="1"/>
          <p:nvPr/>
        </p:nvSpPr>
        <p:spPr>
          <a:xfrm>
            <a:off x="5942153" y="5754469"/>
            <a:ext cx="1830247" cy="646331"/>
          </a:xfrm>
          <a:prstGeom prst="rect">
            <a:avLst/>
          </a:prstGeom>
          <a:noFill/>
        </p:spPr>
        <p:txBody>
          <a:bodyPr wrap="square" rtlCol="0">
            <a:spAutoFit/>
          </a:bodyPr>
          <a:lstStyle/>
          <a:p>
            <a:pPr algn="ctr"/>
            <a:r>
              <a:rPr lang="bn-IN" sz="3600" spc="-100" dirty="0">
                <a:latin typeface="NikoshBAN" panose="02000000000000000000" pitchFamily="2" charset="0"/>
                <a:cs typeface="NikoshBAN" panose="02000000000000000000" pitchFamily="2" charset="0"/>
              </a:rPr>
              <a:t>ওয়েব ক্যাম</a:t>
            </a:r>
            <a:endParaRPr lang="en-US" sz="3600" spc="-1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2914078D-F7A7-49D3-BC8B-7D4503CF2966}"/>
              </a:ext>
            </a:extLst>
          </p:cNvPr>
          <p:cNvSpPr txBox="1"/>
          <p:nvPr/>
        </p:nvSpPr>
        <p:spPr>
          <a:xfrm>
            <a:off x="6553200" y="5754469"/>
            <a:ext cx="762000" cy="646331"/>
          </a:xfrm>
          <a:prstGeom prst="rect">
            <a:avLst/>
          </a:prstGeom>
          <a:noFill/>
        </p:spPr>
        <p:txBody>
          <a:bodyPr wrap="square" rtlCol="0">
            <a:noAutofit/>
          </a:bodyPr>
          <a:lstStyle/>
          <a:p>
            <a:pPr algn="ctr"/>
            <a:r>
              <a:rPr lang="bn-IN" sz="3500" spc="-100" dirty="0">
                <a:latin typeface="NikoshBAN" panose="02000000000000000000" pitchFamily="2" charset="0"/>
                <a:cs typeface="NikoshBAN" panose="02000000000000000000" pitchFamily="2" charset="0"/>
              </a:rPr>
              <a:t>কী?</a:t>
            </a:r>
            <a:endParaRPr lang="en-US" sz="3500" spc="-1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ACA18AA9-BEDA-44B0-A11A-75C86B7D5A2C}"/>
              </a:ext>
            </a:extLst>
          </p:cNvPr>
          <p:cNvSpPr txBox="1"/>
          <p:nvPr/>
        </p:nvSpPr>
        <p:spPr>
          <a:xfrm>
            <a:off x="2839847" y="396240"/>
            <a:ext cx="3464307" cy="594360"/>
          </a:xfrm>
          <a:prstGeom prst="rect">
            <a:avLst/>
          </a:prstGeom>
          <a:noFill/>
          <a:ln w="28575">
            <a:solidFill>
              <a:schemeClr val="tx1"/>
            </a:solidFill>
          </a:ln>
        </p:spPr>
        <p:txBody>
          <a:bodyPr wrap="none" rtlCol="0">
            <a:noAutofit/>
          </a:bodyPr>
          <a:lstStyle/>
          <a:p>
            <a:pPr algn="ctr"/>
            <a:r>
              <a:rPr lang="en-US" sz="3600" b="1" dirty="0" err="1">
                <a:latin typeface="NikoshBAN" panose="02000000000000000000" pitchFamily="2" charset="0"/>
                <a:cs typeface="NikoshBAN" panose="02000000000000000000" pitchFamily="2" charset="0"/>
              </a:rPr>
              <a:t>ইনপুট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ডিভাইস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04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0" grpId="1"/>
      <p:bldP spid="11" grpId="0"/>
      <p:bldP spid="12" grpId="0"/>
      <p:bldP spid="12" grpId="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4000" dirty="0" smtClean="0">
            <a:latin typeface="NikoshBAN" panose="02000000000000000000" pitchFamily="2" charset="0"/>
            <a:cs typeface="NikoshBAN" panose="02000000000000000000"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6251</TotalTime>
  <Words>1397</Words>
  <Application>Microsoft Office PowerPoint</Application>
  <PresentationFormat>On-screen Show (4:3)</PresentationFormat>
  <Paragraphs>162</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Nikoshban</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Firoz</dc:creator>
  <cp:lastModifiedBy>Mohammed Sahab Uddin</cp:lastModifiedBy>
  <cp:revision>508</cp:revision>
  <dcterms:created xsi:type="dcterms:W3CDTF">2006-08-16T00:00:00Z</dcterms:created>
  <dcterms:modified xsi:type="dcterms:W3CDTF">2022-07-16T15:15:05Z</dcterms:modified>
</cp:coreProperties>
</file>