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764536" y="3792281"/>
            <a:ext cx="1869119" cy="3004864"/>
          </a:xfrm>
          <a:prstGeom prst="rect">
            <a:avLst/>
          </a:prstGeom>
        </p:spPr>
      </p:pic>
      <p:grpSp>
        <p:nvGrpSpPr>
          <p:cNvPr id="15" name="Group 14"/>
          <p:cNvGrpSpPr/>
          <p:nvPr/>
        </p:nvGrpSpPr>
        <p:grpSpPr>
          <a:xfrm>
            <a:off x="-92753" y="0"/>
            <a:ext cx="8961082" cy="6229273"/>
            <a:chOff x="0" y="0"/>
            <a:chExt cx="9144000" cy="6857998"/>
          </a:xfrm>
        </p:grpSpPr>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flipH="1">
              <a:off x="6293432" y="-564568"/>
              <a:ext cx="2286000" cy="341513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4934" y="-534934"/>
              <a:ext cx="2743201" cy="381307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594776"/>
              <a:ext cx="5105400" cy="304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flipH="1">
              <a:off x="290728" y="4469528"/>
              <a:ext cx="2097742" cy="2679197"/>
            </a:xfrm>
            <a:prstGeom prst="rect">
              <a:avLst/>
            </a:prstGeom>
          </p:spPr>
        </p:pic>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36372" y="3715602"/>
              <a:ext cx="2404081" cy="3066198"/>
            </a:xfrm>
            <a:prstGeom prst="rect">
              <a:avLst/>
            </a:prstGeom>
          </p:spPr>
        </p:pic>
        <p:cxnSp>
          <p:nvCxnSpPr>
            <p:cNvPr id="21" name="Straight Connector 20"/>
            <p:cNvCxnSpPr/>
            <p:nvPr/>
          </p:nvCxnSpPr>
          <p:spPr>
            <a:xfrm rot="5400000">
              <a:off x="-608806" y="3580606"/>
              <a:ext cx="1828800" cy="1588"/>
            </a:xfrm>
            <a:prstGeom prst="line">
              <a:avLst/>
            </a:prstGeom>
            <a:ln cmpd="tri"/>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5400000">
              <a:off x="-532606" y="3580606"/>
              <a:ext cx="1828800" cy="1588"/>
            </a:xfrm>
            <a:prstGeom prst="line">
              <a:avLst/>
            </a:prstGeom>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rot="5400000">
              <a:off x="7620794" y="2742406"/>
              <a:ext cx="1828800" cy="1588"/>
            </a:xfrm>
            <a:prstGeom prst="line">
              <a:avLst/>
            </a:prstGeom>
            <a:ln cmpd="tri"/>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rot="5400000">
              <a:off x="7696994" y="2742406"/>
              <a:ext cx="1828800" cy="1588"/>
            </a:xfrm>
            <a:prstGeom prst="line">
              <a:avLst/>
            </a:prstGeom>
            <a:ln/>
          </p:spPr>
          <p:style>
            <a:lnRef idx="3">
              <a:schemeClr val="dk1"/>
            </a:lnRef>
            <a:fillRef idx="0">
              <a:schemeClr val="dk1"/>
            </a:fillRef>
            <a:effectRef idx="2">
              <a:schemeClr val="dk1"/>
            </a:effectRef>
            <a:fontRef idx="minor">
              <a:schemeClr val="tx1"/>
            </a:fontRef>
          </p:style>
        </p:cxnSp>
      </p:grpSp>
      <p:sp>
        <p:nvSpPr>
          <p:cNvPr id="25" name="Rounded Rectangle 24"/>
          <p:cNvSpPr/>
          <p:nvPr/>
        </p:nvSpPr>
        <p:spPr>
          <a:xfrm>
            <a:off x="2025463" y="798190"/>
            <a:ext cx="5301974" cy="1724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7200" dirty="0" smtClean="0">
                <a:solidFill>
                  <a:srgbClr val="FF0000"/>
                </a:solidFill>
                <a:latin typeface="NikoshBAN" pitchFamily="2" charset="0"/>
                <a:cs typeface="NikoshBAN" pitchFamily="2" charset="0"/>
              </a:rPr>
              <a:t>সবাইকে </a:t>
            </a:r>
            <a:r>
              <a:rPr lang="bn-BD" sz="7200" dirty="0" smtClean="0">
                <a:solidFill>
                  <a:srgbClr val="FF0000"/>
                </a:solidFill>
                <a:latin typeface="NikoshBAN" pitchFamily="2" charset="0"/>
                <a:cs typeface="NikoshBAN" pitchFamily="2" charset="0"/>
              </a:rPr>
              <a:t>শুভেচ্ছা </a:t>
            </a:r>
            <a:endParaRPr lang="en-US" sz="7200" dirty="0">
              <a:solidFill>
                <a:srgbClr val="FF0000"/>
              </a:solidFill>
              <a:latin typeface="NikoshBAN" pitchFamily="2" charset="0"/>
              <a:cs typeface="NikoshBAN" pitchFamily="2" charset="0"/>
            </a:endParaRPr>
          </a:p>
        </p:txBody>
      </p:sp>
      <p:pic>
        <p:nvPicPr>
          <p:cNvPr id="26" name="Picture 25" descr="52464_19.jpg"/>
          <p:cNvPicPr>
            <a:picLocks noChangeAspect="1"/>
          </p:cNvPicPr>
          <p:nvPr/>
        </p:nvPicPr>
        <p:blipFill>
          <a:blip r:embed="rId4" cstate="print"/>
          <a:srcRect r="50000"/>
          <a:stretch>
            <a:fillRect/>
          </a:stretch>
        </p:blipFill>
        <p:spPr>
          <a:xfrm flipH="1">
            <a:off x="-92757" y="-2"/>
            <a:ext cx="626153" cy="6755747"/>
          </a:xfrm>
          <a:prstGeom prst="rect">
            <a:avLst/>
          </a:prstGeom>
        </p:spPr>
      </p:pic>
      <p:pic>
        <p:nvPicPr>
          <p:cNvPr id="27" name="Picture 26" descr="52464_19.jpg"/>
          <p:cNvPicPr>
            <a:picLocks noChangeAspect="1"/>
          </p:cNvPicPr>
          <p:nvPr/>
        </p:nvPicPr>
        <p:blipFill>
          <a:blip r:embed="rId4" cstate="print"/>
          <a:srcRect l="50000"/>
          <a:stretch>
            <a:fillRect/>
          </a:stretch>
        </p:blipFill>
        <p:spPr>
          <a:xfrm>
            <a:off x="8703494" y="-2"/>
            <a:ext cx="380999" cy="6755747"/>
          </a:xfrm>
          <a:prstGeom prst="rect">
            <a:avLst/>
          </a:prstGeom>
        </p:spPr>
      </p:pic>
    </p:spTree>
    <p:extLst>
      <p:ext uri="{BB962C8B-B14F-4D97-AF65-F5344CB8AC3E}">
        <p14:creationId xmlns:p14="http://schemas.microsoft.com/office/powerpoint/2010/main" val="1225681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5164" y="152400"/>
            <a:ext cx="2590800" cy="707886"/>
          </a:xfrm>
          <a:prstGeom prst="rect">
            <a:avLst/>
          </a:prstGeom>
          <a:solidFill>
            <a:schemeClr val="accent6"/>
          </a:solidFill>
        </p:spPr>
        <p:txBody>
          <a:bodyPr wrap="square" rtlCol="0">
            <a:spAutoFit/>
          </a:bodyPr>
          <a:lstStyle/>
          <a:p>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পরিচিতি</a:t>
            </a:r>
            <a:r>
              <a:rPr lang="en-US" dirty="0" smtClean="0"/>
              <a:t> </a:t>
            </a:r>
            <a:endParaRPr lang="en-US" dirty="0"/>
          </a:p>
        </p:txBody>
      </p:sp>
      <p:sp>
        <p:nvSpPr>
          <p:cNvPr id="3" name="Rectangle 2"/>
          <p:cNvSpPr/>
          <p:nvPr/>
        </p:nvSpPr>
        <p:spPr>
          <a:xfrm>
            <a:off x="2389908" y="3886200"/>
            <a:ext cx="4765964" cy="2308324"/>
          </a:xfrm>
          <a:prstGeom prst="rect">
            <a:avLst/>
          </a:prstGeom>
          <a:solidFill>
            <a:schemeClr val="accent6">
              <a:lumMod val="40000"/>
              <a:lumOff val="60000"/>
            </a:schemeClr>
          </a:solidFill>
        </p:spPr>
        <p:txBody>
          <a:bodyPr wrap="square">
            <a:spAutoFit/>
          </a:bodyPr>
          <a:lstStyle/>
          <a:p>
            <a:r>
              <a:rPr lang="en-US" sz="3200" b="1" dirty="0" err="1">
                <a:ln w="10541" cmpd="sng">
                  <a:solidFill>
                    <a:schemeClr val="accent1">
                      <a:shade val="88000"/>
                      <a:satMod val="110000"/>
                    </a:schemeClr>
                  </a:solidFill>
                  <a:prstDash val="solid"/>
                </a:ln>
              </a:rPr>
              <a:t>মোহাম্মদ</a:t>
            </a:r>
            <a:r>
              <a:rPr lang="en-US" sz="3200" b="1" dirty="0">
                <a:ln w="10541" cmpd="sng">
                  <a:solidFill>
                    <a:schemeClr val="accent1">
                      <a:shade val="88000"/>
                      <a:satMod val="110000"/>
                    </a:schemeClr>
                  </a:solidFill>
                  <a:prstDash val="solid"/>
                </a:ln>
              </a:rPr>
              <a:t> </a:t>
            </a:r>
            <a:r>
              <a:rPr lang="en-US" sz="3200" b="1" dirty="0" err="1">
                <a:ln w="10541" cmpd="sng">
                  <a:solidFill>
                    <a:schemeClr val="accent1">
                      <a:shade val="88000"/>
                      <a:satMod val="110000"/>
                    </a:schemeClr>
                  </a:solidFill>
                  <a:prstDash val="solid"/>
                </a:ln>
              </a:rPr>
              <a:t>ইকবাল</a:t>
            </a:r>
            <a:r>
              <a:rPr lang="en-US" sz="3200" b="1" dirty="0">
                <a:ln w="10541" cmpd="sng">
                  <a:solidFill>
                    <a:schemeClr val="accent1">
                      <a:shade val="88000"/>
                      <a:satMod val="110000"/>
                    </a:schemeClr>
                  </a:solidFill>
                  <a:prstDash val="solid"/>
                </a:ln>
              </a:rPr>
              <a:t> </a:t>
            </a:r>
            <a:r>
              <a:rPr lang="en-US" sz="3200" b="1" dirty="0" err="1">
                <a:ln w="10541" cmpd="sng">
                  <a:solidFill>
                    <a:schemeClr val="accent1">
                      <a:shade val="88000"/>
                      <a:satMod val="110000"/>
                    </a:schemeClr>
                  </a:solidFill>
                  <a:prstDash val="solid"/>
                </a:ln>
              </a:rPr>
              <a:t>মিয়া</a:t>
            </a:r>
            <a:r>
              <a:rPr lang="en-US" sz="3200" b="1" dirty="0">
                <a:ln w="10541" cmpd="sng">
                  <a:solidFill>
                    <a:schemeClr val="accent1">
                      <a:shade val="88000"/>
                      <a:satMod val="110000"/>
                    </a:schemeClr>
                  </a:solidFill>
                  <a:prstDash val="solid"/>
                </a:ln>
              </a:rPr>
              <a:t> </a:t>
            </a:r>
          </a:p>
          <a:p>
            <a:r>
              <a:rPr lang="en-US" sz="2800" b="1" dirty="0" err="1">
                <a:ln w="10541" cmpd="sng">
                  <a:solidFill>
                    <a:schemeClr val="accent1">
                      <a:shade val="88000"/>
                      <a:satMod val="110000"/>
                    </a:schemeClr>
                  </a:solidFill>
                  <a:prstDash val="solid"/>
                </a:ln>
              </a:rPr>
              <a:t>সহঃ</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শিঃ</a:t>
            </a:r>
            <a:r>
              <a:rPr lang="en-US" sz="2800" b="1" dirty="0">
                <a:ln w="10541" cmpd="sng">
                  <a:solidFill>
                    <a:schemeClr val="accent1">
                      <a:shade val="88000"/>
                      <a:satMod val="110000"/>
                    </a:schemeClr>
                  </a:solidFill>
                  <a:prstDash val="solid"/>
                </a:ln>
              </a:rPr>
              <a:t> ( </a:t>
            </a:r>
            <a:r>
              <a:rPr lang="en-US" sz="2800" b="1" dirty="0" err="1">
                <a:ln w="10541" cmpd="sng">
                  <a:solidFill>
                    <a:schemeClr val="accent1">
                      <a:shade val="88000"/>
                      <a:satMod val="110000"/>
                    </a:schemeClr>
                  </a:solidFill>
                  <a:prstDash val="solid"/>
                </a:ln>
              </a:rPr>
              <a:t>ব্যবঃ</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শিক্ষা</a:t>
            </a:r>
            <a:r>
              <a:rPr lang="en-US" sz="2800" b="1" dirty="0">
                <a:ln w="10541" cmpd="sng">
                  <a:solidFill>
                    <a:schemeClr val="accent1">
                      <a:shade val="88000"/>
                      <a:satMod val="110000"/>
                    </a:schemeClr>
                  </a:solidFill>
                  <a:prstDash val="solid"/>
                </a:ln>
              </a:rPr>
              <a:t>) </a:t>
            </a:r>
          </a:p>
          <a:p>
            <a:r>
              <a:rPr lang="en-US" sz="2800" b="1" dirty="0" err="1">
                <a:ln w="10541" cmpd="sng">
                  <a:solidFill>
                    <a:schemeClr val="accent1">
                      <a:shade val="88000"/>
                      <a:satMod val="110000"/>
                    </a:schemeClr>
                  </a:solidFill>
                  <a:prstDash val="solid"/>
                </a:ln>
              </a:rPr>
              <a:t>পলাশ</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পাইলট</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উচ্চ</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বিদ্যালয়</a:t>
            </a:r>
            <a:r>
              <a:rPr lang="en-US" sz="2800" b="1" dirty="0">
                <a:ln w="10541" cmpd="sng">
                  <a:solidFill>
                    <a:schemeClr val="accent1">
                      <a:shade val="88000"/>
                      <a:satMod val="110000"/>
                    </a:schemeClr>
                  </a:solidFill>
                  <a:prstDash val="solid"/>
                </a:ln>
              </a:rPr>
              <a:t> </a:t>
            </a:r>
          </a:p>
          <a:p>
            <a:r>
              <a:rPr lang="en-US" sz="2800" b="1" dirty="0" err="1">
                <a:ln w="10541" cmpd="sng">
                  <a:solidFill>
                    <a:schemeClr val="accent1">
                      <a:shade val="88000"/>
                      <a:satMod val="110000"/>
                    </a:schemeClr>
                  </a:solidFill>
                  <a:prstDash val="solid"/>
                </a:ln>
              </a:rPr>
              <a:t>পলাশ</a:t>
            </a:r>
            <a:r>
              <a:rPr lang="en-US" sz="2800" b="1" dirty="0">
                <a:ln w="10541" cmpd="sng">
                  <a:solidFill>
                    <a:schemeClr val="accent1">
                      <a:shade val="88000"/>
                      <a:satMod val="110000"/>
                    </a:schemeClr>
                  </a:solidFill>
                  <a:prstDash val="solid"/>
                </a:ln>
              </a:rPr>
              <a:t>, </a:t>
            </a:r>
            <a:r>
              <a:rPr lang="en-US" sz="2800" b="1" dirty="0" err="1">
                <a:ln w="10541" cmpd="sng">
                  <a:solidFill>
                    <a:schemeClr val="accent1">
                      <a:shade val="88000"/>
                      <a:satMod val="110000"/>
                    </a:schemeClr>
                  </a:solidFill>
                  <a:prstDash val="solid"/>
                </a:ln>
              </a:rPr>
              <a:t>নরসিংদী</a:t>
            </a:r>
            <a:r>
              <a:rPr lang="en-US" sz="2800" b="1" dirty="0">
                <a:ln w="10541" cmpd="sng">
                  <a:solidFill>
                    <a:schemeClr val="accent1">
                      <a:shade val="88000"/>
                      <a:satMod val="110000"/>
                    </a:schemeClr>
                  </a:solidFill>
                  <a:prstDash val="solid"/>
                </a:ln>
              </a:rPr>
              <a:t> । </a:t>
            </a:r>
          </a:p>
          <a:p>
            <a:r>
              <a:rPr lang="en-US" sz="2800" b="1" dirty="0" err="1">
                <a:ln w="10541" cmpd="sng">
                  <a:solidFill>
                    <a:schemeClr val="accent1">
                      <a:shade val="88000"/>
                      <a:satMod val="110000"/>
                    </a:schemeClr>
                  </a:solidFill>
                  <a:prstDash val="solid"/>
                </a:ln>
              </a:rPr>
              <a:t>মোবাঃ</a:t>
            </a:r>
            <a:r>
              <a:rPr lang="en-US" sz="2800" b="1" dirty="0">
                <a:ln w="10541" cmpd="sng">
                  <a:solidFill>
                    <a:schemeClr val="accent1">
                      <a:shade val="88000"/>
                      <a:satMod val="110000"/>
                    </a:schemeClr>
                  </a:solidFill>
                  <a:prstDash val="solid"/>
                </a:ln>
              </a:rPr>
              <a:t> ০১৭১৭৬৪৯৯৩২ </a:t>
            </a:r>
          </a:p>
        </p:txBody>
      </p:sp>
      <p:pic>
        <p:nvPicPr>
          <p:cNvPr id="4" name="Picture 2" descr="C:\Users\Walton\Download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0979"/>
            <a:ext cx="3858490" cy="2959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23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lton\Downloads\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371600"/>
            <a:ext cx="9144000" cy="5305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755" y="152400"/>
            <a:ext cx="84582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000" b="1" dirty="0" smtClean="0">
                <a:solidFill>
                  <a:srgbClr val="002060"/>
                </a:solidFill>
                <a:latin typeface="NikoshBAN" panose="02000000000000000000" pitchFamily="2" charset="0"/>
                <a:cs typeface="NikoshBAN" panose="02000000000000000000" pitchFamily="2" charset="0"/>
              </a:rPr>
              <a:t>ব্লেন্ডেড লার্নিং শিক্ষা ব্যবস্থা </a:t>
            </a:r>
            <a:r>
              <a:rPr lang="bn-IN" sz="4000" b="1" dirty="0" smtClean="0">
                <a:solidFill>
                  <a:srgbClr val="002060"/>
                </a:solidFill>
                <a:latin typeface="NikoshBAN" panose="02000000000000000000" pitchFamily="2" charset="0"/>
                <a:cs typeface="NikoshBAN" panose="02000000000000000000" pitchFamily="2" charset="0"/>
              </a:rPr>
              <a:t>২০২৩ সালের </a:t>
            </a:r>
            <a:r>
              <a:rPr lang="bn-IN" sz="4000" b="1" dirty="0" smtClean="0">
                <a:solidFill>
                  <a:srgbClr val="002060"/>
                </a:solidFill>
                <a:latin typeface="NikoshBAN" panose="02000000000000000000" pitchFamily="2" charset="0"/>
                <a:cs typeface="NikoshBAN" panose="02000000000000000000" pitchFamily="2" charset="0"/>
              </a:rPr>
              <a:t>  মান </a:t>
            </a:r>
            <a:r>
              <a:rPr lang="bn-IN" sz="4000" b="1" dirty="0" smtClean="0">
                <a:solidFill>
                  <a:srgbClr val="002060"/>
                </a:solidFill>
                <a:latin typeface="NikoshBAN" panose="02000000000000000000" pitchFamily="2" charset="0"/>
                <a:cs typeface="NikoshBAN" panose="02000000000000000000" pitchFamily="2" charset="0"/>
              </a:rPr>
              <a:t>সম্পন্ন ও সেরা  পদ্ধতি </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5677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067800" cy="3785652"/>
          </a:xfrm>
          <a:prstGeom prst="rect">
            <a:avLst/>
          </a:prstGeom>
        </p:spPr>
        <p:txBody>
          <a:bodyPr wrap="square">
            <a:spAutoFit/>
          </a:bodyPr>
          <a:lstStyle/>
          <a:p>
            <a:r>
              <a:rPr lang="as-IN" sz="2400" b="1" dirty="0"/>
              <a:t>ব্লেন্ডেড কথাটার বাংলা অর্থ হল মিশ্রণ। রান্নাবান্না হোক বা সাজগোজ যে কোনো ক্ষেত্রে এক বা একাধিক মিশ্রিত বস্তুর কথা বোঝাতে ব্লেন্ডেড কথাটা ব্যবহৃত হয়। কিন্তু তাই বলে ব্লেন্ডেড লার্নিং (</a:t>
            </a:r>
            <a:r>
              <a:rPr lang="en-US" sz="2400" b="1" dirty="0"/>
              <a:t>blended learning)?</a:t>
            </a:r>
          </a:p>
          <a:p>
            <a:r>
              <a:rPr lang="as-IN" sz="2400" b="1" dirty="0"/>
              <a:t>আজ্ঞে হ্যাঁ, এখন শিক্ষার ক্ষেত্রেও প্রয়োগ করা হচ্ছে ব্লেন্ডেড বা মিশ্রণ পদ্ধতি। বিশ্ব জুড়ে করোনা ভাইরাসের মহামারীর আবহে দাঁড়িয়ে যখন চারিদিকে বিপর্যস্ত শিক্ষা ব্যবস্থা, তখন ব্লেন্ডেড লার্নিং পদ্ধতি বাচ্চাদের জন্য যে আদর্শ হয়ে উঠছে তা বলাই বাহুল্য। আসুন জেনে নেওয়া যাক ব্লেন্ডেড লার্নিং সম্পর্কে কয়েকটি কথা।</a:t>
            </a:r>
          </a:p>
        </p:txBody>
      </p:sp>
      <p:sp>
        <p:nvSpPr>
          <p:cNvPr id="3" name="Rectangle 2"/>
          <p:cNvSpPr/>
          <p:nvPr/>
        </p:nvSpPr>
        <p:spPr>
          <a:xfrm>
            <a:off x="38100" y="4191000"/>
            <a:ext cx="8991600" cy="2677656"/>
          </a:xfrm>
          <a:prstGeom prst="rect">
            <a:avLst/>
          </a:prstGeom>
        </p:spPr>
        <p:txBody>
          <a:bodyPr wrap="square">
            <a:spAutoFit/>
          </a:bodyPr>
          <a:lstStyle/>
          <a:p>
            <a:r>
              <a:rPr lang="as-IN" sz="2400" b="1" dirty="0"/>
              <a:t>করোনা আবহে আমরা সকলেই পরিচিত হয়েছি অনলাইন মাধ্যমে ডিজিটাল পদ্ধতিতে শিক্ষা ব্যবস্থার সঙ্গে। বাড়িতে বসে বিভিন্ন অ্যাপের মাধ্যমে ছোটো বড় সকলেরই চলছে অনলাইন ক্লাস। অঙ্ক, সাহিত্য, ভূগোল বিজ্ঞান বা ইতিহাস তো বটেই, এমনকি নাচ গান আঁকা কিংবা আর্ট অ্যান্ড ক্রাফটের ক্লাসও চলছে অনলাইনেই। ব্লেন্ডেড লার্নিং হল এই অনলাইন এবং অফলাইন শিক্ষার মিশ্রণ।</a:t>
            </a:r>
            <a:endParaRPr lang="en-US" sz="2400" b="1" dirty="0"/>
          </a:p>
        </p:txBody>
      </p:sp>
    </p:spTree>
    <p:extLst>
      <p:ext uri="{BB962C8B-B14F-4D97-AF65-F5344CB8AC3E}">
        <p14:creationId xmlns:p14="http://schemas.microsoft.com/office/powerpoint/2010/main" val="17658617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20840"/>
            <a:ext cx="8991600" cy="4401205"/>
          </a:xfrm>
          <a:prstGeom prst="rect">
            <a:avLst/>
          </a:prstGeom>
        </p:spPr>
        <p:txBody>
          <a:bodyPr wrap="square">
            <a:spAutoFit/>
          </a:bodyPr>
          <a:lstStyle/>
          <a:p>
            <a:r>
              <a:rPr lang="as-IN" sz="2800" b="1" dirty="0"/>
              <a:t>ব্লেন্ডেড লার্নিং নামটা খানিক খটমট হলেও বিষয়টা কিন্তু জলের মতোই সহজ। ক্লাসরুমে টেকনোলজি ব্যবহারকেই ব্লেন্ডেড লার্নিং বলা যায়। টেকনোলজি অর্থে ল্যাপটপ ইন্টারনেট কিংবা মাল্টিমিডিয়া প্রজেক্টর। শিক্ষক ক্লাসে পড়াচ্ছেন, এটা একটা নিয়মিত দৃশ্য। এই দৃশ্যেই টেকনোলজির অনুপ্রবেশ ঘটালে একদিকে যেমন শিক্ষার একঘেয়েমি কাটে, তেমনি জ্ঞানের পরিসরটাও এক নিমেষে কয়েকগুণ বেড়ে যায়। পড়াশোনা জিনিসটা হয়ে যায় জলের মতো সহজ, আকর্ষণীয়ও বটে।</a:t>
            </a:r>
            <a:endParaRPr lang="en-US" sz="2800" b="1" dirty="0"/>
          </a:p>
        </p:txBody>
      </p:sp>
    </p:spTree>
    <p:extLst>
      <p:ext uri="{BB962C8B-B14F-4D97-AF65-F5344CB8AC3E}">
        <p14:creationId xmlns:p14="http://schemas.microsoft.com/office/powerpoint/2010/main" val="34197436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ব্যবসায় উদ্যোগ ইমেজ\15.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400" y="1905000"/>
            <a:ext cx="8991599"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609600"/>
            <a:ext cx="9143998" cy="1077218"/>
          </a:xfrm>
          <a:prstGeom prst="rect">
            <a:avLst/>
          </a:prstGeom>
        </p:spPr>
        <p:txBody>
          <a:bodyPr wrap="square">
            <a:spAutoFit/>
          </a:bodyPr>
          <a:lstStyle/>
          <a:p>
            <a:pPr algn="ctr"/>
            <a:r>
              <a:rPr lang="bn-IN" sz="3200" b="1" dirty="0">
                <a:solidFill>
                  <a:srgbClr val="002060"/>
                </a:solidFill>
              </a:rPr>
              <a:t>ব্লেন্ডেড লার্নিং সুবিধা পেতে কো-অপারেশন জরুরি: শিক্ষামন্ত্রী</a:t>
            </a:r>
          </a:p>
        </p:txBody>
      </p:sp>
    </p:spTree>
    <p:extLst>
      <p:ext uri="{BB962C8B-B14F-4D97-AF65-F5344CB8AC3E}">
        <p14:creationId xmlns:p14="http://schemas.microsoft.com/office/powerpoint/2010/main" val="3270389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ব্যবসায় উদ্যোগ ইমেজ\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782" y="3505200"/>
            <a:ext cx="9067800" cy="3416320"/>
          </a:xfrm>
          <a:prstGeom prst="rect">
            <a:avLst/>
          </a:prstGeom>
        </p:spPr>
        <p:txBody>
          <a:bodyPr wrap="square">
            <a:spAutoFit/>
          </a:bodyPr>
          <a:lstStyle/>
          <a:p>
            <a:r>
              <a:rPr lang="bn-IN" sz="2400" b="1" dirty="0"/>
              <a:t>ব্লেন্ডেড লার্নিংয়ের (অনলাইন ও অফলাইন এডুকেশন) সফলতা অংশগ্রহণমূলক ও সমতাভিত্তিক তথ্যপ্রযুক্তি অবকাঠামোর ওপর নির্ভর করে। এ জন্য আঞ্চলিক ও বৈশ্বিক সহযোগিতা জরুরি বলে অভিমত ব্যক্ত করেছেন শিক্ষামন্ত্রী ডা. দীপু মনি।</a:t>
            </a:r>
          </a:p>
          <a:p>
            <a:r>
              <a:rPr lang="bn-IN" sz="2400" b="1" dirty="0"/>
              <a:t>বৃহস্পতিবার (১১ নভেম্বর) প্যারিসে ইউনেসকোর সদর দপ্তরে সংস্থাটির সহকারী মহাপরিচালক (শিক্ষা) স্টেফানিয়া জিয়ানিনির সভাপতিত্বে ‘ব্লেন্ডেড লার্নিংবিষয়ক মিনিস্টারিয়াল ব্রেকফাস্ট’ মিটিংয়ে বাংলাদেশ প্রতিনিধি হিসেবে অংশ নিয়ে এ অভিমত ব্যক্ত করেন তিনি।</a:t>
            </a:r>
          </a:p>
        </p:txBody>
      </p:sp>
    </p:spTree>
    <p:extLst>
      <p:ext uri="{BB962C8B-B14F-4D97-AF65-F5344CB8AC3E}">
        <p14:creationId xmlns:p14="http://schemas.microsoft.com/office/powerpoint/2010/main" val="9615023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ব্যবসায় উদ্যোগ ইমেজ\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6320"/>
            <a:ext cx="9144000" cy="34416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0"/>
            <a:ext cx="9143999" cy="3416320"/>
          </a:xfrm>
          <a:prstGeom prst="rect">
            <a:avLst/>
          </a:prstGeom>
        </p:spPr>
        <p:txBody>
          <a:bodyPr wrap="square">
            <a:spAutoFit/>
          </a:bodyPr>
          <a:lstStyle/>
          <a:p>
            <a:r>
              <a:rPr lang="bn-IN" sz="2400" b="1" dirty="0"/>
              <a:t>শিক্ষামন্ত্রী বলেন, তথ্যপ্রযুক্তির বাস্তবতায় আমাদের অনলাইন শিক্ষায় যেতেই হবে। করোনা আমাদের এ নতুন শিক্ষাব্যবস্থার সঙ্গে খাপ খাইয়ে নিতে বাধ্য করেছে। এজন্য ব্লেন্ডেড লার্নিং ব্যবস্থাকে শক্তিশালী করতে একটি ফ্রেম ওয়ার্ক প্রণয়নে কাজ করছে বাংলাদেশ। তবে, ব্লেন্ডেড লার্নিং সুবিধা পেতে সবার কো-অপারেশন জরুরি।</a:t>
            </a:r>
          </a:p>
          <a:p>
            <a:r>
              <a:rPr lang="bn-IN" sz="2400" b="1" dirty="0"/>
              <a:t>এসময় কার্যকর ব্লেন্ডেড লার্নিংয়ের জন্য শিক্ষক ও একাডেমিকে প্রস্তুত করা এবং ব্লেন্ডেড লার্নিং ও আইসিটি এডুকেশন পলিসি প্রণয়নে গুরুত্বারোপ করেন শিক্ষামন্ত্রী।</a:t>
            </a:r>
          </a:p>
        </p:txBody>
      </p:sp>
    </p:spTree>
    <p:extLst>
      <p:ext uri="{BB962C8B-B14F-4D97-AF65-F5344CB8AC3E}">
        <p14:creationId xmlns:p14="http://schemas.microsoft.com/office/powerpoint/2010/main" val="3924719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28600" y="152400"/>
            <a:ext cx="8915400" cy="1447800"/>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t>ধন্যবাদ সবাইকে কনটেন্ট টি দেখার জন্য </a:t>
            </a:r>
            <a:endParaRPr lang="en-US" sz="3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43087"/>
            <a:ext cx="7620000" cy="3795713"/>
          </a:xfrm>
          <a:prstGeom prst="rect">
            <a:avLst/>
          </a:prstGeom>
        </p:spPr>
      </p:pic>
    </p:spTree>
    <p:extLst>
      <p:ext uri="{BB962C8B-B14F-4D97-AF65-F5344CB8AC3E}">
        <p14:creationId xmlns:p14="http://schemas.microsoft.com/office/powerpoint/2010/main" val="3789987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400</Words>
  <Application>Microsoft Office PowerPoint</Application>
  <PresentationFormat>On-screen Show (4:3)</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10</cp:revision>
  <dcterms:created xsi:type="dcterms:W3CDTF">2006-08-16T00:00:00Z</dcterms:created>
  <dcterms:modified xsi:type="dcterms:W3CDTF">2022-07-16T09:19:54Z</dcterms:modified>
</cp:coreProperties>
</file>