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1" r:id="rId3"/>
    <p:sldId id="302" r:id="rId4"/>
    <p:sldId id="304" r:id="rId5"/>
    <p:sldId id="305" r:id="rId6"/>
    <p:sldId id="279" r:id="rId7"/>
    <p:sldId id="278" r:id="rId8"/>
    <p:sldId id="280" r:id="rId9"/>
    <p:sldId id="281" r:id="rId10"/>
    <p:sldId id="282" r:id="rId11"/>
    <p:sldId id="284" r:id="rId12"/>
    <p:sldId id="285" r:id="rId13"/>
    <p:sldId id="286" r:id="rId14"/>
    <p:sldId id="290" r:id="rId15"/>
    <p:sldId id="287" r:id="rId16"/>
    <p:sldId id="288" r:id="rId17"/>
    <p:sldId id="289" r:id="rId18"/>
    <p:sldId id="293" r:id="rId19"/>
    <p:sldId id="294" r:id="rId20"/>
    <p:sldId id="295" r:id="rId21"/>
    <p:sldId id="296" r:id="rId22"/>
    <p:sldId id="292" r:id="rId23"/>
    <p:sldId id="30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E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4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459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521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552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66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232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13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817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786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099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58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94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2AF2-DA46-49B9-AA7B-7B15FF5A98D8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146B-7A9C-456A-9034-73F36144B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22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2" name="Picture 1" descr="b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1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890684" y="575188"/>
              <a:ext cx="6105832" cy="110799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6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IN" sz="6600" b="1" dirty="0" smtClean="0">
                  <a:solidFill>
                    <a:schemeClr val="accent5"/>
                  </a:solidFill>
                  <a:latin typeface="NikoshBAN" pitchFamily="2" charset="0"/>
                  <a:cs typeface="NikoshBAN" pitchFamily="2" charset="0"/>
                </a:rPr>
                <a:t>শিক্ষক পরিচিতিঃ </a:t>
              </a:r>
              <a:endParaRPr lang="en-US" sz="6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006232" y="2303167"/>
              <a:ext cx="5876627" cy="29201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মোছাঃ শামীম আরা</a:t>
              </a:r>
            </a:p>
            <a:p>
              <a:pPr algn="ctr"/>
              <a:r>
                <a:rPr lang="bn-IN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</a:p>
            <a:p>
              <a:pPr algn="ctr"/>
              <a:r>
                <a:rPr lang="en-US" sz="3600" b="1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বকুলতলা</a:t>
              </a:r>
              <a:r>
                <a:rPr lang="en-US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বিদ্যালয়  পঞ্চগড়</a:t>
              </a:r>
              <a:r>
                <a:rPr lang="en-US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সদর</a:t>
              </a:r>
              <a:r>
                <a:rPr lang="en-US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3889" y="2064773"/>
            <a:ext cx="3069840" cy="3590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0585124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" y="856345"/>
            <a:ext cx="11953187" cy="5252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1150071" y="490194"/>
                <a:ext cx="6221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0071" y="490194"/>
                <a:ext cx="62217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1244337" y="3110845"/>
                <a:ext cx="86113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4337" y="3110845"/>
                <a:ext cx="861133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 flipH="1">
                <a:off x="12306217" y="904974"/>
                <a:ext cx="75933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306217" y="904974"/>
                <a:ext cx="759332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300882" y="2527897"/>
                <a:ext cx="86113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882" y="2527897"/>
                <a:ext cx="86113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86992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2.59259E-6 L 0.29922 0.518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53216 0.133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2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33763 0.4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11719 0.218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54" y="303393"/>
            <a:ext cx="5102935" cy="2633771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620001" y="166255"/>
                <a:ext cx="2623128" cy="589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5400" dirty="0" smtClean="0">
                    <a:solidFill>
                      <a:srgbClr val="FF0000"/>
                    </a:solidFill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  <m:r>
                      <a:rPr lang="bn-IN" sz="5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IN" sz="5400" dirty="0" smtClean="0">
                  <a:solidFill>
                    <a:srgbClr val="FF0000"/>
                  </a:solidFill>
                </a:endParaRPr>
              </a:p>
              <a:p>
                <a:endParaRPr lang="bn-IN" sz="5400" dirty="0">
                  <a:solidFill>
                    <a:srgbClr val="FF0000"/>
                  </a:solidFill>
                </a:endParaRPr>
              </a:p>
              <a:p>
                <a:r>
                  <a:rPr lang="bn-IN" sz="540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  <m:r>
                          <a:rPr lang="bn-IN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IN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bn-IN" sz="5400" dirty="0" smtClean="0">
                  <a:solidFill>
                    <a:srgbClr val="FF0000"/>
                  </a:solidFill>
                </a:endParaRPr>
              </a:p>
              <a:p>
                <a:endParaRPr lang="bn-IN" sz="5400" dirty="0">
                  <a:solidFill>
                    <a:srgbClr val="FF0000"/>
                  </a:solidFill>
                </a:endParaRPr>
              </a:p>
              <a:p>
                <a:r>
                  <a:rPr lang="bn-IN" sz="540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bn-IN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1" y="166255"/>
                <a:ext cx="2623128" cy="5891421"/>
              </a:xfrm>
              <a:prstGeom prst="rect">
                <a:avLst/>
              </a:prstGeom>
              <a:blipFill>
                <a:blip r:embed="rId3"/>
                <a:stretch>
                  <a:fillRect l="-12326" b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46330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17" y="2125345"/>
            <a:ext cx="3863421" cy="1655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6128" y="988142"/>
            <a:ext cx="10117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এসো আমরা এ রকমের আরো কিছু সমস্যা </a:t>
            </a:r>
          </a:p>
          <a:p>
            <a:r>
              <a:rPr lang="bn-IN" sz="3200" b="1" dirty="0" smtClean="0"/>
              <a:t>অনুশীলন করি- 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801666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85" y="225605"/>
            <a:ext cx="2991056" cy="1542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7270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4" y="703247"/>
            <a:ext cx="5591858" cy="2349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6495" y="3743260"/>
            <a:ext cx="347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SutonnyMJ" pitchFamily="2" charset="0"/>
              </a:rPr>
              <a:t>          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20351" y="471054"/>
            <a:ext cx="3401467" cy="5849871"/>
          </a:xfrm>
          <a:prstGeom prst="rect">
            <a:avLst/>
          </a:prstGeom>
          <a:blipFill>
            <a:blip r:embed="rId3"/>
            <a:stretch>
              <a:fillRect l="-10753" b="-1771"/>
            </a:stretch>
          </a:blipFill>
        </p:spPr>
        <p:txBody>
          <a:bodyPr/>
          <a:lstStyle/>
          <a:p>
            <a:r>
              <a:rPr lang="en-US">
                <a:solidFill>
                  <a:srgbClr val="7030A0"/>
                </a:solidFill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207777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57" y="220265"/>
            <a:ext cx="3642564" cy="17932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0894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02" y="221881"/>
            <a:ext cx="3363049" cy="1819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0120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74" y="354544"/>
            <a:ext cx="3606424" cy="1769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0043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5513" cy="65344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685972" y="716913"/>
            <a:ext cx="2542475" cy="4341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4458879" y="2639505"/>
            <a:ext cx="4289196" cy="4336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6088146" y="4648986"/>
            <a:ext cx="6022157" cy="4336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698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44844 0.4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22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59192 0.3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96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72487 0.180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2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7605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 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7162" y="1091380"/>
            <a:ext cx="3996813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1807" y="2492477"/>
            <a:ext cx="4763729" cy="25853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/>
              <a:t>বিষয়ঃপ্রাথমিক গণিত  </a:t>
            </a:r>
          </a:p>
          <a:p>
            <a:r>
              <a:rPr lang="bn-IN" sz="3600" b="1" dirty="0" smtClean="0"/>
              <a:t>শ্রেণিঃ চতুর্থ </a:t>
            </a:r>
          </a:p>
          <a:p>
            <a:r>
              <a:rPr lang="bn-IN" sz="3600" b="1" dirty="0" smtClean="0"/>
              <a:t>অধ্যায়ঃ ৮ম </a:t>
            </a:r>
          </a:p>
          <a:p>
            <a:r>
              <a:rPr lang="bn-IN" sz="3600" b="1" dirty="0" smtClean="0"/>
              <a:t>সাধারণ ভগ্নাংশ </a:t>
            </a:r>
          </a:p>
          <a:p>
            <a:endParaRPr lang="en-US" dirty="0"/>
          </a:p>
        </p:txBody>
      </p:sp>
      <p:pic>
        <p:nvPicPr>
          <p:cNvPr id="5" name="Picture 4" descr="4m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2" y="2241755"/>
            <a:ext cx="5936105" cy="361335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95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8862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70891" y="171456"/>
                <a:ext cx="980818" cy="1578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6000" dirty="0" smtClean="0"/>
                  <a:t/>
                </a:r>
                <a:endParaRPr lang="en-US" sz="60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91" y="171456"/>
                <a:ext cx="980818" cy="1578445"/>
              </a:xfrm>
              <a:prstGeom prst="rect">
                <a:avLst/>
              </a:prstGeom>
              <a:blipFill>
                <a:blip r:embed="rId2"/>
                <a:stretch>
                  <a:fillRect r="-36646" b="-10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057945" y="0"/>
                <a:ext cx="888385" cy="1858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6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৯</m:t>
                          </m:r>
                        </m:num>
                        <m:den>
                          <m:r>
                            <a:rPr lang="bn-IN" sz="6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945" y="0"/>
                <a:ext cx="888385" cy="18589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951399" y="0"/>
                <a:ext cx="947695" cy="1858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৮</m:t>
                          </m:r>
                        </m:num>
                        <m:den>
                          <m:r>
                            <a:rPr lang="bn-IN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399" y="0"/>
                <a:ext cx="947695" cy="1858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909508" y="88330"/>
                <a:ext cx="426637" cy="1859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১১</m:t>
                          </m:r>
                        </m:num>
                        <m:den>
                          <m:r>
                            <a:rPr lang="bn-IN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৬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08" y="88330"/>
                <a:ext cx="426637" cy="1859612"/>
              </a:xfrm>
              <a:prstGeom prst="rect">
                <a:avLst/>
              </a:prstGeom>
              <a:blipFill>
                <a:blip r:embed="rId5"/>
                <a:stretch>
                  <a:fillRect r="-10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950746" y="106803"/>
                <a:ext cx="947695" cy="1858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6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৮</m:t>
                          </m:r>
                        </m:num>
                        <m:den>
                          <m:r>
                            <a:rPr lang="bn-IN" sz="6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৯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746" y="106803"/>
                <a:ext cx="947695" cy="18589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9770308" y="79094"/>
                <a:ext cx="941283" cy="1836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6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IN" sz="6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308" y="79094"/>
                <a:ext cx="941283" cy="1836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9005115"/>
              </p:ext>
            </p:extLst>
          </p:nvPr>
        </p:nvGraphicFramePr>
        <p:xfrm>
          <a:off x="120072" y="2438399"/>
          <a:ext cx="11896437" cy="3635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855">
                  <a:extLst>
                    <a:ext uri="{9D8B030D-6E8A-4147-A177-3AD203B41FA5}">
                      <a16:colId xmlns="" xmlns:a16="http://schemas.microsoft.com/office/drawing/2014/main" val="4034687043"/>
                    </a:ext>
                  </a:extLst>
                </a:gridCol>
                <a:gridCol w="4350328">
                  <a:extLst>
                    <a:ext uri="{9D8B030D-6E8A-4147-A177-3AD203B41FA5}">
                      <a16:colId xmlns="" xmlns:a16="http://schemas.microsoft.com/office/drawing/2014/main" val="1922389401"/>
                    </a:ext>
                  </a:extLst>
                </a:gridCol>
                <a:gridCol w="4230254">
                  <a:extLst>
                    <a:ext uri="{9D8B030D-6E8A-4147-A177-3AD203B41FA5}">
                      <a16:colId xmlns="" xmlns:a16="http://schemas.microsoft.com/office/drawing/2014/main" val="728256744"/>
                    </a:ext>
                  </a:extLst>
                </a:gridCol>
              </a:tblGrid>
              <a:tr h="1847274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err="1" smtClean="0">
                          <a:latin typeface="SutonnyMJ" pitchFamily="2" charset="0"/>
                        </a:rPr>
                        <a:t>cÖK</a:t>
                      </a:r>
                      <a:r>
                        <a:rPr lang="en-US" sz="6000" dirty="0" smtClean="0">
                          <a:latin typeface="SutonnyMJ" pitchFamily="2" charset="0"/>
                        </a:rPr>
                        <a:t>…Z</a:t>
                      </a:r>
                      <a:r>
                        <a:rPr lang="en-US" sz="60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latin typeface="SutonnyMJ" pitchFamily="2" charset="0"/>
                        </a:rPr>
                        <a:t>fMœvsk</a:t>
                      </a:r>
                      <a:endParaRPr lang="en-US" sz="60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SutonnyMJ" pitchFamily="2" charset="0"/>
                        </a:rPr>
                        <a:t>1 </a:t>
                      </a:r>
                      <a:r>
                        <a:rPr lang="en-US" sz="6000" dirty="0" err="1" smtClean="0">
                          <a:latin typeface="SutonnyMJ" pitchFamily="2" charset="0"/>
                        </a:rPr>
                        <a:t>Gi</a:t>
                      </a:r>
                      <a:r>
                        <a:rPr lang="en-US" sz="60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latin typeface="SutonnyMJ" pitchFamily="2" charset="0"/>
                        </a:rPr>
                        <a:t>mgvb</a:t>
                      </a:r>
                      <a:r>
                        <a:rPr lang="en-US" sz="60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latin typeface="SutonnyMJ" pitchFamily="2" charset="0"/>
                        </a:rPr>
                        <a:t>fMœvsk</a:t>
                      </a:r>
                      <a:endParaRPr lang="en-US" sz="60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SutonnyMJ" pitchFamily="2" charset="0"/>
                        </a:rPr>
                        <a:t>1</a:t>
                      </a:r>
                      <a:r>
                        <a:rPr lang="en-US" sz="60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latin typeface="SutonnyMJ" pitchFamily="2" charset="0"/>
                        </a:rPr>
                        <a:t>Gi</a:t>
                      </a:r>
                      <a:r>
                        <a:rPr lang="en-US" sz="60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6000" baseline="0" dirty="0" err="1" smtClean="0">
                          <a:latin typeface="SutonnyMJ" pitchFamily="2" charset="0"/>
                        </a:rPr>
                        <a:t>P‡q</a:t>
                      </a:r>
                      <a:r>
                        <a:rPr lang="en-US" sz="60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latin typeface="SutonnyMJ" pitchFamily="2" charset="0"/>
                        </a:rPr>
                        <a:t>eo</a:t>
                      </a:r>
                      <a:r>
                        <a:rPr lang="en-US" sz="60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latin typeface="SutonnyMJ" pitchFamily="2" charset="0"/>
                        </a:rPr>
                        <a:t>fMœvsk</a:t>
                      </a:r>
                      <a:endParaRPr lang="en-US" sz="6000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2511867"/>
                  </a:ext>
                </a:extLst>
              </a:tr>
              <a:tr h="17154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3306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18709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2188 0.6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48646 0.61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09622 0.61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9024 0.597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48334 0.6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7748 0.610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3600" y="258619"/>
            <a:ext cx="2784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</a:rPr>
              <a:t>evwoi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</a:rPr>
              <a:t>KvR</a:t>
            </a:r>
            <a:endParaRPr lang="en-US" sz="6000" dirty="0">
              <a:solidFill>
                <a:srgbClr val="7030A0"/>
              </a:solidFill>
              <a:latin typeface="SutonnyMJ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9" y="1443076"/>
            <a:ext cx="11865379" cy="4588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3200" y="471054"/>
            <a:ext cx="1967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(87 </a:t>
            </a:r>
            <a:r>
              <a:rPr lang="en-US" sz="3200" dirty="0" err="1" smtClean="0">
                <a:latin typeface="SutonnyMJ" pitchFamily="2" charset="0"/>
              </a:rPr>
              <a:t>c„ôvi</a:t>
            </a:r>
            <a:r>
              <a:rPr lang="en-US" sz="3200" dirty="0" smtClean="0">
                <a:latin typeface="SutonnyMJ" pitchFamily="2" charset="0"/>
              </a:rPr>
              <a:t>)</a:t>
            </a:r>
            <a:endParaRPr lang="en-US" sz="32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634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287" y="1009934"/>
            <a:ext cx="10631606" cy="2400657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5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5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337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7793" y="4272677"/>
            <a:ext cx="6714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b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2477" y="1858297"/>
            <a:ext cx="73594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২.১.1-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mgni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wewkó</a:t>
            </a:r>
            <a:r>
              <a:rPr lang="en-US" sz="3200" dirty="0" smtClean="0">
                <a:latin typeface="SutonnyMJ" pitchFamily="2" charset="0"/>
              </a:rPr>
              <a:t> KZ¸‡</a:t>
            </a:r>
            <a:r>
              <a:rPr lang="en-US" sz="3200" dirty="0" err="1" smtClean="0">
                <a:latin typeface="SutonnyMJ" pitchFamily="2" charset="0"/>
              </a:rPr>
              <a:t>jv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fMœvs‡ki</a:t>
            </a:r>
            <a:r>
              <a:rPr lang="en-US" sz="3200" dirty="0" smtClean="0">
                <a:latin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</a:rPr>
              <a:t>hvM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</a:rPr>
              <a:t>    </a:t>
            </a:r>
            <a:r>
              <a:rPr lang="en-US" sz="3200" dirty="0" err="1" smtClean="0">
                <a:latin typeface="SutonnyMJ" pitchFamily="2" charset="0"/>
              </a:rPr>
              <a:t>cvi‡e</a:t>
            </a:r>
            <a:r>
              <a:rPr lang="en-US" sz="3200" dirty="0" smtClean="0">
                <a:latin typeface="SutonnyMJ" pitchFamily="2" charset="0"/>
              </a:rPr>
              <a:t>|</a:t>
            </a:r>
          </a:p>
          <a:p>
            <a:r>
              <a:rPr lang="en-US" sz="3200" dirty="0" smtClean="0">
                <a:latin typeface="SutonnyMJ" pitchFamily="2" charset="0"/>
              </a:rPr>
              <a:t>2.1.3  </a:t>
            </a:r>
            <a:r>
              <a:rPr lang="en-US" sz="3200" dirty="0" err="1" smtClean="0">
                <a:latin typeface="SutonnyMJ" pitchFamily="2" charset="0"/>
              </a:rPr>
              <a:t>mgniwewkó</a:t>
            </a:r>
            <a:r>
              <a:rPr lang="en-US" sz="3200" dirty="0" smtClean="0">
                <a:latin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</a:rPr>
              <a:t>yBwU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fMœvs‡ki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eowU</a:t>
            </a:r>
            <a:r>
              <a:rPr lang="en-US" sz="3200" dirty="0" smtClean="0">
                <a:latin typeface="SutonnyMJ" pitchFamily="2" charset="0"/>
              </a:rPr>
              <a:t> †_‡K †</a:t>
            </a:r>
            <a:r>
              <a:rPr lang="en-US" sz="3200" dirty="0" err="1" smtClean="0">
                <a:latin typeface="SutonnyMJ" pitchFamily="2" charset="0"/>
              </a:rPr>
              <a:t>QvUwU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we‡qvM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cvi‡e</a:t>
            </a:r>
            <a:r>
              <a:rPr lang="en-US" sz="3200" dirty="0" smtClean="0">
                <a:latin typeface="SutonnyMJ" pitchFamily="2" charset="0"/>
              </a:rPr>
              <a:t>|</a:t>
            </a:r>
          </a:p>
          <a:p>
            <a:endParaRPr lang="en-US" sz="3200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29937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8697" y="1932039"/>
            <a:ext cx="37608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72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72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- </a:t>
            </a:r>
            <a:endParaRPr lang="en-US" sz="72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0201011215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0" y="715770"/>
            <a:ext cx="11284310" cy="5491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42982" y="1089891"/>
            <a:ext cx="8402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SutonnyMJ" pitchFamily="2" charset="0"/>
              </a:rPr>
              <a:t>ni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37801" y="1606747"/>
            <a:ext cx="896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</a:rPr>
              <a:t>je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83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48438 0.1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0.63021 0.461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18" y="0"/>
            <a:ext cx="6142182" cy="6858000"/>
          </a:xfrm>
          <a:prstGeom prst="rect">
            <a:avLst/>
          </a:prstGeom>
        </p:spPr>
      </p:pic>
      <p:pic>
        <p:nvPicPr>
          <p:cNvPr id="3" name="Picture 2" descr="b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540294" y="540290"/>
            <a:ext cx="6891449" cy="5810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0593" y="2035277"/>
            <a:ext cx="3008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CE66FF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 smtClean="0">
                <a:solidFill>
                  <a:srgbClr val="CE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E66FF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dirty="0" smtClean="0">
                <a:solidFill>
                  <a:srgbClr val="CE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E66FF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800" b="1" dirty="0" smtClean="0">
                <a:solidFill>
                  <a:srgbClr val="CE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E66FF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b="1" dirty="0" smtClean="0">
                <a:solidFill>
                  <a:srgbClr val="CE66FF"/>
                </a:solidFill>
                <a:latin typeface="NikoshBAN" pitchFamily="2" charset="0"/>
                <a:cs typeface="NikoshBAN" pitchFamily="2" charset="0"/>
              </a:rPr>
              <a:t> ৮৭ </a:t>
            </a:r>
            <a:r>
              <a:rPr lang="en-US" sz="4800" b="1" dirty="0" err="1" smtClean="0">
                <a:solidFill>
                  <a:srgbClr val="CE66FF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dirty="0" smtClean="0">
                <a:solidFill>
                  <a:srgbClr val="CE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E66FF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800" b="1" dirty="0" smtClean="0">
                <a:solidFill>
                  <a:srgbClr val="CE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E66FF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 smtClean="0">
                <a:solidFill>
                  <a:srgbClr val="CE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CE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796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2964872"/>
            <a:ext cx="8562109" cy="220749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8" y="411699"/>
            <a:ext cx="6120549" cy="1841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67491" y="923636"/>
            <a:ext cx="1487054" cy="13762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9719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79049 0.3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31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78" y="701484"/>
            <a:ext cx="9256258" cy="184775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27" y="4114731"/>
            <a:ext cx="9421091" cy="16764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84364" y="5135419"/>
            <a:ext cx="1357745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61273" y="3819237"/>
            <a:ext cx="1408545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256655" y="2530764"/>
            <a:ext cx="1403927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99818" y="1233055"/>
            <a:ext cx="1399309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284363" y="0"/>
            <a:ext cx="1403927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25236" y="3503248"/>
            <a:ext cx="1025236" cy="11637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074656" y="2034237"/>
            <a:ext cx="1074656" cy="12085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025236" y="491812"/>
            <a:ext cx="1025236" cy="11637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24634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82799 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0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72162 -0.04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81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59544 -0.238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9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0.48229 -0.426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1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36849 -0.61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6237 0.556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2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35026 0.32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43633 0.117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100</Words>
  <Application>Microsoft Office PowerPoint</Application>
  <PresentationFormat>Custom</PresentationFormat>
  <Paragraphs>37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School</cp:lastModifiedBy>
  <cp:revision>128</cp:revision>
  <dcterms:created xsi:type="dcterms:W3CDTF">2020-05-03T05:31:39Z</dcterms:created>
  <dcterms:modified xsi:type="dcterms:W3CDTF">2022-07-14T09:41:46Z</dcterms:modified>
</cp:coreProperties>
</file>