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2" r:id="rId3"/>
    <p:sldId id="284" r:id="rId4"/>
    <p:sldId id="259" r:id="rId5"/>
    <p:sldId id="286" r:id="rId6"/>
    <p:sldId id="261" r:id="rId7"/>
    <p:sldId id="262" r:id="rId8"/>
    <p:sldId id="260" r:id="rId9"/>
    <p:sldId id="283" r:id="rId10"/>
    <p:sldId id="267" r:id="rId11"/>
    <p:sldId id="263" r:id="rId12"/>
    <p:sldId id="265" r:id="rId13"/>
    <p:sldId id="266" r:id="rId14"/>
    <p:sldId id="269" r:id="rId15"/>
    <p:sldId id="278" r:id="rId16"/>
    <p:sldId id="287" r:id="rId17"/>
    <p:sldId id="274" r:id="rId18"/>
    <p:sldId id="275" r:id="rId19"/>
    <p:sldId id="28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476" y="97671"/>
            <a:ext cx="12062012" cy="1014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" y="1215335"/>
            <a:ext cx="12062012" cy="5469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205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9"/>
          <a:stretch/>
        </p:blipFill>
        <p:spPr>
          <a:xfrm>
            <a:off x="870794" y="3928057"/>
            <a:ext cx="10595777" cy="282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70794" y="180305"/>
            <a:ext cx="10595777" cy="9928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bn-BD" sz="6000" b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2" y="1173167"/>
            <a:ext cx="5426975" cy="2754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1173167"/>
            <a:ext cx="5052892" cy="2754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628" y="332112"/>
            <a:ext cx="11616743" cy="1429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 শব্দের অর্থ,টীকা ও পাঠ বিশ্লেষণ-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338" y="3523332"/>
            <a:ext cx="4803820" cy="1472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পড়া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1" y="2680354"/>
            <a:ext cx="5489768" cy="3158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8240" y="196232"/>
            <a:ext cx="10069961" cy="1290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240" y="1731051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সন্ধিহান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6133" y="1731051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noProof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সন্দেহযুক্ত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240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noProof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240" y="4939613"/>
            <a:ext cx="3342071" cy="14372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সোল্লাসে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6132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36131" y="4927759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1718172"/>
            <a:ext cx="3090929" cy="143114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3335333"/>
            <a:ext cx="3090929" cy="1437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4921615"/>
            <a:ext cx="3090929" cy="144343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1998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2000"/>
    </mc:Choice>
    <mc:Fallback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4522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গলাধঃকরণ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4522" y="309093"/>
            <a:ext cx="10282952" cy="1229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5403" y="1718172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noProof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4521" y="1718172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গতাসু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5403" y="4952492"/>
            <a:ext cx="3342071" cy="1437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noProof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বাহাদুরি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5404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গিলে ফেলা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521" y="4952492"/>
            <a:ext cx="3342071" cy="1437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kern="0" noProof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কারদানি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6" b="17141"/>
          <a:stretch/>
        </p:blipFill>
        <p:spPr>
          <a:xfrm>
            <a:off x="4550535" y="1718173"/>
            <a:ext cx="3090929" cy="1437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34" y="3335332"/>
            <a:ext cx="3090929" cy="1437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5" b="32226"/>
          <a:stretch/>
        </p:blipFill>
        <p:spPr>
          <a:xfrm>
            <a:off x="4550534" y="4952492"/>
            <a:ext cx="3090929" cy="1437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2000"/>
    </mc:Choice>
    <mc:Fallback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277" y="347730"/>
            <a:ext cx="11075830" cy="13522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b="1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পাঠ-</a:t>
            </a:r>
            <a:endParaRPr lang="en-US" sz="6000" b="1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854558"/>
            <a:ext cx="11075831" cy="45076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7732" y="283335"/>
            <a:ext cx="6882922" cy="12548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494" y="1848933"/>
            <a:ext cx="3425699" cy="11968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সময়- ০৭</a:t>
            </a:r>
            <a:r>
              <a:rPr kumimoji="0" lang="bn-BD" sz="3600" b="1" i="0" u="none" strike="noStrike" kern="0" cap="none" spc="0" normalizeH="0" noProof="0" dirty="0" smtClean="0">
                <a:ln>
                  <a:noFill/>
                </a:ln>
                <a:solidFill>
                  <a:srgbClr val="B74919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732" y="4767737"/>
            <a:ext cx="11713057" cy="1668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‘বই পড়া’ প্রবন্ধের আলোকে সাহিত্যচর্চার প্রতি অনীহার কারণ বর্ণনা কর।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45" y="244325"/>
            <a:ext cx="4498364" cy="43788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93" y="412124"/>
            <a:ext cx="6349284" cy="1383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93" y="4764127"/>
            <a:ext cx="11743385" cy="19002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“মানুষের সম্পূর্ণ মনের সাক্ষাৎ পাওয়া যায় সাহিত্যে”-ব্যাখ্যা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3" y="502276"/>
            <a:ext cx="4775915" cy="4031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190" y="405636"/>
            <a:ext cx="10328856" cy="889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4102" y="2399500"/>
            <a:ext cx="8937939" cy="841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আত্মার অপমৃত্যু বলতে কী বোঝানো হয়েছে?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4102" y="3347265"/>
            <a:ext cx="8937939" cy="1286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স্কুল-কলেজের ওপরে স্থান দিয়েছেন-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লাইব্রেরিকে   (খ) মন্দিরকে   (গ) গুহাকে   (ঘ)    জাদুঘরকে।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4105" y="1559961"/>
            <a:ext cx="8937939" cy="746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ডেমোক্রেসি কীসের সার্থকতা বোঝে না?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4101" y="4740512"/>
            <a:ext cx="8937939" cy="1833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আত্মিক মৃত্যু বলতে বোঝানো হয়েছে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(ক)আত্মহত্যাকে                        (খ) স্বাভাবিক মৃত্যুকে                  (গ)মূল্যবোধের অবক্ষয়কে            (ঘ) অর্থ-বিত্তের অবনতিকে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1458217"/>
            <a:ext cx="1065452" cy="7785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2555562"/>
            <a:ext cx="1065452" cy="778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3719686"/>
            <a:ext cx="1065452" cy="778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5045868"/>
            <a:ext cx="1065452" cy="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278" y="2735979"/>
            <a:ext cx="11861443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ফাহমিদুর রহমান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প্রতিভা বিকাশ 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ব্যক্তিগত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পাঠাগার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ফাহমিদ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পাঠাগারে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শিক্ষার্থীদেরর 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জেগে 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দৃঢ়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সুপ্ত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প্রতিভা বিকাশ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5" y="77273"/>
            <a:ext cx="6028924" cy="2571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165278" y="1389006"/>
            <a:ext cx="3505201" cy="1043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54970"/>
              </p:ext>
            </p:extLst>
          </p:nvPr>
        </p:nvGraphicFramePr>
        <p:xfrm>
          <a:off x="686972" y="759854"/>
          <a:ext cx="10818056" cy="5523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478">
                  <a:extLst>
                    <a:ext uri="{9D8B030D-6E8A-4147-A177-3AD203B41FA5}">
                      <a16:colId xmlns="" xmlns:a16="http://schemas.microsoft.com/office/drawing/2014/main" val="2282833882"/>
                    </a:ext>
                  </a:extLst>
                </a:gridCol>
                <a:gridCol w="9774578">
                  <a:extLst>
                    <a:ext uri="{9D8B030D-6E8A-4147-A177-3AD203B41FA5}">
                      <a16:colId xmlns="" xmlns:a16="http://schemas.microsoft.com/office/drawing/2014/main" val="2750940483"/>
                    </a:ext>
                  </a:extLst>
                </a:gridCol>
              </a:tblGrid>
              <a:tr h="9195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‘কেতাবি’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বলতে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বোঝায়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6197470"/>
                  </a:ext>
                </a:extLst>
              </a:tr>
              <a:tr h="9195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“যে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জাতির জ্ঞানের ভাণ্ডার শূন্য সে জাতির ধনের ভাঁড়েও ভবানী”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উক্তিটি 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বর্ণনা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984209"/>
                  </a:ext>
                </a:extLst>
              </a:tr>
              <a:tr h="170773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উদ্দীপকে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ফাহমিদুর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সাহেবের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কর্মকাণ্ডে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‘বই পড়া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প্রবন্ধের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দিকটি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ফুটে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উঠেছে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 কর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968570"/>
                  </a:ext>
                </a:extLst>
              </a:tr>
              <a:tr h="170773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BD" sz="3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পড়ার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শিক্ষার্থীদেরর সুপ্ত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প্রতিভা বিকাশ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সম্ভব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’-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মন্তব্যটি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উদ্দীপক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‘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 পড়া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প্রবন্ধের আলোকে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89951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15" y="128079"/>
            <a:ext cx="12067503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1184856"/>
            <a:ext cx="12067503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28" y="1983345"/>
            <a:ext cx="4043967" cy="461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55733" y="1983345"/>
            <a:ext cx="4698942" cy="4610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 ১ম পত্র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শ্রেণি :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বই পড়া                সময় : ৫০মিনিট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517" y="244697"/>
            <a:ext cx="11022467" cy="1532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541" y="92164"/>
            <a:ext cx="9726917" cy="1043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দিকে লক্ষ্য কর-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672" y="1231542"/>
            <a:ext cx="5515526" cy="1043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ছবিটি কীসের?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6869" y="1235566"/>
            <a:ext cx="5515526" cy="1043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ছবিটি 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286" y="5654226"/>
            <a:ext cx="5515526" cy="1081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111" y="5658251"/>
            <a:ext cx="5515526" cy="107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7" y="2373736"/>
            <a:ext cx="5515525" cy="3158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69" y="2399494"/>
            <a:ext cx="5489768" cy="3158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8034" y="184005"/>
            <a:ext cx="11230377" cy="1043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ছাত্রদ্বয় কী করছে?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5531936"/>
            <a:ext cx="11230377" cy="1107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ঠিক বলেছ। তারা বই পড়ছে।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54" y="1374221"/>
            <a:ext cx="5541457" cy="39666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34" y="1374220"/>
            <a:ext cx="5640945" cy="3966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2887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89" y="223716"/>
            <a:ext cx="10705251" cy="134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589" y="3644700"/>
            <a:ext cx="6306825" cy="1472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পড়া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589" y="5562565"/>
            <a:ext cx="10705251" cy="104962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প্রমথ চৌধুরী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130784" y="1726836"/>
            <a:ext cx="1442434" cy="175495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1726836"/>
            <a:ext cx="4243186" cy="3672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92439" y="436536"/>
            <a:ext cx="7701567" cy="894078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7805" y="122313"/>
            <a:ext cx="6263303" cy="11238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7805" y="2414246"/>
            <a:ext cx="7628465" cy="8841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পরিচিতি বলতে পারবে।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7805" y="3395051"/>
            <a:ext cx="8942110" cy="9851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কঠিন শব্দগুলোর অর্থ বলতে পারবে।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805" y="4518063"/>
            <a:ext cx="10783789" cy="10456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সাহিত্যচর্চার প্রতি অনীহার কারণ বর্ণনা করতে পা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4492306"/>
            <a:ext cx="803584" cy="1045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7805" y="5650086"/>
            <a:ext cx="10912578" cy="10456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সাহিত্যচর্চার প্রয়োজনীয়তা বিশ্লেষণ করতে পা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7804" y="1537245"/>
            <a:ext cx="6263305" cy="812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1" y="3395051"/>
            <a:ext cx="803584" cy="1045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1" y="2349421"/>
            <a:ext cx="803584" cy="1045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5642212"/>
            <a:ext cx="803584" cy="10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879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6999" y="512002"/>
            <a:ext cx="6983498" cy="1397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6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পরিচিতি-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6999" y="2771975"/>
            <a:ext cx="5785843" cy="18389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আগস্ট,১৮৬৮ সালে,যশোরে।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 পাবনা জেলা।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6999" y="4800047"/>
            <a:ext cx="3737174" cy="183893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এম.এ (ইংরেজি)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বিশ্ববিদ্যালয়।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2465" y="4800047"/>
            <a:ext cx="3672503" cy="1838931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ও সাহিত্যিক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(ছদ্মনাম বীরবল)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11440" y="2771975"/>
            <a:ext cx="5811962" cy="183893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পত্র,বীরবলের হালখাতা,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রায়তের কথা ইত্যাদি।</a:t>
            </a: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13565" y="4803820"/>
            <a:ext cx="4009837" cy="1835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২রা সেপ্টেম্বর,১৯৪৬ সালে,কলকাতায়।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7421" y="210480"/>
            <a:ext cx="2751124" cy="2329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0002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4000"/>
    </mc:Choice>
    <mc:Fallback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344" y="214568"/>
            <a:ext cx="8255357" cy="110958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6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0216" y="1470897"/>
            <a:ext cx="2562895" cy="987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সময়: ০৫ মিনিট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8342" y="1990366"/>
            <a:ext cx="7572777" cy="1115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প্রমথ</a:t>
            </a:r>
            <a:r>
              <a:rPr kumimoji="0" lang="bn-BD" sz="3600" b="1" i="0" u="none" strike="noStrike" kern="0" cap="none" spc="0" normalizeH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চৌধুরীর পৈতৃক নিবাস কোথায়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343" y="4377958"/>
            <a:ext cx="8255358" cy="1088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solidFill>
                  <a:srgbClr val="B7491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‘রায়তের কথা’কোন ধরণের সাহিত্যকর্ম?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1964610"/>
            <a:ext cx="1065452" cy="1115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8343" y="3231185"/>
            <a:ext cx="7881873" cy="995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solidFill>
                  <a:srgbClr val="B7491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 চলিত গদ্যরীতির প্রবর্তক কে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342" y="5618260"/>
            <a:ext cx="8680362" cy="1054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solidFill>
                  <a:srgbClr val="B7491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প্রমথ চৌধুরী কতসালে মৃত্যুবরণ করেন?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3111607"/>
            <a:ext cx="1065452" cy="1115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4350347"/>
            <a:ext cx="1065452" cy="1115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5557561"/>
            <a:ext cx="1065452" cy="1115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1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3000"/>
    </mc:Choice>
    <mc:Fallback>
      <p:transition advClick="0" advTm="1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462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567</cp:revision>
  <dcterms:created xsi:type="dcterms:W3CDTF">2020-10-16T09:46:54Z</dcterms:created>
  <dcterms:modified xsi:type="dcterms:W3CDTF">2022-07-17T07:18:44Z</dcterms:modified>
</cp:coreProperties>
</file>