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9" r:id="rId6"/>
    <p:sldId id="263" r:id="rId7"/>
    <p:sldId id="278" r:id="rId8"/>
    <p:sldId id="279" r:id="rId9"/>
    <p:sldId id="266" r:id="rId10"/>
    <p:sldId id="276" r:id="rId11"/>
    <p:sldId id="277" r:id="rId12"/>
    <p:sldId id="268" r:id="rId13"/>
    <p:sldId id="267" r:id="rId14"/>
    <p:sldId id="264" r:id="rId15"/>
    <p:sldId id="274" r:id="rId16"/>
    <p:sldId id="275" r:id="rId17"/>
    <p:sldId id="261" r:id="rId18"/>
    <p:sldId id="262" r:id="rId19"/>
    <p:sldId id="272" r:id="rId20"/>
    <p:sldId id="273" r:id="rId21"/>
    <p:sldId id="270" r:id="rId22"/>
    <p:sldId id="265" r:id="rId2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FA74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20" y="7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72F81-CFCB-4DBC-9B2F-93F7F02D04B2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2A55B-1DD6-4F49-B20A-E0F724D41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2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55B-1DD6-4F49-B20A-E0F724D41D9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7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55B-1DD6-4F49-B20A-E0F724D41D9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5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B0F-FD28-42F0-A2E0-2BAC674AA185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B0F-FD28-42F0-A2E0-2BAC674AA185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B0F-FD28-42F0-A2E0-2BAC674AA185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B0F-FD28-42F0-A2E0-2BAC674AA185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B0F-FD28-42F0-A2E0-2BAC674AA185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B0F-FD28-42F0-A2E0-2BAC674AA185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B0F-FD28-42F0-A2E0-2BAC674AA185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B0F-FD28-42F0-A2E0-2BAC674AA185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B0F-FD28-42F0-A2E0-2BAC674AA185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B0F-FD28-42F0-A2E0-2BAC674AA185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2B0F-FD28-42F0-A2E0-2BAC674AA185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52B0F-FD28-42F0-A2E0-2BAC674AA185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241DB-EC5D-43E3-ACD0-80336BE36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10" Type="http://schemas.openxmlformats.org/officeDocument/2006/relationships/image" Target="../media/image8.png"/><Relationship Id="rId4" Type="http://schemas.openxmlformats.org/officeDocument/2006/relationships/image" Target="../media/image10.jpe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.jpeg"/><Relationship Id="rId7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9.png"/><Relationship Id="rId4" Type="http://schemas.openxmlformats.org/officeDocument/2006/relationships/image" Target="../media/image17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8493" y="-22225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2161838" cy="144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219" y="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সবাইকে.........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8265" y="-609600"/>
            <a:ext cx="4572000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11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:\Users\Dilruba Khanom\Videos\Fall_Mushrooms_Transparent_PNG_Pictur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" r="4837" b="4143"/>
          <a:stretch/>
        </p:blipFill>
        <p:spPr bwMode="auto">
          <a:xfrm>
            <a:off x="11110119" y="4572000"/>
            <a:ext cx="75121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9228" l="9794" r="89691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07" r="28167"/>
          <a:stretch/>
        </p:blipFill>
        <p:spPr bwMode="auto">
          <a:xfrm>
            <a:off x="4099719" y="5439521"/>
            <a:ext cx="685800" cy="141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9228" l="9794" r="89691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07" r="28167"/>
          <a:stretch/>
        </p:blipFill>
        <p:spPr bwMode="auto">
          <a:xfrm>
            <a:off x="4861719" y="5791200"/>
            <a:ext cx="51577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" y="958338"/>
            <a:ext cx="12036386" cy="539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" y="936122"/>
            <a:ext cx="3801046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00"/>
                            </p:stCondLst>
                            <p:childTnLst>
                              <p:par>
                                <p:cTn id="14" presetID="33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8" grpId="1"/>
      <p:bldP spid="11" grpId="0"/>
      <p:bldP spid="11" grpId="1"/>
      <p:bldP spid="11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5519" y="533400"/>
            <a:ext cx="3712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4719" y="5486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খরা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319" y="1295400"/>
            <a:ext cx="4267200" cy="403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471319" y="15240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খরা দেখা দেয় কেনো?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1319" y="2743200"/>
            <a:ext cx="6461919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 লম্বা সময় আবহাওয়া শুষ্ক থাকলে খরা দেখা দেয়। </a:t>
            </a:r>
            <a:endParaRPr lang="en-US" sz="32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1319" y="15488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খরার কারণ কী?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1319" y="27432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অস্বাভাবিক কম বৃষ্টিপাত ও উচ্চ তাপমাত্রাই হলো খরার কারণ।  </a:t>
            </a:r>
            <a:endParaRPr lang="en-US" sz="32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71319" y="1548825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কোন অঞ্চলে খরা সৃষ্টি হয় ?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1319" y="2743200"/>
            <a:ext cx="646191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উত্তর-পশ্চিম অঞ্চলে খরা সৃষ্টি হয়। </a:t>
            </a:r>
            <a:endParaRPr lang="en-US" sz="32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943600"/>
            <a:ext cx="1232931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Picture 3" descr="C:\Users\m\Desktop\hera\picture\cyclone_3 - Cop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919" y="1143000"/>
            <a:ext cx="42672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56519" y="5410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কালবৈশাখী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319" y="457200"/>
            <a:ext cx="371287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943600"/>
            <a:ext cx="12329319" cy="990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27215" y="1106269"/>
            <a:ext cx="255390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কালবৈশাখী কী?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66519" y="2438400"/>
            <a:ext cx="685800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গ্রীষ্মকালে আমাদের দেশে যে ঝড় হয় তাই</a:t>
            </a:r>
          </a:p>
          <a:p>
            <a:r>
              <a:rPr lang="bn-IN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কালবৈশাখী নামে পরিচিত। সষ্ণারণশীল ধূসর মেঘ সোজা উপরে উঠে গিয়ে জমা হয়। পরবর্তীতে এই মেঘ ঘনীভূত হয়ে ঝড়ো হাওয়া, ভারীবৃষ্টি,বজ্রবৃষ্টি,শিলাবৃষ্টি ইত্যাদি সৃষ্টি করে। এটাই কালবৈশাখী।</a:t>
            </a:r>
            <a:endParaRPr lang="en-US" sz="36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6519" y="2943761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কালবৈশাখী ঝড় সর্বোচ্চ ২০ কিলোমিটার এলাকা বিস্তৃত হতে। </a:t>
            </a:r>
            <a:endParaRPr lang="en-US" sz="40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6519" y="10668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কালবৈশাখী ঝড় কত কিলোমিটার এলাকা বিস্তৃত হতে পারে?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Picture 2" descr="C:\Users\m\Desktop\hera\picture\Cyclone_Catarina_from_the_ISS_on_March_26_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119" y="1371600"/>
            <a:ext cx="38862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899319" y="5486400"/>
            <a:ext cx="25908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ঘুর্ণিঝড়</a:t>
            </a:r>
            <a:endParaRPr lang="en-U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3119" y="533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943600"/>
            <a:ext cx="12329319" cy="99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5519" y="1143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ঘূর্ণিঝড় কী?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5519" y="1981200"/>
            <a:ext cx="7010400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ঘূর্ণিঝড় হলো নিম্নচাপের ফলে সৃষ্ট ঘূর্ণায়মান সামুদ্রিক বজ্রঝড়। এটি ৫০০ থেকে ৮০০ কিলোমিটার এলাকা জুড়ে বিস্তৃত হয়। অত্যধিক গরমের ফলে ভারত মহাসাগর ও বঙ্গোপসাগরের পানি ব্যাপকহারে বাষ্পে পরিণত হয়। এর ফলে ঐ সকল স্থানে সৃষ্ট নিম্নচাপ থেকেই তৈরি হয় ঘূর্ণিঝড়।  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0438" y="1958876"/>
            <a:ext cx="6644481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১।ঘূর্ণিঝড়ের সময় দমকা হাওয়া বইতে থাকে ও মুষলধারে বৃষ্টি হয়। </a:t>
            </a:r>
          </a:p>
          <a:p>
            <a:r>
              <a:rPr lang="bn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কখনো কখনো ঘুর্ণিঝড়ের ফলে জলোচ্ছ্বাসের সৃষ্টি হয়।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5519" y="1143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ঘূর্ণিঝড়ের সময় কী কী হয়?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5519" y="1143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ঘূর্ণিঝড়ের ফলে কী কী ক্ষতি হয়?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5519" y="1981200"/>
            <a:ext cx="67818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১।ঘূর্ণিঝড়ের ফলে সৃষ্ট জলোচ্ছ্বাসে লোকালয় প্লাবিত হয়ে ব্যাপক ক্ষতি হয়।</a:t>
            </a:r>
          </a:p>
          <a:p>
            <a:r>
              <a:rPr lang="bn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মাঝে মাঝে জলোচ্ছ্বাসের ফলে সমুদ্র উপকূলবর্তী অষ্ণলে তীব্র জোয়ারের সৃষ্টি হয় এবং সবকিছু ভাসিয়ে নিয়ে যায়।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1719" y="533400"/>
            <a:ext cx="371287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tornedo-texas-2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20" y="1295400"/>
            <a:ext cx="4648200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623719" y="15240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টর্নেডো কী ?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3719" y="269754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টর্নেডো হলো সরু ফানেল আকৃতির ঘূর্ণায়মান শক্তিশালী বায়ুপ্রবাহ। এই বায়ুপ্রবাহ আকাশের বজ্রমেঘের স্তর থেকে ভূপৃষ্ঠ পর্যন্ত বিস্তৃত হয়। 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3719" y="1472625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টর্নেডোর ফলে কী কী ক্ষতি হতে পারে?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3719" y="2743200"/>
            <a:ext cx="61722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ঘরবাড়ির ছাদ উড়িয়ে নিয়ে যেতে পারে।</a:t>
            </a:r>
          </a:p>
          <a:p>
            <a:r>
              <a:rPr lang="bn-IN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দেয়াল ভেঙ্গে যেতে পারে। </a:t>
            </a:r>
          </a:p>
          <a:p>
            <a:r>
              <a:rPr lang="bn-IN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ফসলের ব্যাপক ক্ষতি হতে পারে।</a:t>
            </a:r>
          </a:p>
          <a:p>
            <a:r>
              <a:rPr lang="bn-IN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শক্তিশালী টর্নেডো বড় বড় স্থাপনা ভেঙ্গে ফেলতে পারে।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6119" y="5715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টর্নেডো</a:t>
            </a:r>
            <a:r>
              <a:rPr lang="bn-I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943600"/>
            <a:ext cx="1232931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  <p:bldP spid="11" grpId="0"/>
      <p:bldP spid="11" grpId="1"/>
      <p:bldP spid="12" grpId="0"/>
      <p:bldP spid="13" grpId="0"/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1119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6200000">
            <a:off x="5547519" y="2133600"/>
            <a:ext cx="457200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20397129">
            <a:off x="6734460" y="3055069"/>
            <a:ext cx="457200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7971080">
            <a:off x="4671718" y="4233639"/>
            <a:ext cx="457200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1700501">
            <a:off x="4372851" y="3025800"/>
            <a:ext cx="457200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3469760">
            <a:off x="6255437" y="4373553"/>
            <a:ext cx="457200" cy="304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12161838" cy="1219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51719" y="6096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বিরূপ আবহাওয়া...</a:t>
            </a:r>
            <a:endParaRPr 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785519" y="2514600"/>
            <a:ext cx="1981200" cy="1981200"/>
            <a:chOff x="8671719" y="838200"/>
            <a:chExt cx="1828800" cy="1676400"/>
          </a:xfrm>
        </p:grpSpPr>
        <p:sp>
          <p:nvSpPr>
            <p:cNvPr id="18" name="Oval 17"/>
            <p:cNvSpPr/>
            <p:nvPr/>
          </p:nvSpPr>
          <p:spPr>
            <a:xfrm>
              <a:off x="8671719" y="838200"/>
              <a:ext cx="1828800" cy="16764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023411" y="1057472"/>
              <a:ext cx="1219200" cy="1328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bn-IN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আবহাওয়ার </a:t>
              </a:r>
            </a:p>
            <a:p>
              <a:pPr lvl="0"/>
              <a:r>
                <a:rPr lang="bn-IN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নিয়ামক  পরিবর্তণের প্রভাব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85519" y="304800"/>
            <a:ext cx="1981200" cy="1752600"/>
            <a:chOff x="9205119" y="3124200"/>
            <a:chExt cx="1981200" cy="1752600"/>
          </a:xfrm>
        </p:grpSpPr>
        <p:sp>
          <p:nvSpPr>
            <p:cNvPr id="25" name="Oval 24"/>
            <p:cNvSpPr/>
            <p:nvPr/>
          </p:nvSpPr>
          <p:spPr>
            <a:xfrm>
              <a:off x="9205119" y="3124200"/>
              <a:ext cx="1981200" cy="17526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586119" y="3505200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bn-IN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তাপদাহ ও শৈতপ্রবাহ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147719" y="2057400"/>
            <a:ext cx="1981200" cy="1752600"/>
            <a:chOff x="7681119" y="609600"/>
            <a:chExt cx="1981200" cy="1752600"/>
          </a:xfrm>
        </p:grpSpPr>
        <p:grpSp>
          <p:nvGrpSpPr>
            <p:cNvPr id="30" name="Group 29"/>
            <p:cNvGrpSpPr/>
            <p:nvPr/>
          </p:nvGrpSpPr>
          <p:grpSpPr>
            <a:xfrm>
              <a:off x="7681119" y="609600"/>
              <a:ext cx="1981200" cy="1752600"/>
              <a:chOff x="9205119" y="3124200"/>
              <a:chExt cx="1981200" cy="17526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9205119" y="3124200"/>
                <a:ext cx="1981200" cy="175260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9586119" y="3505200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endPara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7985919" y="1219200"/>
              <a:ext cx="12522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bn-IN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কালবৈশাখী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233319" y="4572000"/>
            <a:ext cx="1981200" cy="1752600"/>
            <a:chOff x="9281319" y="1600200"/>
            <a:chExt cx="1981200" cy="1752600"/>
          </a:xfrm>
        </p:grpSpPr>
        <p:grpSp>
          <p:nvGrpSpPr>
            <p:cNvPr id="36" name="Group 35"/>
            <p:cNvGrpSpPr/>
            <p:nvPr/>
          </p:nvGrpSpPr>
          <p:grpSpPr>
            <a:xfrm>
              <a:off x="9281319" y="1600200"/>
              <a:ext cx="1981200" cy="1752600"/>
              <a:chOff x="7681119" y="609600"/>
              <a:chExt cx="1981200" cy="1752600"/>
            </a:xfrm>
          </p:grpSpPr>
          <p:grpSp>
            <p:nvGrpSpPr>
              <p:cNvPr id="37" name="Group 29"/>
              <p:cNvGrpSpPr/>
              <p:nvPr/>
            </p:nvGrpSpPr>
            <p:grpSpPr>
              <a:xfrm>
                <a:off x="7681119" y="609600"/>
                <a:ext cx="1981200" cy="1752600"/>
                <a:chOff x="9205119" y="3124200"/>
                <a:chExt cx="1981200" cy="175260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9205119" y="3124200"/>
                  <a:ext cx="1981200" cy="1752600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9586119" y="3505200"/>
                  <a:ext cx="1295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:endParaRPr lang="en-US" sz="2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7985919" y="1219200"/>
                <a:ext cx="1847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9814719" y="2209800"/>
              <a:ext cx="8611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bn-IN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টর্নেডো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423319" y="1981200"/>
            <a:ext cx="1981200" cy="1752600"/>
            <a:chOff x="9128919" y="685800"/>
            <a:chExt cx="1981200" cy="1752600"/>
          </a:xfrm>
        </p:grpSpPr>
        <p:grpSp>
          <p:nvGrpSpPr>
            <p:cNvPr id="43" name="Group 42"/>
            <p:cNvGrpSpPr/>
            <p:nvPr/>
          </p:nvGrpSpPr>
          <p:grpSpPr>
            <a:xfrm>
              <a:off x="9128919" y="685800"/>
              <a:ext cx="1981200" cy="1752600"/>
              <a:chOff x="7681119" y="609600"/>
              <a:chExt cx="1981200" cy="1752600"/>
            </a:xfrm>
          </p:grpSpPr>
          <p:grpSp>
            <p:nvGrpSpPr>
              <p:cNvPr id="44" name="Group 29"/>
              <p:cNvGrpSpPr/>
              <p:nvPr/>
            </p:nvGrpSpPr>
            <p:grpSpPr>
              <a:xfrm>
                <a:off x="7681119" y="609600"/>
                <a:ext cx="1981200" cy="1752600"/>
                <a:chOff x="9205119" y="3124200"/>
                <a:chExt cx="1981200" cy="1752600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9205119" y="3124200"/>
                  <a:ext cx="1981200" cy="1752600"/>
                </a:xfrm>
                <a:prstGeom prst="ellipse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9586119" y="3505200"/>
                  <a:ext cx="1295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:endParaRPr lang="en-US" sz="2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7985919" y="1219200"/>
                <a:ext cx="1847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9433719" y="1295400"/>
              <a:ext cx="12763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bn-IN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বন্যা ও খরা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109119" y="4343400"/>
            <a:ext cx="1981200" cy="1752600"/>
            <a:chOff x="9509919" y="1600200"/>
            <a:chExt cx="1981200" cy="1752600"/>
          </a:xfrm>
        </p:grpSpPr>
        <p:grpSp>
          <p:nvGrpSpPr>
            <p:cNvPr id="50" name="Group 49"/>
            <p:cNvGrpSpPr/>
            <p:nvPr/>
          </p:nvGrpSpPr>
          <p:grpSpPr>
            <a:xfrm>
              <a:off x="9509919" y="1600200"/>
              <a:ext cx="1981200" cy="1752600"/>
              <a:chOff x="9128919" y="685800"/>
              <a:chExt cx="1981200" cy="1752600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9128919" y="685800"/>
                <a:ext cx="1981200" cy="1752600"/>
                <a:chOff x="7681119" y="609600"/>
                <a:chExt cx="1981200" cy="1752600"/>
              </a:xfrm>
            </p:grpSpPr>
            <p:grpSp>
              <p:nvGrpSpPr>
                <p:cNvPr id="53" name="Group 29"/>
                <p:cNvGrpSpPr/>
                <p:nvPr/>
              </p:nvGrpSpPr>
              <p:grpSpPr>
                <a:xfrm>
                  <a:off x="7681119" y="609600"/>
                  <a:ext cx="1981200" cy="1752600"/>
                  <a:chOff x="9205119" y="3124200"/>
                  <a:chExt cx="1981200" cy="1752600"/>
                </a:xfrm>
              </p:grpSpPr>
              <p:sp>
                <p:nvSpPr>
                  <p:cNvPr id="55" name="Oval 54"/>
                  <p:cNvSpPr/>
                  <p:nvPr/>
                </p:nvSpPr>
                <p:spPr>
                  <a:xfrm>
                    <a:off x="9205119" y="3124200"/>
                    <a:ext cx="1981200" cy="1752600"/>
                  </a:xfrm>
                  <a:prstGeom prst="ellips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9586119" y="3505200"/>
                    <a:ext cx="12954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endParaRPr lang="en-US" sz="2400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sp>
              <p:nvSpPr>
                <p:cNvPr id="54" name="Rectangle 53"/>
                <p:cNvSpPr/>
                <p:nvPr/>
              </p:nvSpPr>
              <p:spPr>
                <a:xfrm>
                  <a:off x="7985919" y="1219200"/>
                  <a:ext cx="18473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endParaRPr lang="en-US" sz="2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52" name="Rectangle 51"/>
              <p:cNvSpPr/>
              <p:nvPr/>
            </p:nvSpPr>
            <p:spPr>
              <a:xfrm>
                <a:off x="9433719" y="1295400"/>
                <a:ext cx="1847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10043319" y="1828800"/>
              <a:ext cx="12053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ঘূর্ণিঝড় </a:t>
              </a:r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IN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 সাইক্লোন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8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8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8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8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8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8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8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8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8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9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7119" y="3810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...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562600"/>
            <a:ext cx="12329319" cy="1371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18319" y="1371600"/>
            <a:ext cx="67056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lvl="0" indent="-571500"/>
            <a:r>
              <a:rPr lang="bn-IN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 দেখানো ছকের মতো খাতায় একটি </a:t>
            </a:r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</a:p>
          <a:p>
            <a:pPr marL="571500" lvl="0" indent="-571500"/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 কর।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99319" y="2877398"/>
            <a:ext cx="9982200" cy="2797464"/>
            <a:chOff x="365919" y="2765136"/>
            <a:chExt cx="7239000" cy="2797464"/>
          </a:xfrm>
        </p:grpSpPr>
        <p:grpSp>
          <p:nvGrpSpPr>
            <p:cNvPr id="14" name="Group 13"/>
            <p:cNvGrpSpPr/>
            <p:nvPr/>
          </p:nvGrpSpPr>
          <p:grpSpPr>
            <a:xfrm>
              <a:off x="365919" y="2765136"/>
              <a:ext cx="7239000" cy="2721264"/>
              <a:chOff x="2176072" y="1494076"/>
              <a:chExt cx="7747417" cy="2721264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15" name="Group 7"/>
              <p:cNvGrpSpPr/>
              <p:nvPr/>
            </p:nvGrpSpPr>
            <p:grpSpPr>
              <a:xfrm>
                <a:off x="2176072" y="1494076"/>
                <a:ext cx="7747417" cy="2721264"/>
                <a:chOff x="2370944" y="1411025"/>
                <a:chExt cx="6544456" cy="2721264"/>
              </a:xfrm>
            </p:grpSpPr>
            <p:sp>
              <p:nvSpPr>
                <p:cNvPr id="17" name="Rectangle 2"/>
                <p:cNvSpPr/>
                <p:nvPr/>
              </p:nvSpPr>
              <p:spPr>
                <a:xfrm>
                  <a:off x="2370944" y="1411025"/>
                  <a:ext cx="6544456" cy="55463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370944" y="1958166"/>
                  <a:ext cx="6544456" cy="554636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370944" y="2485595"/>
                  <a:ext cx="6544456" cy="554636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370944" y="3034493"/>
                  <a:ext cx="6544456" cy="554636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370944" y="3577653"/>
                  <a:ext cx="6544456" cy="554636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2176072" y="1548340"/>
                <a:ext cx="774741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আবহাওয়ার নিয়ামক পরিবর্তণের প্রভাব কী কী লিখ।</a:t>
                </a:r>
                <a:endParaRPr lang="en-US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65919" y="32766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IN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১।</a:t>
              </a:r>
              <a:endPara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5919" y="3810000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IN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২।</a:t>
              </a:r>
              <a:endPara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919" y="4382869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IN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৩।</a:t>
              </a:r>
              <a:endPara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2119" y="4916269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IN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৪।</a:t>
              </a:r>
              <a:endPara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678" y="112262"/>
            <a:ext cx="3200400" cy="238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953000"/>
            <a:ext cx="12329319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8919" y="9144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কাজ...</a:t>
            </a:r>
            <a:endParaRPr lang="en-US" sz="5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3319" y="2895600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শৈতপ্রবাহ কী  তা ৫ টি  ব্যাককে লিখ</a:t>
            </a:r>
          </a:p>
          <a:p>
            <a:r>
              <a:rPr lang="bn-IN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কালবৈশাখী কী তা ৫ টি ব্যাককে লিখ।</a:t>
            </a:r>
          </a:p>
          <a:p>
            <a:r>
              <a:rPr lang="bn-IN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ঘূর্ণিঝড় কী  তা ৫ টি ব্যাককে লিখ।</a:t>
            </a:r>
            <a:endParaRPr lang="en-US" sz="36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953000"/>
            <a:ext cx="12329319" cy="19812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4919" y="685800"/>
            <a:ext cx="3442410" cy="4619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432719" y="14478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 সংযুক্তি ...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0319" y="33528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 ৭৮ ও ৭৯ পৃষ্ঠা বের করে মনোযোগ সহকারে পড়</a:t>
            </a:r>
            <a:r>
              <a:rPr lang="bn-IN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943600"/>
            <a:ext cx="12329319" cy="990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02293" y="762000"/>
            <a:ext cx="11065026" cy="5334000"/>
            <a:chOff x="502293" y="762000"/>
            <a:chExt cx="11065026" cy="533400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2293" y="762000"/>
              <a:ext cx="5308752" cy="53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09519" y="914400"/>
              <a:ext cx="5257800" cy="51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0719" y="6096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মূল্যায়ন...</a:t>
            </a:r>
            <a:endParaRPr lang="en-US" sz="4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7919" y="1752600"/>
            <a:ext cx="104394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বাংলাদেশে প্রতি বছর কোনটি দেখা যায়?</a:t>
            </a:r>
          </a:p>
          <a:p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বন্যা            (খ) ভূমিকম্প</a:t>
            </a:r>
          </a:p>
          <a:p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তাপদাহ         (ঘ) তুষার পাত </a:t>
            </a:r>
          </a:p>
          <a:p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কাল বৈশাখী ঝড় কত কিমি এলাকা বিস্তৃত হতে পারে?</a:t>
            </a:r>
          </a:p>
          <a:p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১০ কিমি         (খ) ১৫ কিমি</a:t>
            </a:r>
          </a:p>
          <a:p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২০ কিমি         (ঘ) ২৫ কিমি 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397" b="89944" l="10000" r="96000">
                        <a14:foregroundMark x1="41111" y1="77933" x2="41111" y2="77933"/>
                        <a14:foregroundMark x1="35778" y1="78771" x2="35778" y2="78771"/>
                        <a14:backgroundMark x1="23556" y1="74860" x2="23556" y2="75140"/>
                        <a14:backgroundMark x1="25556" y1="75978" x2="46667" y2="81006"/>
                      </a14:backgroundRemoval>
                    </a14:imgEffect>
                  </a14:imgLayer>
                </a14:imgProps>
              </a:ext>
            </a:extLst>
          </a:blip>
          <a:srcRect l="21090" t="435" r="19194" b="17748"/>
          <a:stretch/>
        </p:blipFill>
        <p:spPr>
          <a:xfrm>
            <a:off x="1127919" y="4876800"/>
            <a:ext cx="559268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397" b="89944" l="10000" r="96000">
                        <a14:foregroundMark x1="41111" y1="77933" x2="41111" y2="77933"/>
                        <a14:foregroundMark x1="35778" y1="78771" x2="35778" y2="78771"/>
                        <a14:backgroundMark x1="23556" y1="74860" x2="23556" y2="75140"/>
                        <a14:backgroundMark x1="25556" y1="75978" x2="46667" y2="81006"/>
                      </a14:backgroundRemoval>
                    </a14:imgEffect>
                  </a14:imgLayer>
                </a14:imgProps>
              </a:ext>
            </a:extLst>
          </a:blip>
          <a:srcRect l="21090" t="435" r="19194" b="17748"/>
          <a:stretch/>
        </p:blipFill>
        <p:spPr>
          <a:xfrm>
            <a:off x="1051719" y="2514600"/>
            <a:ext cx="489358" cy="533399"/>
          </a:xfrm>
          <a:prstGeom prst="rect">
            <a:avLst/>
          </a:prstGeom>
        </p:spPr>
      </p:pic>
      <p:pic>
        <p:nvPicPr>
          <p:cNvPr id="9" name="Picture 8" descr="C:\Users\Dilruba Khanom\Videos\Fall_Mushrooms_Transparent_PNG_Pictur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" r="4837" b="4143"/>
          <a:stretch/>
        </p:blipFill>
        <p:spPr bwMode="auto">
          <a:xfrm>
            <a:off x="10729119" y="4446418"/>
            <a:ext cx="990600" cy="241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715000"/>
            <a:ext cx="12329319" cy="1219200"/>
          </a:xfrm>
          <a:prstGeom prst="rect">
            <a:avLst/>
          </a:prstGeom>
        </p:spPr>
      </p:pic>
      <p:pic>
        <p:nvPicPr>
          <p:cNvPr id="11" name="Picture 2" descr="C:\Users\HP\Desktop\New folder\18685716_1030920297008057_1974259928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97961" y="414725"/>
            <a:ext cx="2421758" cy="2302192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86400"/>
            <a:ext cx="12329319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23719" y="0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9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0323" y="1782395"/>
            <a:ext cx="8737996" cy="32932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মহিদুল</a:t>
            </a:r>
            <a:r>
              <a:rPr lang="en-US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bn-IN" sz="48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32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32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32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বাংলাহিলি</a:t>
            </a:r>
            <a:r>
              <a:rPr lang="en-U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bn-IN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r"/>
            <a:r>
              <a:rPr lang="en-US" sz="32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হাকিমপুর</a:t>
            </a:r>
            <a:r>
              <a:rPr lang="en-U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bn-IN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r"/>
            <a:r>
              <a:rPr lang="bn-IN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</a:t>
            </a:r>
            <a:r>
              <a:rPr lang="en-U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১৭১৬২০৫২৮৫</a:t>
            </a:r>
            <a:endParaRPr lang="bn-IN" sz="32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Email: mahidulmmcc@gmail.com</a:t>
            </a:r>
            <a:endParaRPr lang="en-U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663268"/>
            <a:ext cx="5010150" cy="4888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New folder\18685716_1030920297008057_197425992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919" y="590789"/>
            <a:ext cx="4501896" cy="427963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6519" y="8382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মূল্যায়ন...</a:t>
            </a:r>
            <a:endParaRPr lang="en-US" sz="7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919" y="25908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ঘূর্ণিঝড় সম্পর্কে পাঁচটি</a:t>
            </a:r>
          </a:p>
          <a:p>
            <a:r>
              <a:rPr lang="bn-IN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 লিখ।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953000"/>
            <a:ext cx="12329319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953000"/>
            <a:ext cx="12329319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06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519" y="882234"/>
            <a:ext cx="4528931" cy="4527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1719" y="18288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 কাজ...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719" y="32766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বাড়ি থেকে কাল বৈশাখী ঝড়ের</a:t>
            </a:r>
          </a:p>
          <a:p>
            <a:r>
              <a:rPr lang="bn-IN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কারণ লিখে আনবে।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8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23519" y="3505200"/>
            <a:ext cx="776175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88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8800" b="1" dirty="0">
              <a:ln/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90319" y="4267200"/>
            <a:ext cx="843501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8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8000" b="1" dirty="0">
              <a:ln/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81415" y="2172831"/>
            <a:ext cx="1165704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4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14000" b="1" dirty="0">
              <a:ln/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58698" y="2864584"/>
            <a:ext cx="907621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00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ন্য</a:t>
            </a:r>
            <a:endParaRPr lang="en-US" sz="10000" b="1" dirty="0">
              <a:ln/>
              <a:solidFill>
                <a:srgbClr val="00B05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4857"/>
            <a:ext cx="12192000" cy="1923143"/>
          </a:xfrm>
          <a:prstGeom prst="rect">
            <a:avLst/>
          </a:prstGeom>
        </p:spPr>
      </p:pic>
      <p:pic>
        <p:nvPicPr>
          <p:cNvPr id="25" name="Picture 24" descr="2-www.ward2u.com-bir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8319" y="1661886"/>
            <a:ext cx="2266192" cy="214811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83608" y="243352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ভালো থেকো  ...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799694" y="956809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আবার</a:t>
            </a:r>
            <a:r>
              <a:rPr lang="en-US" sz="5400" dirty="0" smtClean="0">
                <a:solidFill>
                  <a:srgbClr val="FF0000"/>
                </a:solidFill>
              </a:rPr>
              <a:t>  </a:t>
            </a:r>
            <a:r>
              <a:rPr lang="en-US" sz="5400" dirty="0" err="1" smtClean="0">
                <a:solidFill>
                  <a:srgbClr val="FF0000"/>
                </a:solidFill>
              </a:rPr>
              <a:t>দেখা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হবে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3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1271" y="309918"/>
            <a:ext cx="61722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8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...</a:t>
            </a:r>
            <a:endParaRPr lang="en-US" sz="8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1719" y="1884867"/>
            <a:ext cx="8534400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 পঞ্চম</a:t>
            </a:r>
          </a:p>
          <a:p>
            <a:r>
              <a:rPr lang="bn-IN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 প্রাথমিক বিজ্ঞান</a:t>
            </a:r>
          </a:p>
          <a:p>
            <a:r>
              <a:rPr lang="bn-IN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 আবহাওয়া ও জলবায়ু </a:t>
            </a:r>
          </a:p>
          <a:p>
            <a:r>
              <a:rPr lang="bn-IN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 বিরূপ আবহাওয়া </a:t>
            </a:r>
          </a:p>
          <a:p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</a:p>
          <a:p>
            <a:r>
              <a:rPr lang="bn-IN" sz="36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6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16/07;2022</a:t>
            </a:r>
          </a:p>
          <a:p>
            <a:r>
              <a:rPr lang="en-US" sz="36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পৃষ্ঠাঃ৭৩-৭৮</a:t>
            </a:r>
            <a:endParaRPr lang="bn-IN" sz="3600" b="1" spc="50" dirty="0" smtClean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486400"/>
            <a:ext cx="12329319" cy="1447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1119" y="309918"/>
            <a:ext cx="3810000" cy="4733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2719" y="9144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6519" y="24384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0319" y="3447871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আবহাওয়ার পরিবর্তণে নিয়ামক বা উপাদান সমূহের প্রভাব ব্যাখ্যা করতে পারবে। 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953000"/>
            <a:ext cx="12329319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19" y="457200"/>
            <a:ext cx="3782784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3319" y="3048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গুলো নিবিড় ভাবে পর্যবেক্ষণ কর ...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19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3281" y="228601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9924" y="1124142"/>
            <a:ext cx="3261519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594519" y="278575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মেঘ</a:t>
            </a:r>
            <a:endParaRPr 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1319" y="2819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2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5331" y="504420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কুয়াশা</a:t>
            </a:r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1319" y="2743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বায়ুপ্রবাহ </a:t>
            </a:r>
            <a:endParaRPr lang="en-US" sz="2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5" descr="C:\Users\m\Desktop\hera\picture\Annual_Average_Temperature_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6919" y="3200400"/>
            <a:ext cx="28194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5014119" y="4876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রোদ</a:t>
            </a:r>
            <a:r>
              <a:rPr lang="bn-BD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1319" y="4876800"/>
            <a:ext cx="11430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sz="2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13719" y="3048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গুলোকে আবহাওয়ার কী বলে?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519" y="5334000"/>
            <a:ext cx="11353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গুলোকে আবহাওয়ার নিয়ামক বা উপাদান বলে।</a:t>
            </a:r>
            <a:endParaRPr lang="en-US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51919" y="3048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9" y="1108221"/>
            <a:ext cx="3109119" cy="17425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448" y="1111425"/>
            <a:ext cx="3157140" cy="17618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9" y="3384176"/>
            <a:ext cx="3124200" cy="16451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44" y="3281197"/>
            <a:ext cx="3406950" cy="168315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32719" y="9144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56519" y="24384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80319" y="3447871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আবহাওয়ার পরিবর্তণে নিয়ামক বা উপাদান সমূহের প্রভাব ব্যাখ্যা করতে পারবে। 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953000"/>
            <a:ext cx="12329319" cy="19812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19" y="457200"/>
            <a:ext cx="3782784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/>
      <p:bldP spid="12" grpId="0"/>
      <p:bldP spid="13" grpId="0"/>
      <p:bldP spid="14" grpId="0"/>
      <p:bldP spid="15" grpId="0"/>
      <p:bldP spid="18" grpId="0"/>
      <p:bldP spid="19" grpId="0"/>
      <p:bldP spid="28" grpId="0"/>
      <p:bldP spid="29" grpId="0"/>
      <p:bldP spid="21" grpId="0"/>
      <p:bldP spid="27" grpId="0" animBg="1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19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3281" y="228601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umulus_clouds_in_fair_wea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5319" y="1219200"/>
            <a:ext cx="2057400" cy="192024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6" name="Picture 5" descr="rai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119" y="304801"/>
            <a:ext cx="1981200" cy="1676399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7" name="Picture 6" descr="tree-in-f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5067" y="3733800"/>
            <a:ext cx="2217652" cy="19050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8719" y="1219200"/>
            <a:ext cx="1981200" cy="18288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2850357" y="3200400"/>
            <a:ext cx="170656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মেঘ</a:t>
            </a:r>
            <a:endParaRPr lang="en-US" sz="3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3119" y="381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2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8719" y="5867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কুয়াশা</a:t>
            </a:r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0881" y="31197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বায়ুপ্রবাহ </a:t>
            </a:r>
            <a:endParaRPr lang="en-US" sz="2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4" descr="C:\Users\m\Desktop\hera\picture\2906833028_9ed0b3b4e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1319" y="4800600"/>
            <a:ext cx="2057400" cy="176348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4" name="Picture 5" descr="C:\Users\m\Desktop\hera\picture\Annual_Average_Temperature_Ma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04919" y="3657600"/>
            <a:ext cx="1828800" cy="160020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5" name="TextBox 14"/>
          <p:cNvSpPr txBox="1"/>
          <p:nvPr/>
        </p:nvSpPr>
        <p:spPr>
          <a:xfrm>
            <a:off x="7223919" y="6019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রোদ</a:t>
            </a:r>
            <a:r>
              <a:rPr lang="bn-BD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90719" y="5481935"/>
            <a:ext cx="11430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sz="24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6993530" flipH="1">
            <a:off x="5067366" y="2634809"/>
            <a:ext cx="381000" cy="457200"/>
          </a:xfrm>
          <a:prstGeom prst="downArrow">
            <a:avLst>
              <a:gd name="adj1" fmla="val 50000"/>
              <a:gd name="adj2" fmla="val 4548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49081" y="2438400"/>
            <a:ext cx="2103438" cy="1905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23719" y="29718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আবহাওয়ার উপাদান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 flipH="1">
            <a:off x="6233319" y="4343400"/>
            <a:ext cx="381000" cy="457200"/>
          </a:xfrm>
          <a:prstGeom prst="downArrow">
            <a:avLst>
              <a:gd name="adj1" fmla="val 50000"/>
              <a:gd name="adj2" fmla="val 4548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3567237" flipH="1">
            <a:off x="5062059" y="3697284"/>
            <a:ext cx="381000" cy="505844"/>
          </a:xfrm>
          <a:prstGeom prst="downArrow">
            <a:avLst>
              <a:gd name="adj1" fmla="val 50000"/>
              <a:gd name="adj2" fmla="val 4548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4295700" flipH="1">
            <a:off x="7330941" y="2577674"/>
            <a:ext cx="381000" cy="457200"/>
          </a:xfrm>
          <a:prstGeom prst="downArrow">
            <a:avLst>
              <a:gd name="adj1" fmla="val 50000"/>
              <a:gd name="adj2" fmla="val 4548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7975431" flipH="1">
            <a:off x="7330792" y="3704907"/>
            <a:ext cx="381000" cy="467593"/>
          </a:xfrm>
          <a:prstGeom prst="downArrow">
            <a:avLst>
              <a:gd name="adj1" fmla="val 50000"/>
              <a:gd name="adj2" fmla="val 4548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0800000" flipH="1">
            <a:off x="6187281" y="1981199"/>
            <a:ext cx="381000" cy="457200"/>
          </a:xfrm>
          <a:prstGeom prst="downArrow">
            <a:avLst>
              <a:gd name="adj1" fmla="val 50000"/>
              <a:gd name="adj2" fmla="val 4548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8319" y="4572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আবহাওয়ার উপাদান বা নিয়ামক ...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32719" y="9144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56519" y="24384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80319" y="3447871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১১,১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আবহাওয়ার পরিবর্তণে নিয়ামক বা উপাদান সমূহের প্রভাব ব্যাখ্যা করতে পারবে। 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953000"/>
            <a:ext cx="12329319" cy="1981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19" y="457200"/>
            <a:ext cx="3782784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8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8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8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8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8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8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8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8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68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8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7" grpId="0" animBg="1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9" y="1371600"/>
            <a:ext cx="4549698" cy="403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127919" y="609600"/>
            <a:ext cx="3712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1319" y="5486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তাপদাহ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2719" y="1091625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তাপদাহ কী?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1066800"/>
            <a:ext cx="676671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তাপদাহের ফলে কী  কী সমস্যা হয়?</a:t>
            </a:r>
            <a:endParaRPr lang="en-US" sz="4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2719" y="2057400"/>
            <a:ext cx="6248400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অস্বাভাবিক তাপদাহের ফলে ফসল উৎপাদন মারাত্নকভাবে ব্যাহত হয়।</a:t>
            </a:r>
          </a:p>
          <a:p>
            <a:r>
              <a:rPr lang="bn-IN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তাপদাহের ফলে কখনো কখনো মানুষসহ হাজার হাজার জীবের মৃত্যু হয়। 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2719" y="2286000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 গরম আবহাওয়ার দীর্ঘস্থায়ী অবস্থাই হলো তাপদাহ।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791200"/>
            <a:ext cx="12329319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11" grpId="0"/>
      <p:bldP spid="12" grpId="0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7919" y="609600"/>
            <a:ext cx="3712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88" y="1371600"/>
            <a:ext cx="4661331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889919" y="5638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শৈতপ্রবাহ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3719" y="1752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শৈতপ্রবাহ কী?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7519" y="2514600"/>
            <a:ext cx="52578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শুষ্ক ও শীতল বায়ু আমাদের দেশের উপর দিয়ে প্রবাহের ফলে শীতকালে তাপমাত্রা কখনো কখনো অস্বাভাবিকভাবে কমে যায়। এই অবস্থাই হলো শৈতপ্রবাহ।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943600"/>
            <a:ext cx="1232931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4" name="Picture 2" descr="C:\Users\m\Desktop\hera\picture\Floods 1.1.1.0 Tab 2 of 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476" y="1600200"/>
            <a:ext cx="4120243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813719" y="54864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5519" y="609600"/>
            <a:ext cx="371287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943600"/>
            <a:ext cx="12329319" cy="990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61719" y="1143000"/>
            <a:ext cx="6931706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কখন বাংলাদেশের এক পষ্ণমাংশ পানিতে </a:t>
            </a:r>
          </a:p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তলিয়ে যায়?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1719" y="2624078"/>
            <a:ext cx="701040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বর্ষাকালে অর্থাৎ জুন থেকে সেপ্টেম্বর মাসে বাংলাদেশের এক পষ্ণমাংশ পানিতে </a:t>
            </a:r>
          </a:p>
          <a:p>
            <a:r>
              <a:rPr lang="bn-IN" sz="36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তলিয়ে যায়। তবে ভয়াবহ বন্যার সময় বাংলাদেশের দুই তৃতীয়াংশ পানির নিচে তলিয়ে যায়।</a:t>
            </a:r>
            <a:endParaRPr lang="en-US" sz="36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0" grpId="0"/>
      <p:bldP spid="10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794</Words>
  <Application>Microsoft Office PowerPoint</Application>
  <PresentationFormat>Custom</PresentationFormat>
  <Paragraphs>140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SC</cp:lastModifiedBy>
  <cp:revision>142</cp:revision>
  <dcterms:created xsi:type="dcterms:W3CDTF">2017-05-27T03:39:00Z</dcterms:created>
  <dcterms:modified xsi:type="dcterms:W3CDTF">2022-07-17T17:18:24Z</dcterms:modified>
</cp:coreProperties>
</file>