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7" r:id="rId2"/>
    <p:sldId id="259" r:id="rId3"/>
    <p:sldId id="273" r:id="rId4"/>
    <p:sldId id="258" r:id="rId5"/>
    <p:sldId id="260" r:id="rId6"/>
    <p:sldId id="262" r:id="rId7"/>
    <p:sldId id="261" r:id="rId8"/>
    <p:sldId id="263" r:id="rId9"/>
    <p:sldId id="264" r:id="rId10"/>
    <p:sldId id="271" r:id="rId11"/>
    <p:sldId id="265" r:id="rId12"/>
    <p:sldId id="266" r:id="rId13"/>
    <p:sldId id="268" r:id="rId14"/>
    <p:sldId id="272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490BE5"/>
    <a:srgbClr val="FF0066"/>
    <a:srgbClr val="DA1637"/>
    <a:srgbClr val="003300"/>
    <a:srgbClr val="687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7268E-1770-49D9-B7B2-87584408CF9F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29E55-874D-4C4E-A763-207D269F5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3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29E55-874D-4C4E-A763-207D269F55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29E55-874D-4C4E-A763-207D269F554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/>
              <a:pPr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7/4/2022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600" y="5029200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IN" sz="2800" b="1" dirty="0" smtClean="0">
                <a:solidFill>
                  <a:srgbClr val="D60093"/>
                </a:solidFill>
              </a:rPr>
              <a:t> </a:t>
            </a:r>
            <a:r>
              <a:rPr lang="bn-IN" sz="4400" b="1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স্বাগত জানাচ্ছি</a:t>
            </a:r>
            <a:endParaRPr lang="en-US" sz="4400" b="1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saifu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762000"/>
            <a:ext cx="4267200" cy="4267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90600" y="7620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মাল্টিমিডিয়া ক্লাসে-</a:t>
            </a:r>
            <a:endParaRPr lang="en-US" sz="44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jonosomag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52600"/>
            <a:ext cx="8686800" cy="49236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057400" y="1295400"/>
            <a:ext cx="6880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!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আসছে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4343400"/>
            <a:ext cx="13716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জনসমাগম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ol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95600"/>
            <a:ext cx="7620000" cy="2743200"/>
          </a:xfrm>
          <a:prstGeom prst="rect">
            <a:avLst/>
          </a:prstGeom>
        </p:spPr>
      </p:pic>
      <p:sp>
        <p:nvSpPr>
          <p:cNvPr id="24" name="Flowchart: Terminator 23"/>
          <p:cNvSpPr/>
          <p:nvPr/>
        </p:nvSpPr>
        <p:spPr>
          <a:xfrm>
            <a:off x="1295400" y="2819400"/>
            <a:ext cx="1447800" cy="304800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DA1637"/>
                </a:solidFill>
                <a:latin typeface="NikoshBAN" pitchFamily="2" charset="0"/>
                <a:cs typeface="NikoshBAN" pitchFamily="2" charset="0"/>
              </a:rPr>
              <a:t>হাল্কা দ্রবণ</a:t>
            </a:r>
            <a:endParaRPr lang="en-US" sz="2400" dirty="0">
              <a:solidFill>
                <a:srgbClr val="DA1637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Flowchart: Terminator 25"/>
          <p:cNvSpPr/>
          <p:nvPr/>
        </p:nvSpPr>
        <p:spPr>
          <a:xfrm>
            <a:off x="6019800" y="2743200"/>
            <a:ext cx="1981200" cy="381000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ঘন দ্রবণ</a:t>
            </a:r>
            <a:endParaRPr lang="en-US" sz="2400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Down Arrow 26"/>
          <p:cNvSpPr/>
          <p:nvPr/>
        </p:nvSpPr>
        <p:spPr>
          <a:xfrm rot="16200000">
            <a:off x="4533900" y="3771900"/>
            <a:ext cx="762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6200000">
            <a:off x="4533900" y="3314700"/>
            <a:ext cx="762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962400" y="4267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1148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6200000">
            <a:off x="4457700" y="4762500"/>
            <a:ext cx="762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 rot="16200000">
            <a:off x="4533900" y="4533900"/>
            <a:ext cx="762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 rot="16200000">
            <a:off x="4610100" y="4305300"/>
            <a:ext cx="762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 rot="16200000">
            <a:off x="4533900" y="4076700"/>
            <a:ext cx="762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6200000">
            <a:off x="4457700" y="3543300"/>
            <a:ext cx="762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Terminator 16"/>
          <p:cNvSpPr/>
          <p:nvPr/>
        </p:nvSpPr>
        <p:spPr>
          <a:xfrm>
            <a:off x="3505200" y="2819400"/>
            <a:ext cx="2286000" cy="381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অর্ধভেদ্য পর্দা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81200" y="1143000"/>
            <a:ext cx="5299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4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অভিস্রবণের চিত্রটি লক্ষ্য কর-</a:t>
            </a:r>
            <a:r>
              <a:rPr lang="bn-IN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2330" y="140676"/>
            <a:ext cx="8819270" cy="65649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loud Callout 3"/>
          <p:cNvSpPr/>
          <p:nvPr/>
        </p:nvSpPr>
        <p:spPr>
          <a:xfrm rot="2511894">
            <a:off x="1239611" y="1973811"/>
            <a:ext cx="473605" cy="699042"/>
          </a:xfrm>
          <a:prstGeom prst="cloudCallout">
            <a:avLst>
              <a:gd name="adj1" fmla="val 12557"/>
              <a:gd name="adj2" fmla="val 168198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304800"/>
            <a:ext cx="298350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21336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ব্যাপন ও অভিস্রবণের মধ্যে পার্থক্য তৈরি কর।</a:t>
            </a:r>
            <a:endParaRPr lang="en-US" sz="2800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24200" y="76200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D60093"/>
                </a:solidFill>
                <a:latin typeface="NikoshBAN" pitchFamily="2" charset="0"/>
                <a:cs typeface="NikoshBAN" pitchFamily="2" charset="0"/>
              </a:rPr>
              <a:t>  মূল্যায়ন</a:t>
            </a:r>
            <a:endParaRPr lang="en-US" sz="4400" dirty="0">
              <a:solidFill>
                <a:srgbClr val="D6009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rc 4"/>
          <p:cNvSpPr/>
          <p:nvPr/>
        </p:nvSpPr>
        <p:spPr>
          <a:xfrm rot="17563747">
            <a:off x="3623183" y="1354863"/>
            <a:ext cx="1524000" cy="16002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15961249">
            <a:off x="3609024" y="1212235"/>
            <a:ext cx="1230474" cy="1661540"/>
          </a:xfrm>
          <a:prstGeom prst="arc">
            <a:avLst>
              <a:gd name="adj1" fmla="val 16200000"/>
              <a:gd name="adj2" fmla="val 2035363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24384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490BE5"/>
                </a:solidFill>
                <a:latin typeface="NikoshBAN" pitchFamily="2" charset="0"/>
                <a:cs typeface="NikoshBAN" pitchFamily="2" charset="0"/>
              </a:rPr>
              <a:t>মাছের পটকা, কোষ প্রাচীর, পলিথিন প্রভৃতি কোন ধরনের পর্দা?</a:t>
            </a:r>
            <a:endParaRPr lang="en-US" sz="2800" dirty="0">
              <a:solidFill>
                <a:srgbClr val="490BE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urved Right Arrow 7"/>
          <p:cNvSpPr/>
          <p:nvPr/>
        </p:nvSpPr>
        <p:spPr>
          <a:xfrm rot="20675494">
            <a:off x="377018" y="1751725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Quad Arrow Callout 3"/>
          <p:cNvSpPr/>
          <p:nvPr/>
        </p:nvSpPr>
        <p:spPr>
          <a:xfrm>
            <a:off x="4267200" y="1905000"/>
            <a:ext cx="1216152" cy="1216152"/>
          </a:xfrm>
          <a:prstGeom prst="quadArrowCallout">
            <a:avLst>
              <a:gd name="adj1" fmla="val 18515"/>
              <a:gd name="adj2" fmla="val 18515"/>
              <a:gd name="adj3" fmla="val 4056"/>
              <a:gd name="adj4" fmla="val 4812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4038600"/>
            <a:ext cx="7529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পরীক্ষাগুলো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পর্যবেক্ষণ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Help 4">
            <a:hlinkClick r:id="" action="ppaction://noaction" highlightClick="1"/>
          </p:cNvPr>
          <p:cNvSpPr/>
          <p:nvPr/>
        </p:nvSpPr>
        <p:spPr>
          <a:xfrm>
            <a:off x="2667000" y="2362200"/>
            <a:ext cx="1042416" cy="1042416"/>
          </a:xfrm>
          <a:prstGeom prst="actionButtonHelp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ghtning Bolt 6"/>
          <p:cNvSpPr/>
          <p:nvPr/>
        </p:nvSpPr>
        <p:spPr>
          <a:xfrm rot="17387692">
            <a:off x="1270817" y="4014017"/>
            <a:ext cx="914400" cy="914400"/>
          </a:xfrm>
          <a:prstGeom prst="lightningBol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90BE5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209800" y="533400"/>
            <a:ext cx="3276600" cy="1600200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38862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490BE5"/>
                </a:solidFill>
                <a:latin typeface="NikoshBAN" pitchFamily="2" charset="0"/>
                <a:cs typeface="NikoshBAN" pitchFamily="2" charset="0"/>
              </a:rPr>
              <a:t>দৈনন্দিনের কার্যক্রমে পরিলক্ষিত ব্যাপন ও অভিস্রবণের ছক করে আনবে।</a:t>
            </a:r>
            <a:endParaRPr lang="en-US" sz="3600" dirty="0">
              <a:solidFill>
                <a:srgbClr val="490BE5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809316ii9lgf73y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19200"/>
            <a:ext cx="7010400" cy="4267200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00874"/>
            <a:ext cx="3048000" cy="28567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914400" y="2721114"/>
            <a:ext cx="7467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buNone/>
            </a:pPr>
            <a:r>
              <a:rPr lang="en-US" sz="3200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i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i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আমীর</a:t>
            </a:r>
            <a:r>
              <a:rPr lang="en-US" sz="3200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i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bn-BD" sz="3200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0" algn="ctr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</a:p>
          <a:p>
            <a:pPr indent="0" algn="ctr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পাল্লা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মাহবুব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বিদ্যালয়।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indent="0" algn="ctr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চাটখিল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নোয়াখালী</a:t>
            </a:r>
            <a:endParaRPr lang="bn-BD" sz="3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1600200" y="1828800"/>
            <a:ext cx="6629400" cy="4343400"/>
          </a:xfrm>
          <a:prstGeom prst="snip2Diag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শ্রেণিঃ ৮ম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বিষয়ঃ বিজ্ঞান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আজকের পাঠঃ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ব্যাপন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অভিস্রবণ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67000" y="762000"/>
            <a:ext cx="3581400" cy="762000"/>
          </a:xfrm>
          <a:prstGeom prst="roundRect">
            <a:avLst/>
          </a:prstGeom>
          <a:solidFill>
            <a:srgbClr val="68763A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পরিচিতি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486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4876cfe-de7c-4a02-8be8-7f297def6eae-20022409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819400"/>
            <a:ext cx="3543300" cy="2346960"/>
          </a:xfrm>
          <a:prstGeom prst="rect">
            <a:avLst/>
          </a:prstGeom>
        </p:spPr>
      </p:pic>
      <p:pic>
        <p:nvPicPr>
          <p:cNvPr id="7" name="Picture 6" descr="jkh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895600"/>
            <a:ext cx="2847975" cy="2286000"/>
          </a:xfrm>
          <a:prstGeom prst="rect">
            <a:avLst/>
          </a:prstGeom>
        </p:spPr>
      </p:pic>
      <p:sp>
        <p:nvSpPr>
          <p:cNvPr id="9" name="4-Point Star 8"/>
          <p:cNvSpPr/>
          <p:nvPr/>
        </p:nvSpPr>
        <p:spPr>
          <a:xfrm>
            <a:off x="533400" y="609600"/>
            <a:ext cx="457200" cy="304800"/>
          </a:xfrm>
          <a:prstGeom prst="star4">
            <a:avLst>
              <a:gd name="adj" fmla="val 223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609600" y="1371600"/>
            <a:ext cx="457200" cy="304800"/>
          </a:xfrm>
          <a:prstGeom prst="star4">
            <a:avLst>
              <a:gd name="adj" fmla="val 223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66800" y="4572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2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sz="2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2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নাকে</a:t>
            </a:r>
            <a:r>
              <a:rPr lang="en-US" sz="2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দূর্গন্ধ</a:t>
            </a:r>
            <a:r>
              <a:rPr lang="en-US" sz="2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পৌঁছেছে</a:t>
            </a:r>
            <a:r>
              <a:rPr lang="en-US" sz="2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পার</a:t>
            </a:r>
            <a:r>
              <a:rPr lang="en-US" sz="2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12954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তুকমার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দানা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ফুলে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দানায়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জান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Chevron 14"/>
          <p:cNvSpPr/>
          <p:nvPr/>
        </p:nvSpPr>
        <p:spPr>
          <a:xfrm rot="16200000">
            <a:off x="2147008" y="5423608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5486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১ম চিত্র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Chevron 16"/>
          <p:cNvSpPr/>
          <p:nvPr/>
        </p:nvSpPr>
        <p:spPr>
          <a:xfrm rot="16200000">
            <a:off x="5486400" y="54102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24600" y="5486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২য় চিত্র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/>
      <p:bldP spid="14" grpId="0"/>
      <p:bldP spid="15" grpId="0" animBg="1"/>
      <p:bldP spid="16" grpId="0"/>
      <p:bldP spid="17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Callout 2"/>
          <p:cNvSpPr/>
          <p:nvPr/>
        </p:nvSpPr>
        <p:spPr>
          <a:xfrm>
            <a:off x="2209800" y="685800"/>
            <a:ext cx="4572000" cy="1219200"/>
          </a:xfrm>
          <a:prstGeom prst="downArrowCallout">
            <a:avLst/>
          </a:prstGeom>
          <a:solidFill>
            <a:srgbClr val="490BE5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3 (Border and Accent Bar) 6"/>
          <p:cNvSpPr/>
          <p:nvPr/>
        </p:nvSpPr>
        <p:spPr>
          <a:xfrm>
            <a:off x="1600200" y="2667000"/>
            <a:ext cx="381000" cy="533400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60965"/>
              <a:gd name="adj6" fmla="val -223129"/>
              <a:gd name="adj7" fmla="val 176667"/>
              <a:gd name="adj8" fmla="val -265256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2514600"/>
            <a:ext cx="14718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ব্যাপন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2514600"/>
            <a:ext cx="8194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ও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Line Callout 3 (Border and Accent Bar) 10"/>
          <p:cNvSpPr/>
          <p:nvPr/>
        </p:nvSpPr>
        <p:spPr>
          <a:xfrm>
            <a:off x="1600200" y="3886200"/>
            <a:ext cx="457200" cy="609600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42607"/>
              <a:gd name="adj6" fmla="val -141282"/>
              <a:gd name="adj7" fmla="val 119840"/>
              <a:gd name="adj8" fmla="val -168332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67000" y="3810000"/>
            <a:ext cx="2087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অভিস্রবণ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/>
      <p:bldP spid="10" grpId="0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ctagon 7"/>
          <p:cNvSpPr/>
          <p:nvPr/>
        </p:nvSpPr>
        <p:spPr>
          <a:xfrm>
            <a:off x="381000" y="2057400"/>
            <a:ext cx="457200" cy="5334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</a:t>
            </a:r>
            <a:endParaRPr lang="en-US" dirty="0"/>
          </a:p>
        </p:txBody>
      </p:sp>
      <p:sp>
        <p:nvSpPr>
          <p:cNvPr id="9" name="Octagon 8"/>
          <p:cNvSpPr/>
          <p:nvPr/>
        </p:nvSpPr>
        <p:spPr>
          <a:xfrm>
            <a:off x="381000" y="2819400"/>
            <a:ext cx="457200" cy="4572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২</a:t>
            </a:r>
            <a:endParaRPr lang="en-US" dirty="0"/>
          </a:p>
        </p:txBody>
      </p:sp>
      <p:sp>
        <p:nvSpPr>
          <p:cNvPr id="11" name="Octagon 10"/>
          <p:cNvSpPr/>
          <p:nvPr/>
        </p:nvSpPr>
        <p:spPr>
          <a:xfrm>
            <a:off x="381000" y="3657600"/>
            <a:ext cx="381000" cy="3810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৩</a:t>
            </a:r>
            <a:endParaRPr lang="en-US" dirty="0"/>
          </a:p>
        </p:txBody>
      </p:sp>
      <p:sp>
        <p:nvSpPr>
          <p:cNvPr id="13" name="Octagon 12"/>
          <p:cNvSpPr/>
          <p:nvPr/>
        </p:nvSpPr>
        <p:spPr>
          <a:xfrm>
            <a:off x="381000" y="4419600"/>
            <a:ext cx="381000" cy="4572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৪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895600" y="762000"/>
            <a:ext cx="2129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19200" y="1905000"/>
            <a:ext cx="6075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ব্যাপন কি তা বলতে পারবে।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90600" y="3505200"/>
            <a:ext cx="78390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ব্যাপনের গুরুত্ব বর্ণনা করতে পারবে।</a:t>
            </a:r>
            <a:r>
              <a:rPr lang="bn-IN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90600" y="2667000"/>
            <a:ext cx="6858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অভিস্রবণ কি তা বলতে পারবে।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4400" y="4343400"/>
            <a:ext cx="7711794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অভিস্রবণের গুরুত্ব ব্যাখ্যা করতে পারবে</a:t>
            </a:r>
            <a:r>
              <a:rPr lang="bn-I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 animBg="1"/>
      <p:bldP spid="15" grpId="0"/>
      <p:bldP spid="16" grpId="0"/>
      <p:bldP spid="17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rved Down Ribbon 3"/>
          <p:cNvSpPr/>
          <p:nvPr/>
        </p:nvSpPr>
        <p:spPr>
          <a:xfrm>
            <a:off x="533400" y="0"/>
            <a:ext cx="7924800" cy="1066800"/>
          </a:xfrm>
          <a:prstGeom prst="ellipseRibbon">
            <a:avLst>
              <a:gd name="adj1" fmla="val 64561"/>
              <a:gd name="adj2" fmla="val 50000"/>
              <a:gd name="adj3" fmla="val 46842"/>
            </a:avLst>
          </a:prstGeom>
          <a:solidFill>
            <a:srgbClr val="00B0F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36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bigganprotibeshigaachh-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200400"/>
            <a:ext cx="4469694" cy="3433336"/>
          </a:xfrm>
          <a:prstGeom prst="rect">
            <a:avLst/>
          </a:prstGeom>
        </p:spPr>
      </p:pic>
      <p:sp>
        <p:nvSpPr>
          <p:cNvPr id="13" name="Cloud 12"/>
          <p:cNvSpPr/>
          <p:nvPr/>
        </p:nvSpPr>
        <p:spPr>
          <a:xfrm>
            <a:off x="304800" y="1066800"/>
            <a:ext cx="3048000" cy="3429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828800" y="13716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38200" y="1676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43200" y="1828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5800" y="2590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28800" y="2209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62000" y="3581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600200" y="4114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28800" y="32766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27432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loud 22"/>
          <p:cNvSpPr/>
          <p:nvPr/>
        </p:nvSpPr>
        <p:spPr>
          <a:xfrm>
            <a:off x="5715000" y="685800"/>
            <a:ext cx="3200400" cy="3429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629400" y="1447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00800" y="228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467600" y="1447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305800" y="114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5344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0866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01000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62800" y="2362200"/>
            <a:ext cx="152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553200" y="2971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rved Up Arrow 33"/>
          <p:cNvSpPr/>
          <p:nvPr/>
        </p:nvSpPr>
        <p:spPr>
          <a:xfrm rot="13156262">
            <a:off x="3436522" y="2236654"/>
            <a:ext cx="130889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urved Down Arrow 34"/>
          <p:cNvSpPr/>
          <p:nvPr/>
        </p:nvSpPr>
        <p:spPr>
          <a:xfrm rot="17711837">
            <a:off x="4520057" y="2190365"/>
            <a:ext cx="1307445" cy="8008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96000" y="5867400"/>
            <a:ext cx="23583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অক্সিজেন নির্গমন</a:t>
            </a:r>
            <a:endParaRPr lang="en-US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33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23" grpId="0" animBg="1"/>
      <p:bldP spid="34" grpId="0" animBg="1"/>
      <p:bldP spid="35" grpId="0" animBg="1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sp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286000"/>
            <a:ext cx="3200400" cy="4367213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3962400" y="4267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67200" y="4343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814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098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8194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6670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480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9812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8194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910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576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956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4384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7526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143000" y="4267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219200" y="3124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V="1">
            <a:off x="1905000" y="2667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96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H="1">
            <a:off x="3657600" y="464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001000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295400" y="495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1910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2672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419600" y="5257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6388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724400" y="3505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4864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5532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0104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4840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029200" y="4724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3152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743200" y="5486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7724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038600" y="152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105400" y="182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514600" y="1676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248400" y="1676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8768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781800" y="213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5438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705600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09600" y="304800"/>
            <a:ext cx="8124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নাক দ্বারা নিঃসৃত কার্বন ডাই অক্সাইড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Block Arc 57"/>
          <p:cNvSpPr/>
          <p:nvPr/>
        </p:nvSpPr>
        <p:spPr>
          <a:xfrm rot="18549151">
            <a:off x="7133792" y="5199146"/>
            <a:ext cx="1676400" cy="1156440"/>
          </a:xfrm>
          <a:prstGeom prst="blockArc">
            <a:avLst>
              <a:gd name="adj1" fmla="val 10800000"/>
              <a:gd name="adj2" fmla="val 21211705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ছড়িয়ে পড়ছে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477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19"/>
          <p:cNvSpPr/>
          <p:nvPr/>
        </p:nvSpPr>
        <p:spPr>
          <a:xfrm>
            <a:off x="304800" y="2133600"/>
            <a:ext cx="2514600" cy="2362200"/>
          </a:xfrm>
          <a:prstGeom prst="clou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490BE5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2800" dirty="0">
              <a:solidFill>
                <a:srgbClr val="490BE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Flowchart: Stored Data 17"/>
          <p:cNvSpPr/>
          <p:nvPr/>
        </p:nvSpPr>
        <p:spPr>
          <a:xfrm rot="21056918">
            <a:off x="3000015" y="2234203"/>
            <a:ext cx="5806122" cy="948653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তোমার চারপাশে ঘটছে ব্যাপনের এমন কয়েকটি উদাহরণ দাও।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1062</TotalTime>
  <Words>184</Words>
  <Application>Microsoft Office PowerPoint</Application>
  <PresentationFormat>On-screen Show (4:3)</PresentationFormat>
  <Paragraphs>51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ismail - [2010]</cp:lastModifiedBy>
  <cp:revision>190</cp:revision>
  <dcterms:created xsi:type="dcterms:W3CDTF">2021-02-02T16:26:56Z</dcterms:created>
  <dcterms:modified xsi:type="dcterms:W3CDTF">2022-07-04T12:43:09Z</dcterms:modified>
</cp:coreProperties>
</file>