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302" r:id="rId4"/>
    <p:sldId id="290" r:id="rId5"/>
    <p:sldId id="285" r:id="rId6"/>
    <p:sldId id="259" r:id="rId7"/>
    <p:sldId id="263" r:id="rId8"/>
    <p:sldId id="264" r:id="rId9"/>
    <p:sldId id="309" r:id="rId10"/>
    <p:sldId id="289" r:id="rId11"/>
    <p:sldId id="284" r:id="rId12"/>
    <p:sldId id="322" r:id="rId13"/>
    <p:sldId id="323" r:id="rId14"/>
    <p:sldId id="319" r:id="rId15"/>
    <p:sldId id="331" r:id="rId16"/>
    <p:sldId id="332" r:id="rId17"/>
    <p:sldId id="336" r:id="rId18"/>
    <p:sldId id="334" r:id="rId19"/>
    <p:sldId id="326" r:id="rId20"/>
    <p:sldId id="338" r:id="rId21"/>
    <p:sldId id="337" r:id="rId22"/>
    <p:sldId id="329" r:id="rId23"/>
    <p:sldId id="328" r:id="rId24"/>
    <p:sldId id="321" r:id="rId25"/>
    <p:sldId id="281" r:id="rId26"/>
    <p:sldId id="280" r:id="rId27"/>
    <p:sldId id="277" r:id="rId28"/>
  </p:sldIdLst>
  <p:sldSz cx="12192000" cy="6858000"/>
  <p:notesSz cx="6858000" cy="9144000"/>
  <p:defaultTextStyle>
    <a:defPPr>
      <a:defRPr lang="en-US"/>
    </a:defPPr>
    <a:lvl1pPr marL="0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7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4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2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49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36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23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10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98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3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370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534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39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339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129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929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178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318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82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41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216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"/>
                <a:lumOff val="96000"/>
              </a:schemeClr>
            </a:gs>
            <a:gs pos="100000">
              <a:schemeClr val="accent6">
                <a:lumMod val="20000"/>
                <a:lumOff val="80000"/>
              </a:schemeClr>
            </a:gs>
            <a:gs pos="21255">
              <a:schemeClr val="accent6">
                <a:lumMod val="20000"/>
                <a:lumOff val="80000"/>
              </a:schemeClr>
            </a:gs>
            <a:gs pos="95625">
              <a:srgbClr val="E6F2DE">
                <a:alpha val="56000"/>
              </a:srgbClr>
            </a:gs>
            <a:gs pos="91250">
              <a:srgbClr val="EAF4E3"/>
            </a:gs>
            <a:gs pos="82500">
              <a:srgbClr val="F1F8EC"/>
            </a:gs>
            <a:gs pos="67000">
              <a:schemeClr val="accent6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0F6EF-661F-4BD3-AD1B-F8D1F563983B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C3B5F-8142-4E6E-9B5D-97FE30C4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69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76" y="181215"/>
            <a:ext cx="11683412" cy="6419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1187824" y="5042647"/>
            <a:ext cx="10071847" cy="1258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3733" tIns="51866" rIns="103733" bIns="51866">
            <a:spAutoFit/>
          </a:bodyPr>
          <a:lstStyle/>
          <a:p>
            <a:r>
              <a:rPr lang="bn-BD" sz="5471" b="1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</a:t>
            </a:r>
            <a:r>
              <a:rPr lang="bn-BD" sz="7500" b="1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 স্বাগতম</a:t>
            </a:r>
            <a:endParaRPr lang="en-US" sz="7500" b="1" dirty="0">
              <a:ln w="10160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-38637" y="0"/>
            <a:ext cx="12247809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/>
          <a:scene3d>
            <a:camera prst="perspective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10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00871" y="3293283"/>
            <a:ext cx="3317582" cy="3025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sz="3177" dirty="0" smtClean="0">
                <a:solidFill>
                  <a:srgbClr val="11111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Function </a:t>
            </a:r>
            <a:r>
              <a:rPr lang="en-US" sz="3177" dirty="0">
                <a:solidFill>
                  <a:srgbClr val="11111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Key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3177" dirty="0">
                <a:solidFill>
                  <a:srgbClr val="11111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Typing Key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3177" dirty="0" err="1">
                <a:solidFill>
                  <a:srgbClr val="11111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Tactat</a:t>
            </a:r>
            <a:r>
              <a:rPr lang="en-US" sz="3177" dirty="0">
                <a:solidFill>
                  <a:srgbClr val="11111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Key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3177" dirty="0">
                <a:solidFill>
                  <a:srgbClr val="11111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Arrow Key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3177" dirty="0">
                <a:solidFill>
                  <a:srgbClr val="11111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Numeric Key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3177" dirty="0">
                <a:solidFill>
                  <a:srgbClr val="11111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Special Key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353916"/>
            <a:ext cx="6965324" cy="29045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4048958" y="363071"/>
            <a:ext cx="3113409" cy="566039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504292" indent="-504292">
              <a:buFont typeface="Wingdings" panose="05000000000000000000" pitchFamily="2" charset="2"/>
              <a:buChar char="v"/>
            </a:pP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কী-বোর্ড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পরিচিতি</a:t>
            </a:r>
            <a:endParaRPr lang="en-US" sz="353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1203717"/>
            <a:ext cx="1045284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as-IN" sz="3600" b="1" dirty="0">
                <a:solidFill>
                  <a:srgbClr val="11111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কী-বোর্ড</a:t>
            </a:r>
            <a:r>
              <a:rPr lang="as-IN" sz="3600" dirty="0">
                <a:solidFill>
                  <a:srgbClr val="11111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হচ্ছে কম্পিউটারের একটি ইনপুট ডিভাইস। যার মাধ্যমে বিভিন্ন লেখা-লেখির কাজ করা হয়। এবং কম্পিউটারে বিভিন্ন কমান্ড প্রায়োগ করা হয়।</a:t>
            </a:r>
            <a:r>
              <a:rPr lang="en-US" sz="3600" dirty="0">
                <a:solidFill>
                  <a:srgbClr val="11111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11111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কীবোর্ডকে ৬টি শ্রণিতে ভাগ করা যায়।</a:t>
            </a:r>
          </a:p>
        </p:txBody>
      </p:sp>
    </p:spTree>
    <p:extLst>
      <p:ext uri="{BB962C8B-B14F-4D97-AF65-F5344CB8AC3E}">
        <p14:creationId xmlns:p14="http://schemas.microsoft.com/office/powerpoint/2010/main" val="371317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2115" y="2858460"/>
            <a:ext cx="4080221" cy="1536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le 11"/>
          <p:cNvSpPr/>
          <p:nvPr/>
        </p:nvSpPr>
        <p:spPr>
          <a:xfrm>
            <a:off x="1484499" y="3560121"/>
            <a:ext cx="3223932" cy="21907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33" tIns="51866" rIns="103733" bIns="51866" anchor="ctr"/>
          <a:lstStyle/>
          <a:p>
            <a:pPr algn="ctr">
              <a:defRPr/>
            </a:pPr>
            <a:endParaRPr lang="en-US" sz="1588" dirty="0"/>
          </a:p>
        </p:txBody>
      </p:sp>
      <p:sp>
        <p:nvSpPr>
          <p:cNvPr id="13" name="Rounded Rectangle 12"/>
          <p:cNvSpPr/>
          <p:nvPr/>
        </p:nvSpPr>
        <p:spPr>
          <a:xfrm>
            <a:off x="8312552" y="3587750"/>
            <a:ext cx="809906" cy="630238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33" tIns="51866" rIns="103733" bIns="51866" anchor="ctr"/>
          <a:lstStyle/>
          <a:p>
            <a:pPr algn="ctr">
              <a:defRPr/>
            </a:pPr>
            <a:r>
              <a:rPr lang="en-US" sz="3618" dirty="0"/>
              <a:t>D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280925" y="3581400"/>
            <a:ext cx="809906" cy="630238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33" tIns="51866" rIns="103733" bIns="51866" anchor="ctr"/>
          <a:lstStyle/>
          <a:p>
            <a:pPr algn="ctr">
              <a:defRPr/>
            </a:pPr>
            <a:r>
              <a:rPr lang="en-US" sz="3618" dirty="0"/>
              <a:t>B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296739" y="3587750"/>
            <a:ext cx="809906" cy="630238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33" tIns="51866" rIns="103733" bIns="51866" anchor="ctr"/>
          <a:lstStyle/>
          <a:p>
            <a:pPr algn="ctr">
              <a:defRPr/>
            </a:pPr>
            <a:r>
              <a:rPr lang="en-US" sz="3618" dirty="0"/>
              <a:t>C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265112" y="3587750"/>
            <a:ext cx="809906" cy="630238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33" tIns="51866" rIns="103733" bIns="51866" anchor="ctr"/>
          <a:lstStyle/>
          <a:p>
            <a:pPr algn="ctr">
              <a:defRPr/>
            </a:pPr>
            <a:r>
              <a:rPr lang="en-US" sz="3618" dirty="0"/>
              <a:t>A</a:t>
            </a:r>
          </a:p>
        </p:txBody>
      </p:sp>
      <p:sp>
        <p:nvSpPr>
          <p:cNvPr id="17" name="TextBox 7"/>
          <p:cNvSpPr txBox="1">
            <a:spLocks noChangeArrowheads="1"/>
          </p:cNvSpPr>
          <p:nvPr/>
        </p:nvSpPr>
        <p:spPr bwMode="auto">
          <a:xfrm>
            <a:off x="9310717" y="3603626"/>
            <a:ext cx="1017406" cy="66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3733" tIns="51866" rIns="103733" bIns="51866">
            <a:spAutoFit/>
          </a:bodyPr>
          <a:lstStyle/>
          <a:p>
            <a:r>
              <a:rPr lang="bn-BD" sz="3618" b="1" dirty="0">
                <a:latin typeface="NikoshBAN" pitchFamily="2" charset="0"/>
                <a:cs typeface="NikoshBAN" pitchFamily="2" charset="0"/>
              </a:rPr>
              <a:t>.......</a:t>
            </a:r>
            <a:endParaRPr lang="en-US" sz="3618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0463214" y="3581400"/>
            <a:ext cx="809905" cy="630238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33" tIns="51866" rIns="103733" bIns="51866" anchor="ctr"/>
          <a:lstStyle/>
          <a:p>
            <a:pPr algn="ctr">
              <a:defRPr/>
            </a:pPr>
            <a:r>
              <a:rPr lang="en-US" sz="5471" dirty="0"/>
              <a:t>z</a:t>
            </a:r>
          </a:p>
        </p:txBody>
      </p:sp>
      <p:sp>
        <p:nvSpPr>
          <p:cNvPr id="19" name="TextBox 9"/>
          <p:cNvSpPr txBox="1">
            <a:spLocks noChangeArrowheads="1"/>
          </p:cNvSpPr>
          <p:nvPr/>
        </p:nvSpPr>
        <p:spPr bwMode="auto">
          <a:xfrm>
            <a:off x="6369647" y="2923135"/>
            <a:ext cx="1745169" cy="647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3733" tIns="51866" rIns="103733" bIns="51866">
            <a:spAutoFit/>
          </a:bodyPr>
          <a:lstStyle/>
          <a:p>
            <a:r>
              <a:rPr lang="bn-BD" sz="3530" b="1" u="sng" dirty="0">
                <a:latin typeface="NikoshBAN" pitchFamily="2" charset="0"/>
                <a:cs typeface="NikoshBAN" pitchFamily="2" charset="0"/>
              </a:rPr>
              <a:t>বর্ণমালা কী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2518" y="1219200"/>
            <a:ext cx="440039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ounded Rectangle 22"/>
          <p:cNvSpPr>
            <a:spLocks noChangeArrowheads="1"/>
          </p:cNvSpPr>
          <p:nvPr/>
        </p:nvSpPr>
        <p:spPr bwMode="auto">
          <a:xfrm>
            <a:off x="6472518" y="1219200"/>
            <a:ext cx="3671047" cy="2286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FF"/>
            </a:solidFill>
            <a:round/>
            <a:headEnd/>
            <a:tailEnd/>
          </a:ln>
        </p:spPr>
        <p:txBody>
          <a:bodyPr lIns="103733" tIns="51866" rIns="103733" bIns="51866" anchor="ctr"/>
          <a:lstStyle/>
          <a:p>
            <a:pPr algn="ctr"/>
            <a:endParaRPr lang="en-US" sz="1588">
              <a:solidFill>
                <a:srgbClr val="FFFFFF"/>
              </a:solidFill>
              <a:latin typeface="Perpetua" pitchFamily="18" charset="0"/>
            </a:endParaRPr>
          </a:p>
        </p:txBody>
      </p:sp>
      <p:sp>
        <p:nvSpPr>
          <p:cNvPr id="22" name="TextBox 16"/>
          <p:cNvSpPr txBox="1">
            <a:spLocks noChangeArrowheads="1"/>
          </p:cNvSpPr>
          <p:nvPr/>
        </p:nvSpPr>
        <p:spPr bwMode="auto">
          <a:xfrm>
            <a:off x="1933176" y="1144921"/>
            <a:ext cx="1677843" cy="647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3733" tIns="51866" rIns="103733" bIns="51866">
            <a:spAutoFit/>
          </a:bodyPr>
          <a:lstStyle/>
          <a:p>
            <a:r>
              <a:rPr lang="bn-BD" sz="3530" b="1" u="sng" dirty="0">
                <a:latin typeface="NikoshBAN" pitchFamily="2" charset="0"/>
                <a:cs typeface="NikoshBAN" pitchFamily="2" charset="0"/>
              </a:rPr>
              <a:t>ফাংশন কী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62714" y="4621145"/>
            <a:ext cx="4371774" cy="170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ounded Rectangle 23"/>
          <p:cNvSpPr/>
          <p:nvPr/>
        </p:nvSpPr>
        <p:spPr>
          <a:xfrm>
            <a:off x="6485965" y="4931643"/>
            <a:ext cx="3482788" cy="256309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33" tIns="51866" rIns="103733" bIns="51866" anchor="ctr"/>
          <a:lstStyle/>
          <a:p>
            <a:pPr algn="ctr">
              <a:defRPr/>
            </a:pPr>
            <a:endParaRPr lang="en-US" sz="1588" dirty="0"/>
          </a:p>
        </p:txBody>
      </p:sp>
      <p:sp>
        <p:nvSpPr>
          <p:cNvPr id="25" name="Rounded Rectangle 4"/>
          <p:cNvSpPr/>
          <p:nvPr/>
        </p:nvSpPr>
        <p:spPr>
          <a:xfrm>
            <a:off x="1934696" y="5764212"/>
            <a:ext cx="809906" cy="62865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33" tIns="51866" rIns="103733" bIns="51866" anchor="ctr"/>
          <a:lstStyle/>
          <a:p>
            <a:pPr algn="ctr">
              <a:defRPr/>
            </a:pPr>
            <a:r>
              <a:rPr lang="en-US" sz="3618" dirty="0"/>
              <a:t>2</a:t>
            </a:r>
          </a:p>
        </p:txBody>
      </p:sp>
      <p:sp>
        <p:nvSpPr>
          <p:cNvPr id="26" name="Rounded Rectangle 5"/>
          <p:cNvSpPr/>
          <p:nvPr/>
        </p:nvSpPr>
        <p:spPr>
          <a:xfrm>
            <a:off x="2950509" y="5770562"/>
            <a:ext cx="809906" cy="630238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33" tIns="51866" rIns="103733" bIns="51866" anchor="ctr"/>
          <a:lstStyle/>
          <a:p>
            <a:pPr algn="ctr">
              <a:defRPr/>
            </a:pPr>
            <a:r>
              <a:rPr lang="en-US" sz="3618" dirty="0"/>
              <a:t>3</a:t>
            </a:r>
          </a:p>
        </p:txBody>
      </p:sp>
      <p:sp>
        <p:nvSpPr>
          <p:cNvPr id="27" name="Rounded Rectangle 6"/>
          <p:cNvSpPr/>
          <p:nvPr/>
        </p:nvSpPr>
        <p:spPr>
          <a:xfrm>
            <a:off x="918883" y="5770562"/>
            <a:ext cx="809906" cy="630238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33" tIns="51866" rIns="103733" bIns="51866" anchor="ctr"/>
          <a:lstStyle/>
          <a:p>
            <a:pPr algn="ctr">
              <a:defRPr/>
            </a:pPr>
            <a:r>
              <a:rPr lang="en-US" sz="3618" dirty="0"/>
              <a:t>1</a:t>
            </a:r>
          </a:p>
        </p:txBody>
      </p:sp>
      <p:sp>
        <p:nvSpPr>
          <p:cNvPr id="28" name="TextBox 7"/>
          <p:cNvSpPr txBox="1">
            <a:spLocks noChangeArrowheads="1"/>
          </p:cNvSpPr>
          <p:nvPr/>
        </p:nvSpPr>
        <p:spPr bwMode="auto">
          <a:xfrm>
            <a:off x="3742765" y="5715001"/>
            <a:ext cx="1248238" cy="66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3733" tIns="51866" rIns="103733" bIns="51866">
            <a:spAutoFit/>
          </a:bodyPr>
          <a:lstStyle/>
          <a:p>
            <a:r>
              <a:rPr lang="bn-BD" sz="3618" b="1" dirty="0">
                <a:latin typeface="NikoshBAN" pitchFamily="2" charset="0"/>
                <a:cs typeface="NikoshBAN" pitchFamily="2" charset="0"/>
              </a:rPr>
              <a:t>.........</a:t>
            </a:r>
            <a:endParaRPr lang="en-US" sz="3618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ounded Rectangle 8"/>
          <p:cNvSpPr/>
          <p:nvPr/>
        </p:nvSpPr>
        <p:spPr>
          <a:xfrm>
            <a:off x="5248836" y="5741987"/>
            <a:ext cx="809905" cy="62865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33" tIns="51866" rIns="103733" bIns="51866" anchor="ctr"/>
          <a:lstStyle/>
          <a:p>
            <a:pPr algn="ctr">
              <a:defRPr/>
            </a:pPr>
            <a:r>
              <a:rPr lang="en-US" sz="5471" dirty="0"/>
              <a:t>0</a:t>
            </a:r>
          </a:p>
        </p:txBody>
      </p:sp>
      <p:sp>
        <p:nvSpPr>
          <p:cNvPr id="30" name="TextBox 9"/>
          <p:cNvSpPr txBox="1">
            <a:spLocks noChangeArrowheads="1"/>
          </p:cNvSpPr>
          <p:nvPr/>
        </p:nvSpPr>
        <p:spPr bwMode="auto">
          <a:xfrm>
            <a:off x="1974156" y="4981174"/>
            <a:ext cx="2216452" cy="647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3733" tIns="51866" rIns="103733" bIns="51866">
            <a:spAutoFit/>
          </a:bodyPr>
          <a:lstStyle/>
          <a:p>
            <a:r>
              <a:rPr lang="bn-BD" sz="3530" b="1" u="sng" dirty="0">
                <a:latin typeface="NikoshBAN" pitchFamily="2" charset="0"/>
                <a:cs typeface="NikoshBAN" pitchFamily="2" charset="0"/>
              </a:rPr>
              <a:t>সংখ্যাসূচক কী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1934673" y="1905001"/>
            <a:ext cx="809810" cy="630015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33" tIns="51866" rIns="103733" bIns="51866" rtlCol="0" anchor="ctr"/>
          <a:lstStyle/>
          <a:p>
            <a:pPr algn="ctr"/>
            <a:r>
              <a:rPr lang="en-US" sz="2735" dirty="0"/>
              <a:t>F2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2950464" y="1912158"/>
            <a:ext cx="809810" cy="630015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33" tIns="51866" rIns="103733" bIns="51866" rtlCol="0" anchor="ctr"/>
          <a:lstStyle/>
          <a:p>
            <a:pPr algn="ctr"/>
            <a:r>
              <a:rPr lang="en-US" sz="2735" dirty="0"/>
              <a:t>F3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918884" y="1912158"/>
            <a:ext cx="809810" cy="630015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33" tIns="51866" rIns="103733" bIns="51866" rtlCol="0" anchor="ctr"/>
          <a:lstStyle/>
          <a:p>
            <a:pPr algn="ctr"/>
            <a:r>
              <a:rPr lang="en-US" sz="2735" dirty="0"/>
              <a:t>F1</a:t>
            </a:r>
          </a:p>
        </p:txBody>
      </p:sp>
      <p:sp>
        <p:nvSpPr>
          <p:cNvPr id="34" name="TextBox 7"/>
          <p:cNvSpPr txBox="1">
            <a:spLocks noChangeArrowheads="1"/>
          </p:cNvSpPr>
          <p:nvPr/>
        </p:nvSpPr>
        <p:spPr bwMode="auto">
          <a:xfrm>
            <a:off x="3836895" y="1828801"/>
            <a:ext cx="1017406" cy="66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3733" tIns="51866" rIns="103733" bIns="51866">
            <a:spAutoFit/>
          </a:bodyPr>
          <a:lstStyle/>
          <a:p>
            <a:r>
              <a:rPr lang="bn-BD" sz="3618" b="1" dirty="0">
                <a:latin typeface="NikoshBAN" pitchFamily="2" charset="0"/>
                <a:cs typeface="NikoshBAN" pitchFamily="2" charset="0"/>
              </a:rPr>
              <a:t>.......</a:t>
            </a:r>
            <a:endParaRPr lang="en-US" sz="3618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ounded Rectangle 34"/>
          <p:cNvSpPr/>
          <p:nvPr/>
        </p:nvSpPr>
        <p:spPr bwMode="auto">
          <a:xfrm>
            <a:off x="4966447" y="1864158"/>
            <a:ext cx="1129553" cy="726642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33" tIns="51866" rIns="103733" bIns="51866" anchor="ctr"/>
          <a:lstStyle/>
          <a:p>
            <a:pPr>
              <a:defRPr/>
            </a:pPr>
            <a:r>
              <a:rPr lang="en-US" sz="3177" b="1" dirty="0"/>
              <a:t>F12</a:t>
            </a:r>
          </a:p>
        </p:txBody>
      </p:sp>
      <p:sp>
        <p:nvSpPr>
          <p:cNvPr id="37" name="Frame 3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339578" y="356065"/>
            <a:ext cx="61526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কীবোর্ডের</a:t>
            </a:r>
            <a:r>
              <a:rPr lang="en-US" sz="40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40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495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 animBg="1"/>
      <p:bldP spid="19" grpId="0"/>
      <p:bldP spid="21" grpId="0" animBg="1"/>
      <p:bldP spid="22" grpId="0"/>
      <p:bldP spid="24" grpId="0" animBg="1"/>
      <p:bldP spid="25" grpId="0" animBg="1"/>
      <p:bldP spid="26" grpId="0" animBg="1"/>
      <p:bldP spid="27" grpId="0" animBg="1"/>
      <p:bldP spid="28" grpId="0"/>
      <p:bldP spid="29" grpId="0" animBg="1"/>
      <p:bldP spid="30" grpId="0"/>
      <p:bldP spid="31" grpId="0" animBg="1"/>
      <p:bldP spid="32" grpId="0" animBg="1"/>
      <p:bldP spid="33" grpId="0" animBg="1"/>
      <p:bldP spid="34" grpId="0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833713" y="1233139"/>
            <a:ext cx="6337469" cy="1843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3733" tIns="51866" rIns="103733" bIns="51866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1037388"/>
            <a:r>
              <a:rPr lang="en-US" sz="2824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এ্যারো</a:t>
            </a:r>
            <a:r>
              <a:rPr lang="en-US" sz="2824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24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কীঃ</a:t>
            </a:r>
            <a:r>
              <a:rPr lang="en-US" sz="2824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24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কীবোর্ডের</a:t>
            </a:r>
            <a:r>
              <a:rPr lang="en-US" sz="2824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24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মাঝের</a:t>
            </a:r>
            <a:r>
              <a:rPr lang="en-US" sz="2824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24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অংশে</a:t>
            </a:r>
            <a:r>
              <a:rPr lang="en-US" sz="2824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24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নীচে</a:t>
            </a:r>
            <a:r>
              <a:rPr lang="en-US" sz="2824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24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চারটি</a:t>
            </a:r>
            <a:r>
              <a:rPr lang="en-US" sz="2824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24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তীর</a:t>
            </a:r>
            <a:r>
              <a:rPr lang="en-US" sz="2824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24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চিহ্নিত</a:t>
            </a:r>
            <a:r>
              <a:rPr lang="en-US" sz="2824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24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কী</a:t>
            </a:r>
            <a:r>
              <a:rPr lang="en-US" sz="2824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24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আছে</a:t>
            </a:r>
            <a:r>
              <a:rPr lang="en-US" sz="2824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, </a:t>
            </a:r>
            <a:r>
              <a:rPr lang="en-US" sz="2824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এদেরকে</a:t>
            </a:r>
            <a:r>
              <a:rPr lang="en-US" sz="2824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24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অ্যারো</a:t>
            </a:r>
            <a:r>
              <a:rPr lang="en-US" sz="2824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24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কী</a:t>
            </a:r>
            <a:r>
              <a:rPr lang="en-US" sz="2824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24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বলে।কোন</a:t>
            </a:r>
            <a:r>
              <a:rPr lang="en-US" sz="2824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24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ডকুমেন্ট</a:t>
            </a:r>
            <a:r>
              <a:rPr lang="en-US" sz="2824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24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ফাইলে</a:t>
            </a:r>
            <a:r>
              <a:rPr lang="en-US" sz="2824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24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কাজ</a:t>
            </a:r>
            <a:r>
              <a:rPr lang="en-US" sz="2824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24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করার</a:t>
            </a:r>
            <a:r>
              <a:rPr lang="en-US" sz="2824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24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সময়</a:t>
            </a:r>
            <a:r>
              <a:rPr lang="en-US" sz="2824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24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এটা</a:t>
            </a:r>
            <a:r>
              <a:rPr lang="en-US" sz="2824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24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lang="en-US" sz="2824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24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মাউসের</a:t>
            </a:r>
            <a:r>
              <a:rPr lang="en-US" sz="2824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24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পয়েন্টারকে</a:t>
            </a:r>
            <a:r>
              <a:rPr lang="en-US" sz="2824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24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উপরে-নীচে</a:t>
            </a:r>
            <a:r>
              <a:rPr lang="en-US" sz="2824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, </a:t>
            </a:r>
            <a:r>
              <a:rPr lang="en-US" sz="2824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ডানে-বামে</a:t>
            </a:r>
            <a:r>
              <a:rPr lang="en-US" sz="2824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24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সরানো</a:t>
            </a:r>
            <a:r>
              <a:rPr lang="en-US" sz="2824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24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যায়</a:t>
            </a:r>
            <a:r>
              <a:rPr lang="en-US" sz="2824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endParaRPr lang="en-US" sz="282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111045" y="4156555"/>
            <a:ext cx="6676682" cy="1788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3733" tIns="51866" rIns="103733" bIns="51866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1037388"/>
            <a:r>
              <a:rPr lang="en-US" sz="2735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(ক) Esc: </a:t>
            </a:r>
            <a:r>
              <a:rPr lang="en-US" sz="2735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ইএসসি</a:t>
            </a:r>
            <a:r>
              <a:rPr lang="en-US" sz="2735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735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কীঃ</a:t>
            </a:r>
            <a:r>
              <a:rPr lang="en-US" sz="2735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735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কম্পিউটারে</a:t>
            </a:r>
            <a:r>
              <a:rPr lang="en-US" sz="2735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735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প্রদাণ</a:t>
            </a:r>
            <a:r>
              <a:rPr lang="en-US" sz="2735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735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করা</a:t>
            </a:r>
            <a:r>
              <a:rPr lang="en-US" sz="2735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735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কোন</a:t>
            </a:r>
            <a:r>
              <a:rPr lang="en-US" sz="2735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735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নির্দেশ</a:t>
            </a:r>
            <a:r>
              <a:rPr lang="en-US" sz="2735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735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পালনের</a:t>
            </a:r>
            <a:r>
              <a:rPr lang="en-US" sz="2735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735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আগেই</a:t>
            </a:r>
            <a:r>
              <a:rPr lang="en-US" sz="2735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735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সেটা</a:t>
            </a:r>
            <a:r>
              <a:rPr lang="en-US" sz="2735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735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বাতিল</a:t>
            </a:r>
            <a:r>
              <a:rPr lang="en-US" sz="2735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735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করার</a:t>
            </a:r>
            <a:r>
              <a:rPr lang="en-US" sz="2735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735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জন্য</a:t>
            </a:r>
            <a:r>
              <a:rPr lang="en-US" sz="2735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735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এই</a:t>
            </a:r>
            <a:r>
              <a:rPr lang="en-US" sz="2735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735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কী</a:t>
            </a:r>
            <a:r>
              <a:rPr lang="en-US" sz="2735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735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ব্যবহার</a:t>
            </a:r>
            <a:r>
              <a:rPr lang="en-US" sz="2735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735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হয়</a:t>
            </a:r>
            <a:r>
              <a:rPr lang="en-US" sz="2735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endParaRPr lang="en-US" sz="2735" dirty="0">
              <a:latin typeface="NikoshBAN" pitchFamily="2" charset="0"/>
              <a:cs typeface="NikoshBAN" pitchFamily="2" charset="0"/>
            </a:endParaRPr>
          </a:p>
          <a:p>
            <a:pPr algn="just" defTabSz="1037388" eaLnBrk="0" hangingPunct="0"/>
            <a:r>
              <a:rPr lang="en-US" sz="2735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(খ) Tab: </a:t>
            </a:r>
            <a:r>
              <a:rPr lang="en-US" sz="2735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ট্যাব</a:t>
            </a:r>
            <a:r>
              <a:rPr lang="en-US" sz="2735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735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কীঃ</a:t>
            </a:r>
            <a:r>
              <a:rPr lang="en-US" sz="2735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735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এই</a:t>
            </a:r>
            <a:r>
              <a:rPr lang="en-US" sz="2735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735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কী</a:t>
            </a:r>
            <a:r>
              <a:rPr lang="en-US" sz="2735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735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দ্বারা</a:t>
            </a:r>
            <a:r>
              <a:rPr lang="en-US" sz="2735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735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কোন</a:t>
            </a:r>
            <a:r>
              <a:rPr lang="en-US" sz="2735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735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তথ্য</a:t>
            </a:r>
            <a:r>
              <a:rPr lang="en-US" sz="2735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735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বা</a:t>
            </a:r>
            <a:r>
              <a:rPr lang="en-US" sz="2735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735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লেখা</a:t>
            </a:r>
            <a:r>
              <a:rPr lang="en-US" sz="2735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735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ডকুমেন্ট</a:t>
            </a:r>
            <a:r>
              <a:rPr lang="en-US" sz="2735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735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লাইনকে</a:t>
            </a:r>
            <a:r>
              <a:rPr lang="en-US" sz="2735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735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নির্দিষ্ট</a:t>
            </a:r>
            <a:r>
              <a:rPr lang="en-US" sz="2735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735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দুরত্বে</a:t>
            </a:r>
            <a:r>
              <a:rPr lang="en-US" sz="2735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735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সরিয়ে</a:t>
            </a:r>
            <a:r>
              <a:rPr lang="en-US" sz="2735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735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নেওয়া</a:t>
            </a:r>
            <a:r>
              <a:rPr lang="en-US" sz="2735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735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যায়</a:t>
            </a:r>
            <a:r>
              <a:rPr lang="en-US" sz="2735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endParaRPr lang="en-US" sz="2735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07142" y="2204467"/>
            <a:ext cx="4004771" cy="1681734"/>
            <a:chOff x="3096491" y="2383552"/>
            <a:chExt cx="3241958" cy="1681734"/>
          </a:xfrm>
        </p:grpSpPr>
        <p:sp>
          <p:nvSpPr>
            <p:cNvPr id="9" name="Rounded Rectangle 8"/>
            <p:cNvSpPr/>
            <p:nvPr/>
          </p:nvSpPr>
          <p:spPr>
            <a:xfrm>
              <a:off x="4191000" y="2383552"/>
              <a:ext cx="1052944" cy="81537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dirty="0"/>
                <a:t> 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 flipV="1">
              <a:off x="4717472" y="2512670"/>
              <a:ext cx="13855" cy="584843"/>
            </a:xfrm>
            <a:prstGeom prst="straightConnector1">
              <a:avLst/>
            </a:prstGeom>
            <a:ln w="666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ounded Rectangle 10"/>
            <p:cNvSpPr/>
            <p:nvPr/>
          </p:nvSpPr>
          <p:spPr>
            <a:xfrm>
              <a:off x="4191000" y="3249916"/>
              <a:ext cx="1052944" cy="81537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dirty="0"/>
                <a:t> 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4689763" y="3373580"/>
              <a:ext cx="0" cy="636286"/>
            </a:xfrm>
            <a:prstGeom prst="straightConnector1">
              <a:avLst/>
            </a:prstGeom>
            <a:ln w="666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ounded Rectangle 12"/>
            <p:cNvSpPr/>
            <p:nvPr/>
          </p:nvSpPr>
          <p:spPr>
            <a:xfrm>
              <a:off x="5285505" y="3235037"/>
              <a:ext cx="1052944" cy="81537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dirty="0"/>
                <a:t> 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3096491" y="3235037"/>
              <a:ext cx="1052944" cy="81537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dirty="0"/>
                <a:t> 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5541817" y="3629891"/>
              <a:ext cx="671939" cy="455"/>
            </a:xfrm>
            <a:prstGeom prst="straightConnector1">
              <a:avLst/>
            </a:prstGeom>
            <a:ln w="666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 flipV="1">
              <a:off x="3169227" y="3654981"/>
              <a:ext cx="689264" cy="2620"/>
            </a:xfrm>
            <a:prstGeom prst="straightConnector1">
              <a:avLst/>
            </a:prstGeom>
            <a:ln w="666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ight Arrow 16"/>
          <p:cNvSpPr/>
          <p:nvPr/>
        </p:nvSpPr>
        <p:spPr>
          <a:xfrm>
            <a:off x="1541352" y="1197222"/>
            <a:ext cx="3084147" cy="1004241"/>
          </a:xfrm>
          <a:prstGeom prst="rightArrow">
            <a:avLst/>
          </a:prstGeom>
          <a:solidFill>
            <a:srgbClr val="4F19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33" tIns="51866" rIns="103733" bIns="51866" rtlCol="0" anchor="ctr"/>
          <a:lstStyle/>
          <a:p>
            <a:pPr algn="ctr"/>
            <a:r>
              <a:rPr lang="en-US" sz="3618" b="1" dirty="0"/>
              <a:t>Cursor Key</a:t>
            </a:r>
          </a:p>
        </p:txBody>
      </p:sp>
      <p:pic>
        <p:nvPicPr>
          <p:cNvPr id="18" name="Picture 17" descr="Picture1w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5008" y="3799879"/>
            <a:ext cx="3262055" cy="2316364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9" name="Rounded Rectangle 18"/>
          <p:cNvSpPr>
            <a:spLocks noChangeArrowheads="1"/>
          </p:cNvSpPr>
          <p:nvPr/>
        </p:nvSpPr>
        <p:spPr bwMode="auto">
          <a:xfrm>
            <a:off x="8302062" y="3710172"/>
            <a:ext cx="1411632" cy="792424"/>
          </a:xfrm>
          <a:prstGeom prst="roundRect">
            <a:avLst>
              <a:gd name="adj" fmla="val 16667"/>
            </a:avLst>
          </a:prstGeom>
          <a:noFill/>
          <a:ln w="50800" algn="ctr">
            <a:solidFill>
              <a:srgbClr val="FF00FF"/>
            </a:solidFill>
            <a:round/>
            <a:headEnd/>
            <a:tailEnd/>
          </a:ln>
        </p:spPr>
        <p:txBody>
          <a:bodyPr lIns="103733" tIns="51866" rIns="103733" bIns="51866" anchor="ctr"/>
          <a:lstStyle/>
          <a:p>
            <a:pPr algn="ctr">
              <a:defRPr/>
            </a:pPr>
            <a:endParaRPr lang="en-US" sz="1588" dirty="0">
              <a:solidFill>
                <a:schemeClr val="lt1"/>
              </a:solidFill>
            </a:endParaRPr>
          </a:p>
        </p:txBody>
      </p:sp>
      <p:sp>
        <p:nvSpPr>
          <p:cNvPr id="20" name="Frame 1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81105" y="366613"/>
            <a:ext cx="50850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0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কী-বোর্ডের বিশেষ কী সমুহ </a:t>
            </a:r>
            <a:endParaRPr lang="en-US" sz="40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805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7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84790" y="5529665"/>
            <a:ext cx="4626588" cy="615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706"/>
              </a:spcAft>
            </a:pPr>
            <a:r>
              <a:rPr lang="en-US" sz="3177" dirty="0" err="1">
                <a:solidFill>
                  <a:srgbClr val="2E2E2E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কিবোর্ডের</a:t>
            </a:r>
            <a:r>
              <a:rPr lang="en-US" sz="3177" dirty="0">
                <a:solidFill>
                  <a:srgbClr val="2E2E2E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solidFill>
                  <a:srgbClr val="2E2E2E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উপর</a:t>
            </a:r>
            <a:r>
              <a:rPr lang="en-US" sz="3177" dirty="0">
                <a:solidFill>
                  <a:srgbClr val="2E2E2E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solidFill>
                  <a:srgbClr val="2E2E2E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আঙ্গুল</a:t>
            </a:r>
            <a:r>
              <a:rPr lang="en-US" sz="3177" dirty="0">
                <a:solidFill>
                  <a:srgbClr val="2E2E2E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solidFill>
                  <a:srgbClr val="2E2E2E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রাখার</a:t>
            </a:r>
            <a:r>
              <a:rPr lang="en-US" sz="3177" dirty="0">
                <a:solidFill>
                  <a:srgbClr val="2E2E2E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solidFill>
                  <a:srgbClr val="2E2E2E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নিয়ম</a:t>
            </a:r>
            <a:endParaRPr lang="en-US" sz="3177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04" y="2927459"/>
            <a:ext cx="4626630" cy="251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399" y="1273006"/>
            <a:ext cx="110445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3200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কিবোর্ডের উপর আঙ্গুল টিপে টিপে আমরা কম্পিউটারে যে লেখা লেখি করা তাকেই টাইপ বলে। লেখা দ্রুত লেখতে অর্থাৎ টাইপ করতে চাইলে আমাদেরকে টাইপ করার সঠিক পদ্ধতি শিখে নিতে হয়।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98084" y="459329"/>
            <a:ext cx="4758030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en-US" sz="4000" dirty="0" smtClean="0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টাইপ</a:t>
            </a:r>
            <a:r>
              <a:rPr lang="en-US" sz="4000" dirty="0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করার</a:t>
            </a:r>
            <a:r>
              <a:rPr lang="en-US" sz="4000" dirty="0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সঠিক</a:t>
            </a:r>
            <a:r>
              <a:rPr lang="en-US" sz="4000" dirty="0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পদ্ধতি</a:t>
            </a:r>
            <a:endParaRPr lang="en-US" sz="4000" dirty="0">
              <a:ln w="0"/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47658" y="5268087"/>
            <a:ext cx="3912606" cy="1138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06"/>
              </a:spcAft>
            </a:pPr>
            <a:r>
              <a:rPr lang="en-US" sz="3177" dirty="0" err="1">
                <a:solidFill>
                  <a:srgbClr val="2E2E2E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কোন</a:t>
            </a:r>
            <a:r>
              <a:rPr lang="en-US" sz="3177" dirty="0">
                <a:solidFill>
                  <a:srgbClr val="2E2E2E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solidFill>
                  <a:srgbClr val="2E2E2E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কোন</a:t>
            </a:r>
            <a:r>
              <a:rPr lang="en-US" sz="3177" dirty="0">
                <a:solidFill>
                  <a:srgbClr val="2E2E2E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solidFill>
                  <a:srgbClr val="2E2E2E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আঙ্গুল</a:t>
            </a:r>
            <a:r>
              <a:rPr lang="en-US" sz="3177" dirty="0">
                <a:solidFill>
                  <a:srgbClr val="2E2E2E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solidFill>
                  <a:srgbClr val="2E2E2E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দিয়ে</a:t>
            </a:r>
            <a:r>
              <a:rPr lang="en-US" sz="3177" dirty="0">
                <a:solidFill>
                  <a:srgbClr val="2E2E2E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solidFill>
                  <a:srgbClr val="2E2E2E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কোন</a:t>
            </a:r>
            <a:r>
              <a:rPr lang="en-US" sz="3177" dirty="0">
                <a:solidFill>
                  <a:srgbClr val="2E2E2E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solidFill>
                  <a:srgbClr val="2E2E2E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কোন</a:t>
            </a:r>
            <a:r>
              <a:rPr lang="en-US" sz="3177" dirty="0">
                <a:solidFill>
                  <a:srgbClr val="2E2E2E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solidFill>
                  <a:srgbClr val="2E2E2E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বাটনে</a:t>
            </a:r>
            <a:r>
              <a:rPr lang="en-US" sz="3177" dirty="0">
                <a:solidFill>
                  <a:srgbClr val="2E2E2E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solidFill>
                  <a:srgbClr val="2E2E2E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চাপতে</a:t>
            </a:r>
            <a:r>
              <a:rPr lang="en-US" sz="3177" dirty="0">
                <a:solidFill>
                  <a:srgbClr val="2E2E2E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solidFill>
                  <a:srgbClr val="2E2E2E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হবে</a:t>
            </a:r>
            <a:endParaRPr lang="en-US" sz="3177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107" y="2588839"/>
            <a:ext cx="5031888" cy="2563024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728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956202" y="5555381"/>
            <a:ext cx="4800600" cy="513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735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8" name="TextBox 1" descr="Bouquet"/>
          <p:cNvSpPr>
            <a:spLocks noChangeArrowheads="1"/>
          </p:cNvSpPr>
          <p:nvPr/>
        </p:nvSpPr>
        <p:spPr bwMode="auto">
          <a:xfrm>
            <a:off x="3837084" y="415509"/>
            <a:ext cx="3154176" cy="665614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102580" tIns="51289" rIns="102580" bIns="51289" numCol="1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1" r="17967"/>
          <a:stretch/>
        </p:blipFill>
        <p:spPr>
          <a:xfrm>
            <a:off x="3103808" y="1351785"/>
            <a:ext cx="4925358" cy="33490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Flowchart: Alternate Process 9"/>
          <p:cNvSpPr/>
          <p:nvPr/>
        </p:nvSpPr>
        <p:spPr>
          <a:xfrm>
            <a:off x="4779490" y="998213"/>
            <a:ext cx="6642847" cy="2012576"/>
          </a:xfrm>
          <a:prstGeom prst="flowChartAlternateProcess">
            <a:avLst/>
          </a:prstGeom>
          <a:noFill/>
          <a:ln w="38100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3733" tIns="51866" rIns="103733" bIns="51866" numCol="1" rtlCol="0" anchor="ctr">
            <a:prstTxWarp prst="textPlain">
              <a:avLst/>
            </a:prstTxWarp>
          </a:bodyPr>
          <a:lstStyle/>
          <a:p>
            <a:pPr marL="583531" indent="-583531" algn="just">
              <a:buFont typeface="+mj-lt"/>
              <a:buAutoNum type="arabicPeriod"/>
            </a:pPr>
            <a:endParaRPr lang="en-US" sz="3177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1243691" y="5055586"/>
            <a:ext cx="7075120" cy="1013012"/>
          </a:xfrm>
          <a:prstGeom prst="flowChartAlternateProcess">
            <a:avLst/>
          </a:prstGeom>
          <a:noFill/>
          <a:ln w="3810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3733" tIns="51866" rIns="103733" bIns="51866" rtlCol="0" anchor="ctr"/>
          <a:lstStyle/>
          <a:p>
            <a:pPr marL="389021" indent="-389021">
              <a:buFontTx/>
              <a:buAutoNum type="arabicPeriod"/>
            </a:pP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কীবোর্ড (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Keyboard) </a:t>
            </a:r>
            <a:r>
              <a:rPr lang="as-IN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as-IN" sz="36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as-IN" sz="36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as-IN" sz="36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অন্যতম </a:t>
            </a:r>
            <a:r>
              <a:rPr lang="as-IN" sz="36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ইনপুট </a:t>
            </a:r>
            <a:r>
              <a:rPr lang="as-IN" sz="36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36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89021" indent="-389021">
              <a:buClr>
                <a:schemeClr val="tx1"/>
              </a:buClr>
              <a:buSzPts val="4800"/>
            </a:pP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82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3663" y="1070746"/>
            <a:ext cx="1077951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কীবোর্ড</a:t>
            </a:r>
            <a:r>
              <a:rPr lang="as-IN" sz="28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(</a:t>
            </a:r>
            <a:r>
              <a:rPr lang="en-US" sz="28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Keyboard</a:t>
            </a:r>
            <a:r>
              <a:rPr lang="en-US" sz="28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as-IN" sz="28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 কম্পিউটারের একটি ইনপুট </a:t>
            </a:r>
            <a:r>
              <a:rPr lang="as-IN" sz="28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28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8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 তথ্য, উপাত্ত এবং বর্ণ প্রবেশ করানোর জন্য </a:t>
            </a:r>
            <a:r>
              <a:rPr lang="as-IN" sz="28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কীবোর্ড</a:t>
            </a:r>
            <a:r>
              <a:rPr lang="as-IN" sz="28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ব্যবহৃত </a:t>
            </a:r>
            <a:r>
              <a:rPr lang="as-IN" sz="28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হয়</a:t>
            </a:r>
            <a:r>
              <a:rPr lang="en-US" sz="28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8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 বিভিন্ন ধরনের </a:t>
            </a:r>
            <a:r>
              <a:rPr lang="as-IN" sz="28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as-IN" sz="28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করার জন্য কম্পিউটারের কীবোর্ডে বিভিন্ন ধরনের কী (</a:t>
            </a:r>
            <a:r>
              <a:rPr lang="en-US" sz="28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Key) </a:t>
            </a:r>
            <a:r>
              <a:rPr lang="as-IN" sz="28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রয়েছে</a:t>
            </a:r>
            <a:r>
              <a:rPr lang="en-US" sz="28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8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যেমনঃ অপারেশন কী, কার্সর কী, ফাংশন কী, কন্ট্রোল কী এবং নিউমেরিক কীপ্যাড।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08891" y="306474"/>
            <a:ext cx="48974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as-IN" sz="4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কীবোর্ড কিভাবে কাজ করে</a:t>
            </a:r>
            <a:endParaRPr lang="en-US" sz="4000" dirty="0"/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9456590" y="3266926"/>
            <a:ext cx="2166526" cy="1224534"/>
            <a:chOff x="3096491" y="2383552"/>
            <a:chExt cx="3241958" cy="1681734"/>
          </a:xfrm>
        </p:grpSpPr>
        <p:sp>
          <p:nvSpPr>
            <p:cNvPr id="11" name="Rounded Rectangle 10"/>
            <p:cNvSpPr/>
            <p:nvPr/>
          </p:nvSpPr>
          <p:spPr>
            <a:xfrm>
              <a:off x="4191000" y="2383552"/>
              <a:ext cx="1052944" cy="81537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dirty="0"/>
                <a:t> 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 flipV="1">
              <a:off x="4717472" y="2512670"/>
              <a:ext cx="13855" cy="584843"/>
            </a:xfrm>
            <a:prstGeom prst="straightConnector1">
              <a:avLst/>
            </a:prstGeom>
            <a:ln w="666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ounded Rectangle 12"/>
            <p:cNvSpPr/>
            <p:nvPr/>
          </p:nvSpPr>
          <p:spPr>
            <a:xfrm>
              <a:off x="4191000" y="3249916"/>
              <a:ext cx="1052944" cy="81537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dirty="0"/>
                <a:t> 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4689763" y="3373580"/>
              <a:ext cx="0" cy="636286"/>
            </a:xfrm>
            <a:prstGeom prst="straightConnector1">
              <a:avLst/>
            </a:prstGeom>
            <a:ln w="666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ounded Rectangle 14"/>
            <p:cNvSpPr/>
            <p:nvPr/>
          </p:nvSpPr>
          <p:spPr>
            <a:xfrm>
              <a:off x="5285505" y="3235037"/>
              <a:ext cx="1052944" cy="81537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dirty="0"/>
                <a:t> 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096491" y="3235037"/>
              <a:ext cx="1052944" cy="81537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dirty="0"/>
                <a:t> 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5541817" y="3629891"/>
              <a:ext cx="671939" cy="455"/>
            </a:xfrm>
            <a:prstGeom prst="straightConnector1">
              <a:avLst/>
            </a:prstGeom>
            <a:ln w="666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 flipV="1">
              <a:off x="3169227" y="3654981"/>
              <a:ext cx="689264" cy="2620"/>
            </a:xfrm>
            <a:prstGeom prst="straightConnector1">
              <a:avLst/>
            </a:prstGeom>
            <a:ln w="666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ight Arrow 18"/>
          <p:cNvSpPr/>
          <p:nvPr/>
        </p:nvSpPr>
        <p:spPr>
          <a:xfrm>
            <a:off x="8219361" y="3063750"/>
            <a:ext cx="1884644" cy="670285"/>
          </a:xfrm>
          <a:prstGeom prst="rightArrow">
            <a:avLst/>
          </a:prstGeom>
          <a:solidFill>
            <a:srgbClr val="4F19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33" tIns="51866" rIns="103733" bIns="51866" rtlCol="0" anchor="ctr"/>
          <a:lstStyle/>
          <a:p>
            <a:pPr algn="ctr"/>
            <a:r>
              <a:rPr lang="en-US" sz="2400" b="1" dirty="0"/>
              <a:t>Cursor Key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03663" y="5343931"/>
            <a:ext cx="32827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dirty="0">
                <a:solidFill>
                  <a:srgbClr val="202124"/>
                </a:solidFill>
                <a:latin typeface="arial" panose="020B0604020202020204" pitchFamily="34" charset="0"/>
              </a:rPr>
              <a:t>প্রোগ্রাম নিয়ন্ত্রণ করার জন্য </a:t>
            </a:r>
            <a:r>
              <a:rPr lang="as-IN" b="1" dirty="0">
                <a:solidFill>
                  <a:srgbClr val="202124"/>
                </a:solidFill>
                <a:latin typeface="arial" panose="020B0604020202020204" pitchFamily="34" charset="0"/>
              </a:rPr>
              <a:t>কন্ট্রোল কী</a:t>
            </a:r>
            <a:r>
              <a:rPr lang="as-IN" dirty="0">
                <a:solidFill>
                  <a:srgbClr val="202124"/>
                </a:solidFill>
                <a:latin typeface="arial" panose="020B0604020202020204" pitchFamily="34" charset="0"/>
              </a:rPr>
              <a:t> ব্যবহার করে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3" y="3369925"/>
            <a:ext cx="2609850" cy="17526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490043" y="5343930"/>
            <a:ext cx="37293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dirty="0">
                <a:solidFill>
                  <a:srgbClr val="202124"/>
                </a:solidFill>
                <a:latin typeface="arial" panose="020B0604020202020204" pitchFamily="34" charset="0"/>
              </a:rPr>
              <a:t>কাজগুলো স্বয়ংক্রিয়ভাবে করার জন্য </a:t>
            </a:r>
            <a:r>
              <a:rPr lang="as-IN" b="1" dirty="0">
                <a:solidFill>
                  <a:srgbClr val="202124"/>
                </a:solidFill>
                <a:latin typeface="arial" panose="020B0604020202020204" pitchFamily="34" charset="0"/>
              </a:rPr>
              <a:t>ফাংশন</a:t>
            </a:r>
            <a:r>
              <a:rPr lang="as-IN" dirty="0">
                <a:solidFill>
                  <a:srgbClr val="202124"/>
                </a:solidFill>
                <a:latin typeface="arial" panose="020B0604020202020204" pitchFamily="34" charset="0"/>
              </a:rPr>
              <a:t> কীগুলো ব্যবহৃত হয়।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835" y="3205937"/>
            <a:ext cx="4191403" cy="1918488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8521965" y="4676170"/>
            <a:ext cx="31011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The keyboard keys that move the pointer (cursor) on screen. They include </a:t>
            </a:r>
            <a:r>
              <a:rPr lang="en-US" b="1" dirty="0">
                <a:solidFill>
                  <a:srgbClr val="202124"/>
                </a:solidFill>
                <a:latin typeface="arial" panose="020B0604020202020204" pitchFamily="34" charset="0"/>
              </a:rPr>
              <a:t>the up, down, left and right arrow, home, end, </a:t>
            </a:r>
            <a:r>
              <a:rPr lang="en-US" b="1" dirty="0" err="1">
                <a:solidFill>
                  <a:srgbClr val="202124"/>
                </a:solidFill>
                <a:latin typeface="arial" panose="020B0604020202020204" pitchFamily="34" charset="0"/>
              </a:rPr>
              <a:t>pageUp</a:t>
            </a:r>
            <a:r>
              <a:rPr lang="en-US" b="1" dirty="0">
                <a:solidFill>
                  <a:srgbClr val="202124"/>
                </a:solidFill>
                <a:latin typeface="arial" panose="020B0604020202020204" pitchFamily="34" charset="0"/>
              </a:rPr>
              <a:t> and </a:t>
            </a:r>
            <a:r>
              <a:rPr lang="en-US" b="1" dirty="0" err="1">
                <a:solidFill>
                  <a:srgbClr val="202124"/>
                </a:solidFill>
                <a:latin typeface="arial" panose="020B0604020202020204" pitchFamily="34" charset="0"/>
              </a:rPr>
              <a:t>pageDown</a:t>
            </a:r>
            <a:r>
              <a:rPr lang="en-US" b="1" dirty="0">
                <a:solidFill>
                  <a:srgbClr val="202124"/>
                </a:solidFill>
                <a:latin typeface="arial" panose="020B0604020202020204" pitchFamily="34" charset="0"/>
              </a:rPr>
              <a:t> keys</a:t>
            </a:r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14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 animBg="1"/>
      <p:bldP spid="20" grpId="0"/>
      <p:bldP spid="22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9502" y="2051021"/>
            <a:ext cx="1095049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000" b="1" dirty="0">
                <a:solidFill>
                  <a:srgbClr val="01A8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কীবোর্ড এর কোন বাটনের কি কাজ?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Tab Key – </a:t>
            </a:r>
            <a:r>
              <a:rPr lang="as-IN" sz="20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কীবোর্ড শর্টকাট এর জন্য ব্যাবহার করা হয়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Caps Lock Key – </a:t>
            </a:r>
            <a:r>
              <a:rPr lang="as-IN" sz="20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লেটার ছোট বড় করতে কাজে লাগে। বড় হাতের লেখার জন্য </a:t>
            </a:r>
            <a:r>
              <a:rPr lang="en-US" sz="20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Caps Lock </a:t>
            </a:r>
            <a:r>
              <a:rPr lang="as-IN" sz="20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চালু করতে হয় এবং বন্ধ করে দিলে ছোট হাতের হয়ে যাবে।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Shift Keys – </a:t>
            </a:r>
            <a:r>
              <a:rPr lang="as-IN" sz="20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 কোন ওয়ার্ড এই </a:t>
            </a:r>
            <a:r>
              <a:rPr lang="en-US" sz="20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key </a:t>
            </a:r>
            <a:r>
              <a:rPr lang="as-IN" sz="20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সাথে একসাথে চেপে ধরলে, অক্ষরটি বড় হাতের হয়।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Spacebar – </a:t>
            </a:r>
            <a:r>
              <a:rPr lang="as-IN" sz="20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 </a:t>
            </a:r>
            <a:r>
              <a:rPr lang="en-US" sz="20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word </a:t>
            </a:r>
            <a:r>
              <a:rPr lang="as-IN" sz="20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মাঝে </a:t>
            </a:r>
            <a:r>
              <a:rPr lang="en-US" sz="20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gap </a:t>
            </a:r>
            <a:r>
              <a:rPr lang="as-IN" sz="20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 কাজে লাগে।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Enter Key – </a:t>
            </a:r>
            <a:r>
              <a:rPr lang="as-IN" sz="20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 লাইন শেষ করে অন্য লাইনে যেতে হলে </a:t>
            </a:r>
            <a:r>
              <a:rPr lang="en-US" sz="20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Enter Key </a:t>
            </a:r>
            <a:r>
              <a:rPr lang="as-IN" sz="20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টিপতে হয়। এছাড়া এই </a:t>
            </a:r>
            <a:r>
              <a:rPr lang="en-US" sz="20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key </a:t>
            </a:r>
            <a:r>
              <a:rPr lang="as-IN" sz="20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সাহায্যে </a:t>
            </a:r>
            <a:r>
              <a:rPr lang="en-US" sz="20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OK button </a:t>
            </a:r>
            <a:r>
              <a:rPr lang="as-IN" sz="20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এরও কাজ হয়।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Backspace – </a:t>
            </a:r>
            <a:r>
              <a:rPr lang="as-IN" sz="20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টেক্সট ডিলিট করতে কাজে লাগে।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Esc Key – </a:t>
            </a:r>
            <a:r>
              <a:rPr lang="as-IN" sz="20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বর্তমানে কোন চালু হওয়া কাজ বন্ধ করতে এই কী প্রেস করতে হয়।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Ctrl Key – </a:t>
            </a:r>
            <a:r>
              <a:rPr lang="as-IN" sz="20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কীবোর্ড শর্টকাট এর জন্য প্রয়োজন হয়।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Windows Logo Key – start menu </a:t>
            </a:r>
            <a:r>
              <a:rPr lang="as-IN" sz="20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খোলার জন্য ব্যবহার করা হয়।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Arrow Keys – </a:t>
            </a:r>
            <a:r>
              <a:rPr lang="as-IN" sz="20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পেজের উপর-নিচে এবং ডানে-বাঁয়ে যাওয়ার জন্য চারটি </a:t>
            </a:r>
            <a:r>
              <a:rPr lang="en-US" sz="20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arrow key </a:t>
            </a:r>
            <a:r>
              <a:rPr lang="as-IN" sz="20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 লাগে।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Delete Key – select </a:t>
            </a:r>
            <a:r>
              <a:rPr lang="as-IN" sz="20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 </a:t>
            </a:r>
            <a:r>
              <a:rPr lang="en-US" sz="20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text </a:t>
            </a:r>
            <a:r>
              <a:rPr lang="as-IN" sz="20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en-US" sz="20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file, delete </a:t>
            </a:r>
            <a:r>
              <a:rPr lang="as-IN" sz="20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 জন্য ব্যবহৃত হয়।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Numeric Key – </a:t>
            </a:r>
            <a:r>
              <a:rPr lang="as-IN" sz="20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০-৯ পর্যন্ত যে নটি নাম্বার আছে, সেগুলি কোনো নাম্বার লিখতে কাজে লাগে।</a:t>
            </a:r>
            <a:endParaRPr lang="as-IN" sz="2000" b="0" i="0" dirty="0">
              <a:solidFill>
                <a:srgbClr val="222222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9502" y="850692"/>
            <a:ext cx="110471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400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পাঠক </a:t>
            </a:r>
            <a:r>
              <a:rPr lang="as-IN" sz="2400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বন্ধুরা! কী বোর্ড-এর বহুবিধ ব্যবহার রয়েছে। যেমন, কম্পিউটারে কীবাের্ডের বােতামের সাহায্যে টাইপ করা ছাড়াও কম্পিউটারকে প্রয়ােজনীয় সব ধরনের নির্দেশ প্রদান করা যায়। কী বাের্ডের সাহায্যে অক্ষর বা বর্ণ ও সংখ্যাসহ বিভিন্ন প্রকার টাইপের মাধ্যমে তথ্য, উপাত্ত কম্পিউটারে প্রবেশ করা হয়।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25698" y="229474"/>
            <a:ext cx="47578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as-IN" sz="2800" b="1" dirty="0" smtClean="0">
                <a:solidFill>
                  <a:srgbClr val="0B539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b="1" dirty="0" err="1" smtClean="0">
                <a:solidFill>
                  <a:srgbClr val="0B539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বোর্ডের</a:t>
            </a:r>
            <a:r>
              <a:rPr lang="en-US" sz="2800" b="1" dirty="0" smtClean="0">
                <a:solidFill>
                  <a:srgbClr val="0B539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 smtClean="0">
                <a:solidFill>
                  <a:srgbClr val="0B539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b="1" dirty="0">
                <a:solidFill>
                  <a:srgbClr val="0B539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Keyboard) </a:t>
            </a:r>
            <a:r>
              <a:rPr lang="as-IN" sz="2800" b="1" dirty="0" smtClean="0">
                <a:solidFill>
                  <a:srgbClr val="0B539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ব্যবহার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2771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00145" y="396090"/>
            <a:ext cx="78237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as-IN" sz="40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কীবোর্ড এর কোন বাটনের কি কাজ</a:t>
            </a:r>
            <a:r>
              <a:rPr lang="as-IN" sz="40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as-IN" sz="40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5883" y="1062918"/>
            <a:ext cx="96978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Mukti"/>
              </a:rPr>
              <a:t>Ctrl + C = </a:t>
            </a:r>
            <a:r>
              <a:rPr lang="as-IN" dirty="0">
                <a:solidFill>
                  <a:srgbClr val="222222"/>
                </a:solidFill>
                <a:latin typeface="Mukti"/>
              </a:rPr>
              <a:t>কপি করুন।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Mukti"/>
              </a:rPr>
              <a:t>Ctrl + X = </a:t>
            </a:r>
            <a:r>
              <a:rPr lang="as-IN" dirty="0">
                <a:solidFill>
                  <a:srgbClr val="222222"/>
                </a:solidFill>
                <a:latin typeface="Mukti"/>
              </a:rPr>
              <a:t>কাট করুন।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Mukti"/>
              </a:rPr>
              <a:t>Ctrl + V = </a:t>
            </a:r>
            <a:r>
              <a:rPr lang="as-IN" dirty="0">
                <a:solidFill>
                  <a:srgbClr val="222222"/>
                </a:solidFill>
                <a:latin typeface="Mukti"/>
              </a:rPr>
              <a:t>পেস্ট করুন।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Mukti"/>
              </a:rPr>
              <a:t>CTRL + Z = </a:t>
            </a:r>
            <a:r>
              <a:rPr lang="as-IN" dirty="0">
                <a:solidFill>
                  <a:srgbClr val="222222"/>
                </a:solidFill>
                <a:latin typeface="Mukti"/>
              </a:rPr>
              <a:t>এর পূর্বাবস্থায় ফিরে আসুন।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Mukti"/>
              </a:rPr>
              <a:t>Shift + DELETE = </a:t>
            </a:r>
            <a:r>
              <a:rPr lang="as-IN" dirty="0">
                <a:solidFill>
                  <a:srgbClr val="222222"/>
                </a:solidFill>
                <a:latin typeface="Mukti"/>
              </a:rPr>
              <a:t>রিসাইকেল বিনে আইটেমটি স্থাপন ছাড়া স্থায়ীভাবে নির্বাচিত আইটেম মুছুন।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Mukti"/>
              </a:rPr>
              <a:t>Ctrl + Shift = </a:t>
            </a:r>
            <a:r>
              <a:rPr lang="as-IN" dirty="0">
                <a:solidFill>
                  <a:srgbClr val="222222"/>
                </a:solidFill>
                <a:latin typeface="Mukti"/>
              </a:rPr>
              <a:t>যখন একটি আইটেম টেনে – নির্বাচিত আইটেমের একটি শর্টকাট তৈরি করুন।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Mukti"/>
              </a:rPr>
              <a:t>F2 </a:t>
            </a:r>
            <a:r>
              <a:rPr lang="as-IN" dirty="0">
                <a:solidFill>
                  <a:srgbClr val="222222"/>
                </a:solidFill>
                <a:latin typeface="Mukti"/>
              </a:rPr>
              <a:t>চেপে = নির্বাচিত আইটেমের রিনেম করুন।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Mukti"/>
              </a:rPr>
              <a:t>CTRL + Right Arrow = </a:t>
            </a:r>
            <a:r>
              <a:rPr lang="as-IN" dirty="0">
                <a:solidFill>
                  <a:srgbClr val="222222"/>
                </a:solidFill>
                <a:latin typeface="Mukti"/>
              </a:rPr>
              <a:t>পরবর্তী শব্দের শুরুতে সন্নিবেশ বিন্দু সরান।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Mukti"/>
              </a:rPr>
              <a:t>Left Arrow = </a:t>
            </a:r>
            <a:r>
              <a:rPr lang="as-IN" dirty="0">
                <a:solidFill>
                  <a:srgbClr val="222222"/>
                </a:solidFill>
                <a:latin typeface="Mukti"/>
              </a:rPr>
              <a:t>বাম পাশে মেনু খোলা অথবা সাবমেনু বন্ধ করা।</a:t>
            </a:r>
            <a:endParaRPr lang="as-IN" b="0" i="0" dirty="0">
              <a:solidFill>
                <a:srgbClr val="222222"/>
              </a:solidFill>
              <a:effectLst/>
              <a:latin typeface="Mukt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5883" y="3648241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222222"/>
                </a:solidFill>
                <a:latin typeface="Mukti"/>
              </a:rPr>
              <a:t>Ctrl+N</a:t>
            </a:r>
            <a:r>
              <a:rPr lang="en-US" dirty="0">
                <a:solidFill>
                  <a:srgbClr val="222222"/>
                </a:solidFill>
                <a:latin typeface="Mukti"/>
              </a:rPr>
              <a:t> = </a:t>
            </a:r>
            <a:r>
              <a:rPr lang="as-IN" dirty="0">
                <a:solidFill>
                  <a:srgbClr val="222222"/>
                </a:solidFill>
                <a:latin typeface="Mukti"/>
              </a:rPr>
              <a:t>নতুন ডকুমেন্ট শুরু করা।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222222"/>
                </a:solidFill>
                <a:latin typeface="Mukti"/>
              </a:rPr>
              <a:t>Ctrl+O</a:t>
            </a:r>
            <a:r>
              <a:rPr lang="en-US" dirty="0">
                <a:solidFill>
                  <a:srgbClr val="222222"/>
                </a:solidFill>
                <a:latin typeface="Mukti"/>
              </a:rPr>
              <a:t> =</a:t>
            </a:r>
            <a:r>
              <a:rPr lang="as-IN" dirty="0">
                <a:solidFill>
                  <a:srgbClr val="222222"/>
                </a:solidFill>
                <a:latin typeface="Mukti"/>
              </a:rPr>
              <a:t>ওপেন ডায়ালগ বক্স প্রদর্শন করা।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222222"/>
                </a:solidFill>
                <a:latin typeface="Mukti"/>
              </a:rPr>
              <a:t>Ctrl+W</a:t>
            </a:r>
            <a:r>
              <a:rPr lang="en-US" dirty="0">
                <a:solidFill>
                  <a:srgbClr val="222222"/>
                </a:solidFill>
                <a:latin typeface="Mukti"/>
              </a:rPr>
              <a:t> = </a:t>
            </a:r>
            <a:r>
              <a:rPr lang="as-IN" dirty="0">
                <a:solidFill>
                  <a:srgbClr val="222222"/>
                </a:solidFill>
                <a:latin typeface="Mukti"/>
              </a:rPr>
              <a:t>অ্যাকটিভ ডকুমেন্ট বন্ধ করা।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222222"/>
                </a:solidFill>
                <a:latin typeface="Mukti"/>
              </a:rPr>
              <a:t>Ctrl+S</a:t>
            </a:r>
            <a:r>
              <a:rPr lang="en-US" dirty="0">
                <a:solidFill>
                  <a:srgbClr val="222222"/>
                </a:solidFill>
                <a:latin typeface="Mukti"/>
              </a:rPr>
              <a:t> =  </a:t>
            </a:r>
            <a:r>
              <a:rPr lang="as-IN" dirty="0">
                <a:solidFill>
                  <a:srgbClr val="222222"/>
                </a:solidFill>
                <a:latin typeface="Mukti"/>
              </a:rPr>
              <a:t>ডকুমেন্ট সংরক্ষণ বা সেভ করা।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222222"/>
                </a:solidFill>
                <a:latin typeface="Mukti"/>
              </a:rPr>
              <a:t>Ctrl+P</a:t>
            </a:r>
            <a:r>
              <a:rPr lang="en-US" dirty="0">
                <a:solidFill>
                  <a:srgbClr val="222222"/>
                </a:solidFill>
                <a:latin typeface="Mukti"/>
              </a:rPr>
              <a:t> = </a:t>
            </a:r>
            <a:r>
              <a:rPr lang="as-IN" dirty="0">
                <a:solidFill>
                  <a:srgbClr val="222222"/>
                </a:solidFill>
                <a:latin typeface="Mukti"/>
              </a:rPr>
              <a:t>প্রিন্ট ডায়ালগ বক্স প্রদর্শন বা প্রিন্ট করার জন্য।</a:t>
            </a:r>
            <a:endParaRPr lang="as-IN" b="0" i="0" dirty="0">
              <a:solidFill>
                <a:srgbClr val="222222"/>
              </a:solidFill>
              <a:effectLst/>
              <a:latin typeface="Mukt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5883" y="520404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Mukti"/>
              </a:rPr>
              <a:t>Ctrl+ Z = </a:t>
            </a:r>
            <a:r>
              <a:rPr lang="as-IN" dirty="0">
                <a:solidFill>
                  <a:srgbClr val="222222"/>
                </a:solidFill>
                <a:latin typeface="Mukti"/>
              </a:rPr>
              <a:t>শেষ কাজটি বাতিল করার জন্য।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Mukti"/>
              </a:rPr>
              <a:t>Ctrl + C = </a:t>
            </a:r>
            <a:r>
              <a:rPr lang="as-IN" dirty="0">
                <a:solidFill>
                  <a:srgbClr val="222222"/>
                </a:solidFill>
                <a:latin typeface="Mukti"/>
              </a:rPr>
              <a:t>নির্বাচিত টেক্সট কপি করার জন্য।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Mukti"/>
              </a:rPr>
              <a:t>Ctrl + X = </a:t>
            </a:r>
            <a:r>
              <a:rPr lang="as-IN" dirty="0">
                <a:solidFill>
                  <a:srgbClr val="222222"/>
                </a:solidFill>
                <a:latin typeface="Mukti"/>
              </a:rPr>
              <a:t>নির্বাচিত টেক্সট কাট করার জন্য।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222222"/>
                </a:solidFill>
                <a:latin typeface="Mukti"/>
              </a:rPr>
              <a:t>Ctrl+V</a:t>
            </a:r>
            <a:r>
              <a:rPr lang="en-US" dirty="0">
                <a:solidFill>
                  <a:srgbClr val="222222"/>
                </a:solidFill>
                <a:latin typeface="Mukti"/>
              </a:rPr>
              <a:t> = </a:t>
            </a:r>
            <a:r>
              <a:rPr lang="as-IN" dirty="0">
                <a:solidFill>
                  <a:srgbClr val="222222"/>
                </a:solidFill>
                <a:latin typeface="Mukti"/>
              </a:rPr>
              <a:t>কপি/কাট করা টেক্সট পেস্ট করার জন্য।</a:t>
            </a:r>
            <a:endParaRPr lang="as-IN" b="0" i="0" dirty="0">
              <a:solidFill>
                <a:srgbClr val="222222"/>
              </a:solidFill>
              <a:effectLst/>
              <a:latin typeface="Mukti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98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4172078" y="453112"/>
            <a:ext cx="2689412" cy="488215"/>
          </a:xfrm>
          <a:prstGeom prst="flowChartAlternateProcess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3724" tIns="51861" rIns="103724" bIns="51861" numCol="1" rtlCol="0" anchor="ctr">
            <a:prstTxWarp prst="textPlain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059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5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59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05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2" descr="E:\New Picture Down\Picture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2343" y="1218898"/>
            <a:ext cx="4726745" cy="33393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1577897" y="4835823"/>
            <a:ext cx="867007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as-IN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কীবোর্ড </a:t>
            </a:r>
            <a:r>
              <a:rPr lang="as-IN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 কাজ করে? </a:t>
            </a:r>
            <a:endParaRPr lang="en-US" sz="3600" dirty="0" smtClean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as-IN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বোর্ডের</a:t>
            </a:r>
            <a:r>
              <a:rPr lang="as-IN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ব্যবহার</a:t>
            </a:r>
            <a:r>
              <a:rPr lang="en-US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742950" indent="-742950">
              <a:buFont typeface="+mj-lt"/>
              <a:buAutoNum type="arabicPeriod"/>
            </a:pPr>
            <a:r>
              <a:rPr lang="as-IN" sz="36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কীবোর্ড এর কোন বাটনের কি কাজ</a:t>
            </a:r>
            <a:r>
              <a:rPr lang="as-IN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endParaRPr lang="as-IN" sz="3600" b="0" i="0" dirty="0">
              <a:solidFill>
                <a:srgbClr val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87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95597" y="408863"/>
            <a:ext cx="2773516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মাউস কাকে বলে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6126" y="1109161"/>
            <a:ext cx="1055648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b="1" dirty="0">
                <a:solidFill>
                  <a:srgbClr val="202124"/>
                </a:solidFill>
                <a:latin typeface="arial" panose="020B0604020202020204" pitchFamily="34" charset="0"/>
              </a:rPr>
              <a:t>মাউস</a:t>
            </a:r>
            <a:r>
              <a:rPr lang="as-IN" dirty="0">
                <a:solidFill>
                  <a:srgbClr val="202124"/>
                </a:solidFill>
                <a:latin typeface="arial" panose="020B0604020202020204" pitchFamily="34" charset="0"/>
              </a:rPr>
              <a:t> কম্পিউটার পরিচালনায় ব্যবহৃত একটি হার্ডওয়্যার। ১৯৬০ এর দশকের শেষ ভাগে স্ট্যানফোর্ড রিসার্চ ইন্সটিটিউটের ডুগ এঙ্গেলবার্ট সর্বপ্রথম </a:t>
            </a:r>
            <a:r>
              <a:rPr lang="as-IN" b="1" dirty="0">
                <a:solidFill>
                  <a:srgbClr val="202124"/>
                </a:solidFill>
                <a:latin typeface="arial" panose="020B0604020202020204" pitchFamily="34" charset="0"/>
              </a:rPr>
              <a:t>মাউস</a:t>
            </a:r>
            <a:r>
              <a:rPr lang="as-IN" dirty="0">
                <a:solidFill>
                  <a:srgbClr val="202124"/>
                </a:solidFill>
                <a:latin typeface="arial" panose="020B0604020202020204" pitchFamily="34" charset="0"/>
              </a:rPr>
              <a:t> আবিষ্কার করেন। ... এর কল্যানে গ্রাফিক্স ইউজার ইন্টারফেস বা </a:t>
            </a:r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GUI </a:t>
            </a:r>
            <a:r>
              <a:rPr lang="as-IN" dirty="0">
                <a:solidFill>
                  <a:srgbClr val="202124"/>
                </a:solidFill>
                <a:latin typeface="arial" panose="020B0604020202020204" pitchFamily="34" charset="0"/>
              </a:rPr>
              <a:t>সংবলিত আপারেটিং সিসটেম এত দ্রুত প্রসার পায়, তাকে </a:t>
            </a:r>
            <a:r>
              <a:rPr lang="as-IN" b="1" dirty="0">
                <a:solidFill>
                  <a:srgbClr val="202124"/>
                </a:solidFill>
                <a:latin typeface="arial" panose="020B0604020202020204" pitchFamily="34" charset="0"/>
              </a:rPr>
              <a:t>মাউস </a:t>
            </a:r>
            <a:r>
              <a:rPr lang="as-IN" b="1" dirty="0" smtClean="0">
                <a:solidFill>
                  <a:srgbClr val="202124"/>
                </a:solidFill>
                <a:latin typeface="arial" panose="020B0604020202020204" pitchFamily="34" charset="0"/>
              </a:rPr>
              <a:t>বলে</a:t>
            </a:r>
            <a:r>
              <a:rPr lang="en-US" b="1" dirty="0" smtClean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as-IN" dirty="0" smtClean="0">
                <a:solidFill>
                  <a:srgbClr val="202124"/>
                </a:solidFill>
                <a:latin typeface="arial" panose="020B0604020202020204" pitchFamily="34" charset="0"/>
              </a:rPr>
              <a:t>।</a:t>
            </a:r>
            <a:r>
              <a:rPr lang="en-US" dirty="0" smtClean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as-IN" b="1" dirty="0">
                <a:solidFill>
                  <a:srgbClr val="202124"/>
                </a:solidFill>
                <a:latin typeface="arial" panose="020B0604020202020204" pitchFamily="34" charset="0"/>
              </a:rPr>
              <a:t>মাউস</a:t>
            </a:r>
            <a:r>
              <a:rPr lang="as-IN" dirty="0">
                <a:solidFill>
                  <a:srgbClr val="202124"/>
                </a:solidFill>
                <a:latin typeface="arial" panose="020B0604020202020204" pitchFamily="34" charset="0"/>
              </a:rPr>
              <a:t> এটি একটি ইনপুট </a:t>
            </a:r>
            <a:r>
              <a:rPr lang="as-IN" b="1" dirty="0">
                <a:solidFill>
                  <a:srgbClr val="202124"/>
                </a:solidFill>
                <a:latin typeface="arial" panose="020B0604020202020204" pitchFamily="34" charset="0"/>
              </a:rPr>
              <a:t>ডিভাইস</a:t>
            </a:r>
            <a:r>
              <a:rPr lang="as-IN" dirty="0">
                <a:solidFill>
                  <a:srgbClr val="202124"/>
                </a:solidFill>
                <a:latin typeface="arial" panose="020B0604020202020204" pitchFamily="34" charset="0"/>
              </a:rPr>
              <a:t> হলেও পয়েন্টার ডিভাইসও বলা হয়</a:t>
            </a:r>
            <a:r>
              <a:rPr lang="as-IN" dirty="0" smtClean="0">
                <a:solidFill>
                  <a:srgbClr val="202124"/>
                </a:solidFill>
                <a:latin typeface="arial" panose="020B0604020202020204" pitchFamily="34" charset="0"/>
              </a:rPr>
              <a:t>।</a:t>
            </a:r>
            <a:r>
              <a:rPr lang="en-US" dirty="0" smtClean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as-IN" dirty="0">
                <a:solidFill>
                  <a:srgbClr val="202124"/>
                </a:solidFill>
                <a:latin typeface="arial" panose="020B0604020202020204" pitchFamily="34" charset="0"/>
              </a:rPr>
              <a:t>ডান </a:t>
            </a:r>
            <a:r>
              <a:rPr lang="as-IN" b="1" dirty="0">
                <a:solidFill>
                  <a:srgbClr val="202124"/>
                </a:solidFill>
                <a:latin typeface="arial" panose="020B0604020202020204" pitchFamily="34" charset="0"/>
              </a:rPr>
              <a:t>ক্লিক</a:t>
            </a:r>
            <a:r>
              <a:rPr lang="as-IN" dirty="0">
                <a:solidFill>
                  <a:srgbClr val="202124"/>
                </a:solidFill>
                <a:latin typeface="arial" panose="020B0604020202020204" pitchFamily="34" charset="0"/>
              </a:rPr>
              <a:t> (</a:t>
            </a:r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Right Click): </a:t>
            </a:r>
            <a:r>
              <a:rPr lang="as-IN" dirty="0">
                <a:solidFill>
                  <a:srgbClr val="202124"/>
                </a:solidFill>
                <a:latin typeface="arial" panose="020B0604020202020204" pitchFamily="34" charset="0"/>
              </a:rPr>
              <a:t>কোন আইটেমের উপর মাউস পয়েন্টার রেখে মাউসের ডান বোতামে একবার চাপ দেয়াকে রাইট </a:t>
            </a:r>
            <a:r>
              <a:rPr lang="as-IN" b="1" dirty="0">
                <a:solidFill>
                  <a:srgbClr val="202124"/>
                </a:solidFill>
                <a:latin typeface="arial" panose="020B0604020202020204" pitchFamily="34" charset="0"/>
              </a:rPr>
              <a:t>ক্লিক</a:t>
            </a:r>
            <a:r>
              <a:rPr lang="as-IN" dirty="0">
                <a:solidFill>
                  <a:srgbClr val="202124"/>
                </a:solidFill>
                <a:latin typeface="arial" panose="020B0604020202020204" pitchFamily="34" charset="0"/>
              </a:rPr>
              <a:t> বলা হয়। মাউসের দ্বারা করণীয় অনেক কাজ সংক্ষিপ্তভাবে সম্পাদনের জন্য রাইট </a:t>
            </a:r>
            <a:r>
              <a:rPr lang="as-IN" b="1" dirty="0">
                <a:solidFill>
                  <a:srgbClr val="202124"/>
                </a:solidFill>
                <a:latin typeface="arial" panose="020B0604020202020204" pitchFamily="34" charset="0"/>
              </a:rPr>
              <a:t>ক্লিক</a:t>
            </a:r>
            <a:r>
              <a:rPr lang="as-IN" dirty="0">
                <a:solidFill>
                  <a:srgbClr val="202124"/>
                </a:solidFill>
                <a:latin typeface="arial" panose="020B0604020202020204" pitchFamily="34" charset="0"/>
              </a:rPr>
              <a:t> করা হয়। ৩. ডাবল </a:t>
            </a:r>
            <a:r>
              <a:rPr lang="as-IN" b="1" dirty="0">
                <a:solidFill>
                  <a:srgbClr val="202124"/>
                </a:solidFill>
                <a:latin typeface="arial" panose="020B0604020202020204" pitchFamily="34" charset="0"/>
              </a:rPr>
              <a:t>ক্লিক</a:t>
            </a:r>
            <a:r>
              <a:rPr lang="as-IN" dirty="0">
                <a:solidFill>
                  <a:srgbClr val="202124"/>
                </a:solidFill>
                <a:latin typeface="arial" panose="020B0604020202020204" pitchFamily="34" charset="0"/>
              </a:rPr>
              <a:t> (</a:t>
            </a:r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Double Click): </a:t>
            </a:r>
            <a:r>
              <a:rPr lang="as-IN" dirty="0">
                <a:solidFill>
                  <a:srgbClr val="202124"/>
                </a:solidFill>
                <a:latin typeface="arial" panose="020B0604020202020204" pitchFamily="34" charset="0"/>
              </a:rPr>
              <a:t>কোন ফাইল বা ডিরেক্টরী আইটেমের উপর মাউস পয়েন্টার রেখে ঘনঘন দুবার চাপ দেয়াকে ডাবল-ক্লিক্ </a:t>
            </a:r>
            <a:r>
              <a:rPr lang="as-IN" b="1" dirty="0">
                <a:solidFill>
                  <a:srgbClr val="202124"/>
                </a:solidFill>
                <a:latin typeface="arial" panose="020B0604020202020204" pitchFamily="34" charset="0"/>
              </a:rPr>
              <a:t>বলে</a:t>
            </a:r>
            <a:r>
              <a:rPr lang="as-IN" dirty="0" smtClean="0">
                <a:solidFill>
                  <a:srgbClr val="202124"/>
                </a:solidFill>
                <a:latin typeface="arial" panose="020B0604020202020204" pitchFamily="34" charset="0"/>
              </a:rPr>
              <a:t>।</a:t>
            </a:r>
            <a:endParaRPr lang="en-US" dirty="0"/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73" y="3682505"/>
            <a:ext cx="4069220" cy="19921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721" y="3663632"/>
            <a:ext cx="3788644" cy="21616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01693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>
            <a:softEdge rad="635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4566760" y="586834"/>
            <a:ext cx="1949824" cy="654424"/>
          </a:xfrm>
          <a:prstGeom prst="flowChartAlternateProcess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33" tIns="51866" rIns="103733" bIns="51866" numCol="1" rtlCol="0" anchor="ctr">
            <a:prstTxWarp prst="textPlain">
              <a:avLst/>
            </a:prstTxWarp>
          </a:bodyPr>
          <a:lstStyle/>
          <a:p>
            <a:pPr algn="ctr"/>
            <a:r>
              <a:rPr lang="en-US" sz="4059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5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 descr="picture-73310-14409625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1103" y="1241569"/>
            <a:ext cx="1804429" cy="1680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634487" y="2922451"/>
            <a:ext cx="57098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03409">
              <a:defRPr/>
            </a:pP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হারুনর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রশীদ</a:t>
            </a:r>
            <a:endParaRPr lang="bn-BD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03409">
              <a:defRPr/>
            </a:pP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ট্রেড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ইন্সট্রাক্টর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(কম্পিউটার ও তথ্য প্রযুক্তি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defTabSz="403409">
              <a:defRPr/>
            </a:pP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সৈয়দ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আজিজ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হাবিব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03409">
              <a:defRPr/>
            </a:pP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বাংলাবাজার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নবীগঞ্জ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03409">
              <a:defRPr/>
            </a:pP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০১871117308</a:t>
            </a:r>
            <a:endParaRPr lang="bn-BD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26273" y="3136940"/>
            <a:ext cx="4730650" cy="30594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3733" tIns="51866" rIns="103733" bIns="51866" rtlCol="0">
            <a:spAutoFit/>
          </a:bodyPr>
          <a:lstStyle/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এপ্লিকেশন-১ </a:t>
            </a:r>
          </a:p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: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দশম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হার্ডওয়্যার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কীবোর্ড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৫০মি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604" y="1192671"/>
            <a:ext cx="1588352" cy="1944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9865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0757" y="1329323"/>
            <a:ext cx="107237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dirty="0">
                <a:solidFill>
                  <a:srgbClr val="202124"/>
                </a:solidFill>
                <a:latin typeface="arial" panose="020B0604020202020204" pitchFamily="34" charset="0"/>
              </a:rPr>
              <a:t>প্রচলিত </a:t>
            </a:r>
            <a:r>
              <a:rPr lang="as-IN" b="1" dirty="0">
                <a:solidFill>
                  <a:srgbClr val="202124"/>
                </a:solidFill>
                <a:latin typeface="arial" panose="020B0604020202020204" pitchFamily="34" charset="0"/>
              </a:rPr>
              <a:t>মাউসে</a:t>
            </a:r>
            <a:r>
              <a:rPr lang="as-IN" dirty="0">
                <a:solidFill>
                  <a:srgbClr val="202124"/>
                </a:solidFill>
                <a:latin typeface="arial" panose="020B0604020202020204" pitchFamily="34" charset="0"/>
              </a:rPr>
              <a:t> সাধারণত তিন ধরনের </a:t>
            </a:r>
            <a:r>
              <a:rPr lang="as-IN" b="1" dirty="0">
                <a:solidFill>
                  <a:srgbClr val="202124"/>
                </a:solidFill>
                <a:latin typeface="arial" panose="020B0604020202020204" pitchFamily="34" charset="0"/>
              </a:rPr>
              <a:t>বাটন</a:t>
            </a:r>
            <a:r>
              <a:rPr lang="as-IN" dirty="0">
                <a:solidFill>
                  <a:srgbClr val="202124"/>
                </a:solidFill>
                <a:latin typeface="arial" panose="020B0604020202020204" pitchFamily="34" charset="0"/>
              </a:rPr>
              <a:t> লক্ষ করা যায়। </a:t>
            </a:r>
            <a:r>
              <a:rPr lang="as-IN" b="1" dirty="0">
                <a:solidFill>
                  <a:srgbClr val="202124"/>
                </a:solidFill>
                <a:latin typeface="arial" panose="020B0604020202020204" pitchFamily="34" charset="0"/>
              </a:rPr>
              <a:t>মাউসের</a:t>
            </a:r>
            <a:r>
              <a:rPr lang="as-IN" dirty="0">
                <a:solidFill>
                  <a:srgbClr val="202124"/>
                </a:solidFill>
                <a:latin typeface="arial" panose="020B0604020202020204" pitchFamily="34" charset="0"/>
              </a:rPr>
              <a:t> বাম </a:t>
            </a:r>
            <a:r>
              <a:rPr lang="as-IN" b="1" dirty="0">
                <a:solidFill>
                  <a:srgbClr val="202124"/>
                </a:solidFill>
                <a:latin typeface="arial" panose="020B0604020202020204" pitchFamily="34" charset="0"/>
              </a:rPr>
              <a:t>বাটন</a:t>
            </a:r>
            <a:r>
              <a:rPr lang="as-IN" dirty="0">
                <a:solidFill>
                  <a:srgbClr val="202124"/>
                </a:solidFill>
                <a:latin typeface="arial" panose="020B0604020202020204" pitchFamily="34" charset="0"/>
              </a:rPr>
              <a:t> কোন কিছু সিলেক্ট করা, ওপেন করা, ড্রাগ করার কাজে </a:t>
            </a:r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Left button </a:t>
            </a:r>
            <a:r>
              <a:rPr lang="as-IN" dirty="0">
                <a:solidFill>
                  <a:srgbClr val="202124"/>
                </a:solidFill>
                <a:latin typeface="arial" panose="020B0604020202020204" pitchFamily="34" charset="0"/>
              </a:rPr>
              <a:t>ব্যবহার করা হয়। </a:t>
            </a:r>
            <a:r>
              <a:rPr lang="as-IN" b="1" dirty="0">
                <a:solidFill>
                  <a:srgbClr val="202124"/>
                </a:solidFill>
                <a:latin typeface="arial" panose="020B0604020202020204" pitchFamily="34" charset="0"/>
              </a:rPr>
              <a:t>মাউসের</a:t>
            </a:r>
            <a:r>
              <a:rPr lang="as-IN" dirty="0">
                <a:solidFill>
                  <a:srgbClr val="202124"/>
                </a:solidFill>
                <a:latin typeface="arial" panose="020B0604020202020204" pitchFamily="34" charset="0"/>
              </a:rPr>
              <a:t> মূল কাজ বাম </a:t>
            </a:r>
            <a:r>
              <a:rPr lang="as-IN" b="1" dirty="0">
                <a:solidFill>
                  <a:srgbClr val="202124"/>
                </a:solidFill>
                <a:latin typeface="arial" panose="020B0604020202020204" pitchFamily="34" charset="0"/>
              </a:rPr>
              <a:t>বাটন</a:t>
            </a:r>
            <a:r>
              <a:rPr lang="as-IN" dirty="0">
                <a:solidFill>
                  <a:srgbClr val="202124"/>
                </a:solidFill>
                <a:latin typeface="arial" panose="020B0604020202020204" pitchFamily="34" charset="0"/>
              </a:rPr>
              <a:t> দিয়ে হয়ে </a:t>
            </a:r>
            <a:r>
              <a:rPr lang="as-IN" b="1" dirty="0">
                <a:solidFill>
                  <a:srgbClr val="202124"/>
                </a:solidFill>
                <a:latin typeface="arial" panose="020B0604020202020204" pitchFamily="34" charset="0"/>
              </a:rPr>
              <a:t>থাকে</a:t>
            </a:r>
            <a:r>
              <a:rPr lang="as-IN" dirty="0">
                <a:solidFill>
                  <a:srgbClr val="202124"/>
                </a:solidFill>
                <a:latin typeface="arial" panose="020B0604020202020204" pitchFamily="34" charset="0"/>
              </a:rPr>
              <a:t>। </a:t>
            </a:r>
            <a:r>
              <a:rPr lang="as-IN" b="1" dirty="0">
                <a:solidFill>
                  <a:srgbClr val="202124"/>
                </a:solidFill>
                <a:latin typeface="arial" panose="020B0604020202020204" pitchFamily="34" charset="0"/>
              </a:rPr>
              <a:t>মাউস</a:t>
            </a:r>
            <a:r>
              <a:rPr lang="as-IN" dirty="0">
                <a:solidFill>
                  <a:srgbClr val="202124"/>
                </a:solidFill>
                <a:latin typeface="arial" panose="020B0604020202020204" pitchFamily="34" charset="0"/>
              </a:rPr>
              <a:t> কম্পিউটারে ব্যবহৃত একটি হার্ডওয়্যার।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98488" y="520943"/>
            <a:ext cx="4520789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as-IN" sz="3600" b="1" dirty="0">
                <a:solidFill>
                  <a:srgbClr val="01A8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মাউস কত প্রকার ও কি কি?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8480" y="2414702"/>
            <a:ext cx="1025896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b="1" dirty="0">
                <a:solidFill>
                  <a:srgbClr val="01A804"/>
                </a:solidFill>
                <a:latin typeface="Arial" panose="020B0604020202020204" pitchFamily="34" charset="0"/>
              </a:rPr>
              <a:t>মাউস পয়েন্টার কাকে বলে?</a:t>
            </a:r>
          </a:p>
          <a:p>
            <a:r>
              <a:rPr lang="as-IN" dirty="0">
                <a:solidFill>
                  <a:srgbClr val="222222"/>
                </a:solidFill>
                <a:latin typeface="Arial" panose="020B0604020202020204" pitchFamily="34" charset="0"/>
              </a:rPr>
              <a:t>মাউস ব্যাবহার করার সময়, 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Mouse Cursor </a:t>
            </a:r>
            <a:r>
              <a:rPr lang="as-IN" dirty="0">
                <a:solidFill>
                  <a:srgbClr val="222222"/>
                </a:solidFill>
                <a:latin typeface="Arial" panose="020B0604020202020204" pitchFamily="34" charset="0"/>
              </a:rPr>
              <a:t>টি কম্পিউটার স্ক্রিন এ দেখা যায়। এই 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cursor </a:t>
            </a:r>
            <a:r>
              <a:rPr lang="as-IN" dirty="0">
                <a:solidFill>
                  <a:srgbClr val="222222"/>
                </a:solidFill>
                <a:latin typeface="Arial" panose="020B0604020202020204" pitchFamily="34" charset="0"/>
              </a:rPr>
              <a:t>টি নির্দিষ্ট অংশের কাজ করার সময় বিভিন্ন জায়গায় নিয়ে যাওয়া হয় এবং নির্দিষ্ট জায়গায় পয়েন্ট করা হয়। এই </a:t>
            </a: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</a:rPr>
              <a:t>Cursor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as-IN" dirty="0">
                <a:solidFill>
                  <a:srgbClr val="222222"/>
                </a:solidFill>
                <a:latin typeface="Arial" panose="020B0604020202020204" pitchFamily="34" charset="0"/>
              </a:rPr>
              <a:t>টির অপর নাম হলো মাউস পয়েন্টার। যেহেতু 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cursor </a:t>
            </a:r>
            <a:r>
              <a:rPr lang="as-IN" dirty="0">
                <a:solidFill>
                  <a:srgbClr val="222222"/>
                </a:solidFill>
                <a:latin typeface="Arial" panose="020B0604020202020204" pitchFamily="34" charset="0"/>
              </a:rPr>
              <a:t>এর সাহায্যে, পয়েন্ট করা হয় তাই এটিকে পয়েন্টার বলে।</a:t>
            </a:r>
          </a:p>
          <a:p>
            <a:endParaRPr lang="en-US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as-IN" dirty="0" smtClean="0">
                <a:solidFill>
                  <a:srgbClr val="222222"/>
                </a:solidFill>
                <a:latin typeface="Arial" panose="020B0604020202020204" pitchFamily="34" charset="0"/>
              </a:rPr>
              <a:t>মাউস </a:t>
            </a:r>
            <a:r>
              <a:rPr lang="as-IN" dirty="0">
                <a:solidFill>
                  <a:srgbClr val="222222"/>
                </a:solidFill>
                <a:latin typeface="Arial" panose="020B0604020202020204" pitchFamily="34" charset="0"/>
              </a:rPr>
              <a:t>পাঁচ প্রকারের। সেগুলি হল –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Mechanical Mouse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Optical Mouse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Wireless Mouse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Trackball Mouse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Stylus Mouse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178" y="3813572"/>
            <a:ext cx="4522694" cy="2540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6688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70821" y="3769150"/>
            <a:ext cx="107795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dirty="0">
                <a:solidFill>
                  <a:srgbClr val="202124"/>
                </a:solidFill>
                <a:latin typeface="arial" panose="020B0604020202020204" pitchFamily="34" charset="0"/>
              </a:rPr>
              <a:t>আবার একই </a:t>
            </a:r>
            <a:r>
              <a:rPr lang="as-IN" b="1" dirty="0">
                <a:solidFill>
                  <a:srgbClr val="202124"/>
                </a:solidFill>
                <a:latin typeface="arial" panose="020B0604020202020204" pitchFamily="34" charset="0"/>
              </a:rPr>
              <a:t>কাজ মাউস</a:t>
            </a:r>
            <a:r>
              <a:rPr lang="as-IN" dirty="0">
                <a:solidFill>
                  <a:srgbClr val="202124"/>
                </a:solidFill>
                <a:latin typeface="arial" panose="020B0604020202020204" pitchFamily="34" charset="0"/>
              </a:rPr>
              <a:t> ক্লিক ও </a:t>
            </a:r>
            <a:r>
              <a:rPr lang="as-IN" b="1" dirty="0">
                <a:solidFill>
                  <a:srgbClr val="202124"/>
                </a:solidFill>
                <a:latin typeface="arial" panose="020B0604020202020204" pitchFamily="34" charset="0"/>
              </a:rPr>
              <a:t>মাউস</a:t>
            </a:r>
            <a:r>
              <a:rPr lang="as-IN" dirty="0">
                <a:solidFill>
                  <a:srgbClr val="202124"/>
                </a:solidFill>
                <a:latin typeface="arial" panose="020B0604020202020204" pitchFamily="34" charset="0"/>
              </a:rPr>
              <a:t> ড্রাগ করে </a:t>
            </a:r>
            <a:r>
              <a:rPr lang="as-IN" b="1" dirty="0">
                <a:solidFill>
                  <a:srgbClr val="202124"/>
                </a:solidFill>
                <a:latin typeface="arial" panose="020B0604020202020204" pitchFamily="34" charset="0"/>
              </a:rPr>
              <a:t>মাউসের</a:t>
            </a:r>
            <a:r>
              <a:rPr lang="as-IN" dirty="0">
                <a:solidFill>
                  <a:srgbClr val="202124"/>
                </a:solidFill>
                <a:latin typeface="arial" panose="020B0604020202020204" pitchFamily="34" charset="0"/>
              </a:rPr>
              <a:t> সাহায্যে করা যায়। ডেস্কটপ বা প্রোগ্রামের প্রয়োজনীয় অবস্থানে </a:t>
            </a:r>
            <a:r>
              <a:rPr lang="as-IN" b="1" dirty="0">
                <a:solidFill>
                  <a:srgbClr val="202124"/>
                </a:solidFill>
                <a:latin typeface="arial" panose="020B0604020202020204" pitchFamily="34" charset="0"/>
              </a:rPr>
              <a:t>মাউস পয়েন্টার</a:t>
            </a:r>
            <a:r>
              <a:rPr lang="as-IN" dirty="0">
                <a:solidFill>
                  <a:srgbClr val="202124"/>
                </a:solidFill>
                <a:latin typeface="arial" panose="020B0604020202020204" pitchFamily="34" charset="0"/>
              </a:rPr>
              <a:t> রেখে আঙ্গুল দ্বারা </a:t>
            </a:r>
            <a:r>
              <a:rPr lang="as-IN" b="1" dirty="0">
                <a:solidFill>
                  <a:srgbClr val="202124"/>
                </a:solidFill>
                <a:latin typeface="arial" panose="020B0604020202020204" pitchFamily="34" charset="0"/>
              </a:rPr>
              <a:t>মাউসের</a:t>
            </a:r>
            <a:r>
              <a:rPr lang="as-IN" dirty="0">
                <a:solidFill>
                  <a:srgbClr val="202124"/>
                </a:solidFill>
                <a:latin typeface="arial" panose="020B0604020202020204" pitchFamily="34" charset="0"/>
              </a:rPr>
              <a:t> বোতামে হাত চাপ দিয়ে </a:t>
            </a:r>
            <a:r>
              <a:rPr lang="as-IN" b="1" dirty="0">
                <a:solidFill>
                  <a:srgbClr val="202124"/>
                </a:solidFill>
                <a:latin typeface="arial" panose="020B0604020202020204" pitchFamily="34" charset="0"/>
              </a:rPr>
              <a:t>কাজ</a:t>
            </a:r>
            <a:r>
              <a:rPr lang="as-IN" dirty="0">
                <a:solidFill>
                  <a:srgbClr val="202124"/>
                </a:solidFill>
                <a:latin typeface="arial" panose="020B0604020202020204" pitchFamily="34" charset="0"/>
              </a:rPr>
              <a:t> সম্পন্ন করা হয়। </a:t>
            </a:r>
            <a:r>
              <a:rPr lang="as-IN" b="1" dirty="0">
                <a:solidFill>
                  <a:srgbClr val="202124"/>
                </a:solidFill>
                <a:latin typeface="arial" panose="020B0604020202020204" pitchFamily="34" charset="0"/>
              </a:rPr>
              <a:t>মাউস পয়েন্টার</a:t>
            </a:r>
            <a:r>
              <a:rPr lang="as-IN" dirty="0">
                <a:solidFill>
                  <a:srgbClr val="202124"/>
                </a:solidFill>
                <a:latin typeface="arial" panose="020B0604020202020204" pitchFamily="34" charset="0"/>
              </a:rPr>
              <a:t> যেখানে থাকে </a:t>
            </a:r>
            <a:r>
              <a:rPr lang="as-IN" b="1" dirty="0">
                <a:solidFill>
                  <a:srgbClr val="202124"/>
                </a:solidFill>
                <a:latin typeface="arial" panose="020B0604020202020204" pitchFamily="34" charset="0"/>
              </a:rPr>
              <a:t>মাউস</a:t>
            </a:r>
            <a:r>
              <a:rPr lang="as-IN" dirty="0">
                <a:solidFill>
                  <a:srgbClr val="202124"/>
                </a:solidFill>
                <a:latin typeface="arial" panose="020B0604020202020204" pitchFamily="34" charset="0"/>
              </a:rPr>
              <a:t> ক্লিক সেখানে কার্যকরী হয়।</a:t>
            </a:r>
            <a:endParaRPr lang="en-US" dirty="0"/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72043" y="4797815"/>
            <a:ext cx="50513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dirty="0"/>
              <a:t>বর্তমানে কোন ধরনের মাউস বেশি ব্যবহার করা হয়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0821" y="5272482"/>
            <a:ext cx="102292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b="1" dirty="0">
                <a:solidFill>
                  <a:srgbClr val="202124"/>
                </a:solidFill>
                <a:latin typeface="arial" panose="020B0604020202020204" pitchFamily="34" charset="0"/>
              </a:rPr>
              <a:t>বর্তমান</a:t>
            </a:r>
            <a:r>
              <a:rPr lang="as-IN" dirty="0">
                <a:solidFill>
                  <a:srgbClr val="202124"/>
                </a:solidFill>
                <a:latin typeface="arial" panose="020B0604020202020204" pitchFamily="34" charset="0"/>
              </a:rPr>
              <a:t> সময়ে বিভিন্ন ব্র্যান্ডের </a:t>
            </a:r>
            <a:r>
              <a:rPr lang="as-IN" b="1" dirty="0">
                <a:solidFill>
                  <a:srgbClr val="202124"/>
                </a:solidFill>
                <a:latin typeface="arial" panose="020B0604020202020204" pitchFamily="34" charset="0"/>
              </a:rPr>
              <a:t>মাউস</a:t>
            </a:r>
            <a:r>
              <a:rPr lang="as-IN" dirty="0">
                <a:solidFill>
                  <a:srgbClr val="202124"/>
                </a:solidFill>
                <a:latin typeface="arial" panose="020B0604020202020204" pitchFamily="34" charset="0"/>
              </a:rPr>
              <a:t> পাওয়া গেলেও লজিটেক, এফোরটেক এবং ডিলাক্স ব্র্যান্ডের চাহিদা তুলনামূলক </a:t>
            </a:r>
            <a:r>
              <a:rPr lang="as-IN" b="1" dirty="0">
                <a:solidFill>
                  <a:srgbClr val="202124"/>
                </a:solidFill>
                <a:latin typeface="arial" panose="020B0604020202020204" pitchFamily="34" charset="0"/>
              </a:rPr>
              <a:t>বেশি</a:t>
            </a:r>
            <a:r>
              <a:rPr lang="as-IN" dirty="0">
                <a:solidFill>
                  <a:srgbClr val="202124"/>
                </a:solidFill>
                <a:latin typeface="arial" panose="020B0604020202020204" pitchFamily="34" charset="0"/>
              </a:rPr>
              <a:t>।” এফোরটেক। তিনি আরও জানান, </a:t>
            </a:r>
            <a:r>
              <a:rPr lang="as-IN" b="1" dirty="0">
                <a:solidFill>
                  <a:srgbClr val="202124"/>
                </a:solidFill>
                <a:latin typeface="arial" panose="020B0604020202020204" pitchFamily="34" charset="0"/>
              </a:rPr>
              <a:t>বর্তমানে</a:t>
            </a:r>
            <a:r>
              <a:rPr lang="as-IN" dirty="0">
                <a:solidFill>
                  <a:srgbClr val="202124"/>
                </a:solidFill>
                <a:latin typeface="arial" panose="020B0604020202020204" pitchFamily="34" charset="0"/>
              </a:rPr>
              <a:t> গ্রাহকদের মধ্যে ওয়ারলেস বা ব্লুটুথ </a:t>
            </a:r>
            <a:r>
              <a:rPr lang="as-IN" b="1" dirty="0">
                <a:solidFill>
                  <a:srgbClr val="202124"/>
                </a:solidFill>
                <a:latin typeface="arial" panose="020B0604020202020204" pitchFamily="34" charset="0"/>
              </a:rPr>
              <a:t>মাউস ব্যবহারের</a:t>
            </a:r>
            <a:r>
              <a:rPr lang="as-IN" dirty="0">
                <a:solidFill>
                  <a:srgbClr val="202124"/>
                </a:solidFill>
                <a:latin typeface="arial" panose="020B0604020202020204" pitchFamily="34" charset="0"/>
              </a:rPr>
              <a:t> আগ্রহই </a:t>
            </a:r>
            <a:r>
              <a:rPr lang="as-IN" b="1" dirty="0">
                <a:solidFill>
                  <a:srgbClr val="202124"/>
                </a:solidFill>
                <a:latin typeface="arial" panose="020B0604020202020204" pitchFamily="34" charset="0"/>
              </a:rPr>
              <a:t>বেশি</a:t>
            </a:r>
            <a:r>
              <a:rPr lang="as-IN" dirty="0">
                <a:solidFill>
                  <a:srgbClr val="202124"/>
                </a:solidFill>
                <a:latin typeface="arial" panose="020B0604020202020204" pitchFamily="34" charset="0"/>
              </a:rPr>
              <a:t>।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545930" y="317639"/>
            <a:ext cx="3703607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মাউসের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05258" y="1041818"/>
            <a:ext cx="105843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মাউসের কয়টি অংশ</a:t>
            </a:r>
            <a:r>
              <a:rPr lang="as-IN" sz="28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 </a:t>
            </a:r>
            <a:r>
              <a:rPr lang="as-IN" sz="28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মাউসের</a:t>
            </a:r>
            <a:r>
              <a:rPr lang="as-IN" sz="28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দুটি </a:t>
            </a:r>
            <a:r>
              <a:rPr lang="as-IN" sz="28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as-IN" sz="28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একটি কার্সার নিয়ন্ত্রণের জন্য, এবং অন্যটি </a:t>
            </a:r>
            <a:r>
              <a:rPr lang="as-IN" sz="28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as-IN" sz="28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endParaRPr lang="en-US" sz="2800" dirty="0" smtClean="0">
              <a:solidFill>
                <a:srgbClr val="20212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8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 </a:t>
            </a:r>
            <a:r>
              <a:rPr lang="as-IN" sz="28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 জন্য।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695994" y="1791293"/>
            <a:ext cx="2919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dirty="0"/>
              <a:t>মাউস পয়েন্টার এর কাজ কি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43927" y="2300977"/>
            <a:ext cx="106456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dirty="0">
                <a:solidFill>
                  <a:srgbClr val="202124"/>
                </a:solidFill>
                <a:latin typeface="arial" panose="020B0604020202020204" pitchFamily="34" charset="0"/>
              </a:rPr>
              <a:t>এটি অনেকটা ইঁদুরের মতো দেখতে তাই এর নাম </a:t>
            </a:r>
            <a:r>
              <a:rPr lang="as-IN" b="1" dirty="0">
                <a:solidFill>
                  <a:srgbClr val="202124"/>
                </a:solidFill>
                <a:latin typeface="arial" panose="020B0604020202020204" pitchFamily="34" charset="0"/>
              </a:rPr>
              <a:t>মাউস</a:t>
            </a:r>
            <a:r>
              <a:rPr lang="as-IN" dirty="0">
                <a:solidFill>
                  <a:srgbClr val="202124"/>
                </a:solidFill>
                <a:latin typeface="arial" panose="020B0604020202020204" pitchFamily="34" charset="0"/>
              </a:rPr>
              <a:t>। ... এক সরু প্রান্ত থেকে একটি তার সরাসরি সিপিইউ-এ সংযুক্ত থাকে। </a:t>
            </a:r>
            <a:r>
              <a:rPr lang="as-IN" b="1" dirty="0">
                <a:solidFill>
                  <a:srgbClr val="202124"/>
                </a:solidFill>
                <a:latin typeface="arial" panose="020B0604020202020204" pitchFamily="34" charset="0"/>
              </a:rPr>
              <a:t>মাউসের</a:t>
            </a:r>
            <a:r>
              <a:rPr lang="as-IN" dirty="0">
                <a:solidFill>
                  <a:srgbClr val="202124"/>
                </a:solidFill>
                <a:latin typeface="arial" panose="020B0604020202020204" pitchFamily="34" charset="0"/>
              </a:rPr>
              <a:t> উপরিভাগে দুটো চাপ দেওয়ার জায়গা আছে (অবশ্য অনেক মাউসে তিনটিও থাকে), এর ডান পাশের বোতামকে বলা হয় রাইট বাটন আর বাম পাশের বোতামকে বলা হয় লেফট বাটন।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65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  <p:bldP spid="17" grpId="0"/>
      <p:bldP spid="18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4919" y="2048897"/>
            <a:ext cx="1112891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b="1" dirty="0">
                <a:solidFill>
                  <a:srgbClr val="2E2E2E"/>
                </a:solidFill>
                <a:latin typeface="Roboto"/>
              </a:rPr>
              <a:t>মাউসের ব্যবহার (</a:t>
            </a:r>
            <a:r>
              <a:rPr lang="en-US" b="1" dirty="0">
                <a:solidFill>
                  <a:srgbClr val="2E2E2E"/>
                </a:solidFill>
                <a:latin typeface="Roboto"/>
              </a:rPr>
              <a:t>Use of Mouse</a:t>
            </a:r>
            <a:r>
              <a:rPr lang="en-US" dirty="0" smtClean="0">
                <a:solidFill>
                  <a:srgbClr val="2E2E2E"/>
                </a:solidFill>
                <a:latin typeface="Roboto"/>
              </a:rPr>
              <a:t>)</a:t>
            </a:r>
            <a:endParaRPr lang="en-US" dirty="0">
              <a:solidFill>
                <a:srgbClr val="2E2E2E"/>
              </a:solidFill>
              <a:latin typeface="Roboto"/>
            </a:endParaRPr>
          </a:p>
          <a:p>
            <a:pPr fontAlgn="base">
              <a:buFont typeface="+mj-lt"/>
              <a:buAutoNum type="arabicPeriod"/>
            </a:pPr>
            <a:r>
              <a:rPr lang="as-IN" b="1" dirty="0">
                <a:solidFill>
                  <a:srgbClr val="2E2E2E"/>
                </a:solidFill>
                <a:latin typeface="Times New Roman" panose="02020603050405020304" pitchFamily="18" charset="0"/>
              </a:rPr>
              <a:t>পয়েন্টিং (</a:t>
            </a:r>
            <a:r>
              <a:rPr lang="en-US" b="1" dirty="0">
                <a:solidFill>
                  <a:srgbClr val="2E2E2E"/>
                </a:solidFill>
                <a:latin typeface="Times New Roman" panose="02020603050405020304" pitchFamily="18" charset="0"/>
              </a:rPr>
              <a:t>Pointing) :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as-IN" dirty="0">
                <a:solidFill>
                  <a:srgbClr val="000000"/>
                </a:solidFill>
                <a:latin typeface="Times New Roman" panose="02020603050405020304" pitchFamily="18" charset="0"/>
              </a:rPr>
              <a:t>মাউস পয়েন্টারকে মনিটর স্ক্রীনের যে কোন জায়গায়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Move </a:t>
            </a:r>
            <a:r>
              <a:rPr lang="as-IN" dirty="0">
                <a:solidFill>
                  <a:srgbClr val="000000"/>
                </a:solidFill>
                <a:latin typeface="Times New Roman" panose="02020603050405020304" pitchFamily="18" charset="0"/>
              </a:rPr>
              <a:t>করানােকে পয়েন্টিং বলা হয়।</a:t>
            </a:r>
            <a:endParaRPr lang="as-IN" dirty="0">
              <a:solidFill>
                <a:srgbClr val="2E2E2E"/>
              </a:solidFill>
              <a:latin typeface="inherit"/>
            </a:endParaRPr>
          </a:p>
          <a:p>
            <a:pPr fontAlgn="base">
              <a:buFont typeface="+mj-lt"/>
              <a:buAutoNum type="arabicPeriod"/>
            </a:pPr>
            <a:r>
              <a:rPr lang="as-IN" b="1" dirty="0">
                <a:solidFill>
                  <a:srgbClr val="2E2E2E"/>
                </a:solidFill>
                <a:latin typeface="Times New Roman" panose="02020603050405020304" pitchFamily="18" charset="0"/>
              </a:rPr>
              <a:t>ক্লিক (</a:t>
            </a:r>
            <a:r>
              <a:rPr lang="en-US" b="1" dirty="0">
                <a:solidFill>
                  <a:srgbClr val="2E2E2E"/>
                </a:solidFill>
                <a:latin typeface="Times New Roman" panose="02020603050405020304" pitchFamily="18" charset="0"/>
              </a:rPr>
              <a:t>Click) :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as-IN" dirty="0">
                <a:solidFill>
                  <a:srgbClr val="000000"/>
                </a:solidFill>
                <a:latin typeface="Times New Roman" panose="02020603050405020304" pitchFamily="18" charset="0"/>
              </a:rPr>
              <a:t>মাউসের বাটন একবার ক্লিক করে ছেড়ে দেওয়াকে সিঙ্গেল ক্লিক বা শুধু ক্লিক বলা হয়। মাউসের বাটন পরপর দুইবার চাপ দেওয়াকে ডাবল ক্লিক বলা হয়।</a:t>
            </a:r>
            <a:endParaRPr lang="as-IN" dirty="0">
              <a:solidFill>
                <a:srgbClr val="2E2E2E"/>
              </a:solidFill>
              <a:latin typeface="inherit"/>
            </a:endParaRPr>
          </a:p>
          <a:p>
            <a:pPr fontAlgn="base">
              <a:buFont typeface="+mj-lt"/>
              <a:buAutoNum type="arabicPeriod"/>
            </a:pPr>
            <a:r>
              <a:rPr lang="as-IN" b="1" dirty="0">
                <a:solidFill>
                  <a:srgbClr val="2E2E2E"/>
                </a:solidFill>
                <a:latin typeface="Times New Roman" panose="02020603050405020304" pitchFamily="18" charset="0"/>
              </a:rPr>
              <a:t>ড্রাগ এন্ড ড্রপ (</a:t>
            </a:r>
            <a:r>
              <a:rPr lang="en-US" b="1" dirty="0">
                <a:solidFill>
                  <a:srgbClr val="2E2E2E"/>
                </a:solidFill>
                <a:latin typeface="Times New Roman" panose="02020603050405020304" pitchFamily="18" charset="0"/>
              </a:rPr>
              <a:t>Drag &amp; Drop) :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as-IN" dirty="0">
                <a:solidFill>
                  <a:srgbClr val="000000"/>
                </a:solidFill>
                <a:latin typeface="Times New Roman" panose="02020603050405020304" pitchFamily="18" charset="0"/>
              </a:rPr>
              <a:t>কোন ছবি, আইকন বা উইন্ডােকে সিলেক্ট করে মাউসের বাম বাটন চেপে ধরে টেনে আনাকে ড্রাগ বা ড্রাগিং বলা হয়। </a:t>
            </a:r>
            <a:endParaRPr lang="en-US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fontAlgn="base">
              <a:buFont typeface="+mj-lt"/>
              <a:buAutoNum type="arabicPeriod"/>
            </a:pPr>
            <a:r>
              <a:rPr lang="as-IN" b="1" dirty="0" smtClean="0">
                <a:solidFill>
                  <a:srgbClr val="2E2E2E"/>
                </a:solidFill>
                <a:latin typeface="Times New Roman" panose="02020603050405020304" pitchFamily="18" charset="0"/>
              </a:rPr>
              <a:t>সিলেক্ট </a:t>
            </a:r>
            <a:r>
              <a:rPr lang="as-IN" b="1" dirty="0">
                <a:solidFill>
                  <a:srgbClr val="2E2E2E"/>
                </a:solidFill>
                <a:latin typeface="Times New Roman" panose="02020603050405020304" pitchFamily="18" charset="0"/>
              </a:rPr>
              <a:t>(</a:t>
            </a:r>
            <a:r>
              <a:rPr lang="en-US" b="1" dirty="0">
                <a:solidFill>
                  <a:srgbClr val="2E2E2E"/>
                </a:solidFill>
                <a:latin typeface="Times New Roman" panose="02020603050405020304" pitchFamily="18" charset="0"/>
              </a:rPr>
              <a:t>Select) :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as-IN" dirty="0">
                <a:solidFill>
                  <a:srgbClr val="000000"/>
                </a:solidFill>
                <a:latin typeface="Times New Roman" panose="02020603050405020304" pitchFamily="18" charset="0"/>
              </a:rPr>
              <a:t>কোন অবজেক্ট (টেক্সট/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Drawing/Picture </a:t>
            </a:r>
            <a:r>
              <a:rPr lang="as-IN" dirty="0">
                <a:solidFill>
                  <a:srgbClr val="000000"/>
                </a:solidFill>
                <a:latin typeface="Times New Roman" panose="02020603050405020304" pitchFamily="18" charset="0"/>
              </a:rPr>
              <a:t>ইত্যাদি) সিলেক্ট </a:t>
            </a:r>
            <a:r>
              <a:rPr lang="as-IN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বা </a:t>
            </a:r>
            <a:r>
              <a:rPr lang="as-IN" dirty="0">
                <a:solidFill>
                  <a:srgbClr val="000000"/>
                </a:solidFill>
                <a:latin typeface="Times New Roman" panose="02020603050405020304" pitchFamily="18" charset="0"/>
              </a:rPr>
              <a:t>হাইলাইটেড (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Highlighted) </a:t>
            </a:r>
            <a:r>
              <a:rPr lang="as-IN" dirty="0">
                <a:solidFill>
                  <a:srgbClr val="000000"/>
                </a:solidFill>
                <a:latin typeface="Times New Roman" panose="02020603050405020304" pitchFamily="18" charset="0"/>
              </a:rPr>
              <a:t>হয়ে যাওয়াকেই সিলেক্টেড হওয়া বলা হয়।</a:t>
            </a:r>
            <a:endParaRPr lang="as-IN" b="0" i="0" dirty="0">
              <a:solidFill>
                <a:srgbClr val="2E2E2E"/>
              </a:solidFill>
              <a:effectLst/>
              <a:latin typeface="inheri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41781" y="378117"/>
            <a:ext cx="3028393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মাউসের ব্যবহার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31" y="4471863"/>
            <a:ext cx="3454747" cy="20088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480" y="4318904"/>
            <a:ext cx="3742863" cy="2283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919" y="1125567"/>
            <a:ext cx="107795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dirty="0">
                <a:solidFill>
                  <a:srgbClr val="202124"/>
                </a:solidFill>
                <a:latin typeface="arial" panose="020B0604020202020204" pitchFamily="34" charset="0"/>
              </a:rPr>
              <a:t>মাউসটি সাধারণত কম্পিউটারের পাশে টেবিলের উপর রেখে </a:t>
            </a:r>
            <a:r>
              <a:rPr lang="as-IN" b="1" dirty="0">
                <a:solidFill>
                  <a:srgbClr val="202124"/>
                </a:solidFill>
                <a:latin typeface="arial" panose="020B0604020202020204" pitchFamily="34" charset="0"/>
              </a:rPr>
              <a:t>ব্যবহার</a:t>
            </a:r>
            <a:r>
              <a:rPr lang="as-IN" dirty="0">
                <a:solidFill>
                  <a:srgbClr val="202124"/>
                </a:solidFill>
                <a:latin typeface="arial" panose="020B0604020202020204" pitchFamily="34" charset="0"/>
              </a:rPr>
              <a:t> করতে হয়। এটিকে হাত দিয়ে নাড়াচাড়া করে কাজ করতে হয় এবং টেবিলের উপর মসৃণ স্থানে রেখে নাড়াচাড়া করতে হয়। কম্পিউটারে </a:t>
            </a:r>
            <a:r>
              <a:rPr lang="as-IN" b="1" dirty="0">
                <a:solidFill>
                  <a:srgbClr val="202124"/>
                </a:solidFill>
                <a:latin typeface="arial" panose="020B0604020202020204" pitchFamily="34" charset="0"/>
              </a:rPr>
              <a:t>মাউস</a:t>
            </a:r>
            <a:r>
              <a:rPr lang="as-IN" dirty="0">
                <a:solidFill>
                  <a:srgbClr val="202124"/>
                </a:solidFill>
                <a:latin typeface="arial" panose="020B0604020202020204" pitchFamily="34" charset="0"/>
              </a:rPr>
              <a:t> দারাই বেশিরভাগ কাজ সম্পাদন করা হয়।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41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17394" y="1055792"/>
            <a:ext cx="109680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b="1" dirty="0">
                <a:solidFill>
                  <a:srgbClr val="202124"/>
                </a:solidFill>
                <a:latin typeface="arial" panose="020B0604020202020204" pitchFamily="34" charset="0"/>
              </a:rPr>
              <a:t>মাউস</a:t>
            </a:r>
            <a:r>
              <a:rPr lang="as-IN" dirty="0">
                <a:solidFill>
                  <a:srgbClr val="202124"/>
                </a:solidFill>
                <a:latin typeface="arial" panose="020B0604020202020204" pitchFamily="34" charset="0"/>
              </a:rPr>
              <a:t> (</a:t>
            </a:r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Mouse) </a:t>
            </a:r>
            <a:r>
              <a:rPr lang="as-IN" dirty="0">
                <a:solidFill>
                  <a:srgbClr val="202124"/>
                </a:solidFill>
                <a:latin typeface="arial" panose="020B0604020202020204" pitchFamily="34" charset="0"/>
              </a:rPr>
              <a:t>হলো কম্পিউটারের একটি ইনপুট ডিভাইস। কী বোর্ডে এক বা একাধিক বার চেপে সহজেই লেখালেখিসহ কম্পিউটারে বিভিন্ন কমান্ড দেয়া যায়। আবার একই </a:t>
            </a:r>
            <a:r>
              <a:rPr lang="as-IN" b="1" dirty="0">
                <a:solidFill>
                  <a:srgbClr val="202124"/>
                </a:solidFill>
                <a:latin typeface="arial" panose="020B0604020202020204" pitchFamily="34" charset="0"/>
              </a:rPr>
              <a:t>কাজ মাউস</a:t>
            </a:r>
            <a:r>
              <a:rPr lang="as-IN" dirty="0">
                <a:solidFill>
                  <a:srgbClr val="202124"/>
                </a:solidFill>
                <a:latin typeface="arial" panose="020B0604020202020204" pitchFamily="34" charset="0"/>
              </a:rPr>
              <a:t> ক্লিক ও </a:t>
            </a:r>
            <a:r>
              <a:rPr lang="as-IN" b="1" dirty="0">
                <a:solidFill>
                  <a:srgbClr val="202124"/>
                </a:solidFill>
                <a:latin typeface="arial" panose="020B0604020202020204" pitchFamily="34" charset="0"/>
              </a:rPr>
              <a:t>মাউস</a:t>
            </a:r>
            <a:r>
              <a:rPr lang="as-IN" dirty="0">
                <a:solidFill>
                  <a:srgbClr val="202124"/>
                </a:solidFill>
                <a:latin typeface="arial" panose="020B0604020202020204" pitchFamily="34" charset="0"/>
              </a:rPr>
              <a:t> ড্রাগ করে </a:t>
            </a:r>
            <a:r>
              <a:rPr lang="as-IN" b="1" dirty="0">
                <a:solidFill>
                  <a:srgbClr val="202124"/>
                </a:solidFill>
                <a:latin typeface="arial" panose="020B0604020202020204" pitchFamily="34" charset="0"/>
              </a:rPr>
              <a:t>মাউসের</a:t>
            </a:r>
            <a:r>
              <a:rPr lang="as-IN" dirty="0">
                <a:solidFill>
                  <a:srgbClr val="202124"/>
                </a:solidFill>
                <a:latin typeface="arial" panose="020B0604020202020204" pitchFamily="34" charset="0"/>
              </a:rPr>
              <a:t> সাহায্যে করা যায়।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220131" y="281675"/>
            <a:ext cx="4620176" cy="70788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মাউস কিভাবে কাজ করে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818" y="2020770"/>
            <a:ext cx="583132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মাউসের কাজ (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Function of Mouse)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মাউসের সাহায্যে কম সময়ের মধ্যে গ্রাফিক্স ড্রইং করা সম্ভব।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মাউসের সাহায্যে অপারেটিং সিস্টেমের সকল কাজ সম্পন্ন করা যায়।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মাউসের সাহায্যে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Windows-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এর ডেস্কটপ থেকে সরাসরি প্রোগ্রামে প্রবেশ করা যায়।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দ্রুত টাইপ সেটিংয়ের কাজ মাউস দ্বারা সহজে করা যায়।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মাউসের সাহায্যে ফর্ম্যাটিংয়ের কাজ অনেক দ্রুত করা যায়।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যে কোন সমস্যার ফলাফল দ্রুত কাগজে ছাপানোর জন্য মাউস উত্তম মাধ্যম হিসাবে কাজ করে।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মাউস হাতের সাহায্যে ঘোরানো যায় বলে মনিটরে ঘুরে ঘুরে এর দ্বারা কাজ করা যায়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463" y="1979122"/>
            <a:ext cx="3451194" cy="17430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333" y="4141110"/>
            <a:ext cx="3545323" cy="1968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5323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0" name="TextBox 1" descr="Water droplets"/>
          <p:cNvSpPr>
            <a:spLocks noChangeArrowheads="1"/>
          </p:cNvSpPr>
          <p:nvPr/>
        </p:nvSpPr>
        <p:spPr bwMode="auto">
          <a:xfrm>
            <a:off x="3817009" y="287940"/>
            <a:ext cx="2958353" cy="565732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20000" dir="5400000" rotWithShape="0">
              <a:srgbClr val="000000">
                <a:alpha val="37999"/>
              </a:srgbClr>
            </a:outerShdw>
          </a:effectLst>
          <a:scene3d>
            <a:camera prst="perspectiveRelaxedModerately"/>
            <a:lightRig rig="threePt" dir="t"/>
          </a:scene3d>
        </p:spPr>
        <p:txBody>
          <a:bodyPr lIns="102904" tIns="51452" rIns="102904" bIns="51452" numCol="1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4412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412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626" y="1141612"/>
            <a:ext cx="4985479" cy="36051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1895859" y="4925338"/>
            <a:ext cx="64562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as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‎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as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endParaRPr lang="en-US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r>
              <a:rPr lang="as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‎</a:t>
            </a:r>
            <a:endParaRPr lang="en-US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মাউসের কয়টি বাটন </a:t>
            </a:r>
            <a:r>
              <a:rPr lang="as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8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 descr="Purple mesh"/>
          <p:cNvSpPr>
            <a:spLocks noChangeArrowheads="1"/>
          </p:cNvSpPr>
          <p:nvPr/>
        </p:nvSpPr>
        <p:spPr bwMode="auto">
          <a:xfrm>
            <a:off x="4554912" y="351035"/>
            <a:ext cx="2017992" cy="608583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lIns="103733" tIns="51866" rIns="103733" bIns="51866" numCol="1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4059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4059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auto">
          <a:xfrm>
            <a:off x="970749" y="4253143"/>
            <a:ext cx="8077841" cy="2241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83531" indent="-583531" algn="just">
              <a:buFont typeface="+mj-lt"/>
              <a:buAutoNum type="arabicPeriod"/>
              <a:defRPr/>
            </a:pP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মাউস কি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লিখ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83531" indent="-583531" algn="just">
              <a:buFont typeface="+mj-lt"/>
              <a:buAutoNum type="arabicPeriod"/>
              <a:defRPr/>
            </a:pP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ডবল ক্লিক কাকে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83531" indent="-583531" algn="just">
              <a:buFont typeface="+mj-lt"/>
              <a:buAutoNum type="arabicPeriod"/>
              <a:defRPr/>
            </a:pP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মাউসের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য়টি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অংশ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83531" indent="-583531" algn="just">
              <a:buFont typeface="+mj-lt"/>
              <a:buAutoNum type="arabicPeriod"/>
              <a:defRPr/>
            </a:pP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মাউস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ন্টার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এর কাজ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66"/>
          <a:stretch/>
        </p:blipFill>
        <p:spPr>
          <a:xfrm>
            <a:off x="3651367" y="1112178"/>
            <a:ext cx="4426908" cy="31409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51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>
            <a:spLocks noChangeArrowheads="1"/>
          </p:cNvSpPr>
          <p:nvPr/>
        </p:nvSpPr>
        <p:spPr bwMode="auto">
          <a:xfrm>
            <a:off x="4368265" y="279168"/>
            <a:ext cx="2998693" cy="522984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103724" tIns="51861" rIns="103724" bIns="51861" numCol="1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" descr="E:\New Accounting -9\indexBari1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404032" y="1081320"/>
            <a:ext cx="5383935" cy="37205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1" descr="Purple mesh"/>
          <p:cNvSpPr>
            <a:spLocks noChangeArrowheads="1"/>
          </p:cNvSpPr>
          <p:nvPr/>
        </p:nvSpPr>
        <p:spPr bwMode="auto">
          <a:xfrm>
            <a:off x="1259297" y="4947265"/>
            <a:ext cx="10412750" cy="1409859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103733" tIns="51866" rIns="103733" bIns="51866" numCol="1">
            <a:spAutoFit/>
          </a:bodyPr>
          <a:lstStyle/>
          <a:p>
            <a:pPr marL="655579" indent="-655579">
              <a:buFont typeface="+mj-lt"/>
              <a:buAutoNum type="arabicPeriod"/>
              <a:defRPr/>
            </a:pP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কীবোর্ডের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 আনবে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?</a:t>
            </a:r>
          </a:p>
          <a:p>
            <a:pPr marL="655579" indent="-655579">
              <a:buFont typeface="+mj-lt"/>
              <a:buAutoNum type="arabicPeriod"/>
              <a:defRPr/>
            </a:pPr>
            <a:r>
              <a:rPr lang="as-IN" sz="4000" b="1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মাউসের ব্যবহার (</a:t>
            </a:r>
            <a:r>
              <a:rPr lang="en-US" sz="4000" b="1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Use of Mouse</a:t>
            </a:r>
            <a:r>
              <a:rPr lang="en-US" sz="4000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 আনবে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55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40" y="310567"/>
            <a:ext cx="11549801" cy="6257657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8" name="Round Single Corner Rectangle 4"/>
          <p:cNvSpPr/>
          <p:nvPr/>
        </p:nvSpPr>
        <p:spPr>
          <a:xfrm>
            <a:off x="1674254" y="5409128"/>
            <a:ext cx="8873543" cy="778134"/>
          </a:xfrm>
          <a:prstGeom prst="flowChartAlternateProcess">
            <a:avLst/>
          </a:prstGeom>
          <a:noFill/>
          <a:ln w="38100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17564" tIns="58782" rIns="117564" bIns="58782" anchor="ctr">
            <a:prstTxWarp prst="textPlain">
              <a:avLst/>
            </a:prstTxWarp>
          </a:bodyPr>
          <a:lstStyle/>
          <a:p>
            <a:pPr algn="ctr">
              <a:defRPr/>
            </a:pPr>
            <a:r>
              <a:rPr lang="en-US" sz="4000" b="1" spc="50" dirty="0" err="1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ক্লাসের</a:t>
            </a:r>
            <a:r>
              <a:rPr lang="en-US" sz="4000" b="1" spc="50" dirty="0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000" b="1" spc="50" dirty="0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4000" b="1" spc="50" dirty="0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জানিয়ে</a:t>
            </a:r>
            <a:r>
              <a:rPr lang="en-US" sz="4000" b="1" spc="50" dirty="0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4000" b="1" spc="50" dirty="0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করছি</a:t>
            </a:r>
            <a:endParaRPr lang="en-US" sz="4000" b="1" spc="50" dirty="0">
              <a:ln w="952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69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36418" y="605118"/>
            <a:ext cx="6930239" cy="46356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চিত্রটিতে আমরা কী দেখতে পাচ্ছি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12" y="1407747"/>
            <a:ext cx="4381179" cy="2436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575" y="1305897"/>
            <a:ext cx="4212131" cy="2467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1495919" y="5354986"/>
            <a:ext cx="9211235" cy="624605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504292" indent="-504292">
              <a:buFont typeface="Wingdings" panose="05000000000000000000" pitchFamily="2" charset="2"/>
              <a:buChar char="Ø"/>
            </a:pP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কম্পিউটারে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তথ্য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বা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নির্দেশ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প্রবেশ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করানো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যায়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  ।</a:t>
            </a:r>
            <a:endParaRPr lang="en-US" sz="353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94258" y="4251766"/>
            <a:ext cx="4014557" cy="624605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504292" indent="-504292">
              <a:buFont typeface="Wingdings" panose="05000000000000000000" pitchFamily="2" charset="2"/>
              <a:buChar char="ü"/>
            </a:pP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কীবোর্ডের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সাহায্যে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 ।</a:t>
            </a:r>
            <a:endParaRPr lang="en-US" sz="353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57150"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23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36418" y="605118"/>
            <a:ext cx="6930239" cy="46356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চিত্রটিতে আমরা কী দেখতে পাচ্ছি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pic>
        <p:nvPicPr>
          <p:cNvPr id="7" name="Picture 2" descr="E:\New Picture Down\New folder (1)\Picture1stud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30754" y="1475605"/>
            <a:ext cx="4442046" cy="2554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E:\New Keyboard Class\Capture989898989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9176" y="1407354"/>
            <a:ext cx="4322269" cy="2554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1687355" y="5289073"/>
            <a:ext cx="8766064" cy="561008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252146" indent="-252146">
              <a:buFont typeface="Wingdings" panose="05000000000000000000" pitchFamily="2" charset="2"/>
              <a:buChar char="Ø"/>
            </a:pPr>
            <a:r>
              <a:rPr lang="en-US" sz="1588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1588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1588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 করি আমরা </a:t>
            </a:r>
            <a:r>
              <a:rPr lang="en-US" sz="1588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1588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588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1588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14980" y="4207044"/>
            <a:ext cx="4014557" cy="624605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504292" indent="-504292">
              <a:buFont typeface="Wingdings" panose="05000000000000000000" pitchFamily="2" charset="2"/>
              <a:buChar char="ü"/>
            </a:pP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কীবোর্ডের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সাহায্যে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 ।</a:t>
            </a:r>
            <a:endParaRPr lang="en-US" sz="353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57150"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38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36418" y="605118"/>
            <a:ext cx="6930239" cy="46356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চিত্রটিতে আমরা কী দেখতে পাচ্ছি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804" y="1405939"/>
            <a:ext cx="4255924" cy="2318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images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61593" y="1381593"/>
            <a:ext cx="4369160" cy="2434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1687355" y="5289073"/>
            <a:ext cx="8766064" cy="561008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252146" indent="-252146">
              <a:buFont typeface="Wingdings" panose="05000000000000000000" pitchFamily="2" charset="2"/>
              <a:buChar char="Ø"/>
            </a:pPr>
            <a:r>
              <a:rPr lang="as-IN" sz="16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সবচে</a:t>
            </a:r>
            <a:r>
              <a:rPr lang="en-US" sz="1600" dirty="0" err="1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16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6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 </a:t>
            </a:r>
            <a:r>
              <a:rPr lang="as-IN" sz="1600" b="1" dirty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as-IN" sz="16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এবং বহুমুখী ইনপুট </a:t>
            </a:r>
            <a:r>
              <a:rPr lang="as-IN" sz="16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16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16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88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1588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76346" y="4153256"/>
            <a:ext cx="2821996" cy="624605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504292" indent="-504292">
              <a:buFont typeface="Wingdings" panose="05000000000000000000" pitchFamily="2" charset="2"/>
              <a:buChar char="ü"/>
            </a:pPr>
            <a:r>
              <a:rPr lang="as-IN" sz="36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কীবোর্ড </a:t>
            </a:r>
            <a:r>
              <a:rPr lang="en-US" sz="353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endParaRPr lang="en-US" sz="353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332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36418" y="605118"/>
            <a:ext cx="6930239" cy="46356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চিত্রটিতে আমরা কী দেখতে পাচ্ছি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pic>
        <p:nvPicPr>
          <p:cNvPr id="8" name="Picture 3" descr="E:\New Keyboard Class\imagesm,m,m,m,m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3412" y="1408115"/>
            <a:ext cx="4159061" cy="2383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24154" y="1379960"/>
            <a:ext cx="4372128" cy="2465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988108" y="5235285"/>
            <a:ext cx="10589810" cy="561008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252146" indent="-252146">
              <a:buFont typeface="Wingdings" panose="05000000000000000000" pitchFamily="2" charset="2"/>
              <a:buChar char="Ø"/>
            </a:pPr>
            <a:r>
              <a:rPr lang="en-US" sz="1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কম্পিউটারকে</a:t>
            </a:r>
            <a:r>
              <a:rPr lang="en-US" sz="1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কার্যকর</a:t>
            </a:r>
            <a:r>
              <a:rPr lang="en-US" sz="16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1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করার</a:t>
            </a:r>
            <a:r>
              <a:rPr lang="en-US" sz="1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1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জন্য</a:t>
            </a:r>
            <a:r>
              <a:rPr lang="en-US" sz="1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কীবোর্ডের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কোন</a:t>
            </a:r>
            <a:r>
              <a:rPr lang="en-US" sz="16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কী</a:t>
            </a:r>
            <a:r>
              <a:rPr lang="en-US" sz="16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1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ব্যবহার</a:t>
            </a:r>
            <a:r>
              <a:rPr lang="en-US" sz="1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1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করা</a:t>
            </a:r>
            <a:r>
              <a:rPr lang="en-US" sz="1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হয়</a:t>
            </a:r>
            <a:r>
              <a:rPr lang="en-US" sz="16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r>
              <a:rPr lang="en-US" sz="1588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1588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85429" y="4255163"/>
            <a:ext cx="5551749" cy="624605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504292" indent="-504292">
              <a:buFont typeface="Wingdings" panose="05000000000000000000" pitchFamily="2" charset="2"/>
              <a:buChar char="ü"/>
            </a:pPr>
            <a:r>
              <a:rPr lang="en-US" sz="3600" b="1" dirty="0">
                <a:latin typeface="NikoshBAN" pitchFamily="2" charset="0"/>
                <a:cs typeface="NikoshBAN" pitchFamily="2" charset="0"/>
              </a:rPr>
              <a:t>Enter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Key</a:t>
            </a:r>
            <a:r>
              <a:rPr lang="en-US" sz="3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ব্যবহার</a:t>
            </a:r>
            <a:r>
              <a:rPr lang="en-US" sz="3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করা</a:t>
            </a:r>
            <a:r>
              <a:rPr lang="en-US" sz="3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হয়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endParaRPr lang="en-US" sz="353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470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Alternate Process 8"/>
          <p:cNvSpPr/>
          <p:nvPr/>
        </p:nvSpPr>
        <p:spPr>
          <a:xfrm>
            <a:off x="1814069" y="4800601"/>
            <a:ext cx="8333539" cy="1219200"/>
          </a:xfrm>
          <a:prstGeom prst="flowChartAlternateProcess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33" tIns="51866" rIns="103733" bIns="51866" rtlCol="0" anchor="ctr"/>
          <a:lstStyle/>
          <a:p>
            <a:pPr algn="ctr"/>
            <a:r>
              <a:rPr lang="en-US" sz="4059" dirty="0" err="1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59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59" dirty="0" err="1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4059" dirty="0">
              <a:ln w="0"/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dirty="0" err="1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কীবোর্ড</a:t>
            </a:r>
            <a:r>
              <a:rPr lang="en-US" sz="6000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6000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মাউসের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5471" dirty="0">
              <a:ln w="0"/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pic>
        <p:nvPicPr>
          <p:cNvPr id="10" name="Picture 9" descr="Picture1k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7151" y="414716"/>
            <a:ext cx="5855605" cy="3956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756" y="414716"/>
            <a:ext cx="5565422" cy="3956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5652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462529" y="1699453"/>
            <a:ext cx="490241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3733" tIns="51866" rIns="103733" bIns="51866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buNone/>
            </a:pPr>
            <a:r>
              <a:rPr lang="en-US" sz="3883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883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83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883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83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883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83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883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9" name="TextBox 1" descr="Wallpaper04935"/>
          <p:cNvSpPr>
            <a:spLocks noChangeArrowheads="1"/>
          </p:cNvSpPr>
          <p:nvPr/>
        </p:nvSpPr>
        <p:spPr bwMode="auto">
          <a:xfrm>
            <a:off x="4813727" y="678757"/>
            <a:ext cx="2806273" cy="729982"/>
          </a:xfrm>
          <a:prstGeom prst="roundRect">
            <a:avLst>
              <a:gd name="adj" fmla="val 16667"/>
            </a:avLst>
          </a:prstGeom>
          <a:noFill/>
          <a:ln w="28575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103733" tIns="51866" rIns="103733" bIns="51866" numCol="1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Notched Right Arrow 9"/>
          <p:cNvSpPr/>
          <p:nvPr/>
        </p:nvSpPr>
        <p:spPr>
          <a:xfrm>
            <a:off x="1120589" y="2844612"/>
            <a:ext cx="850181" cy="381000"/>
          </a:xfrm>
          <a:prstGeom prst="notchedRightArrow">
            <a:avLst/>
          </a:prstGeom>
          <a:solidFill>
            <a:srgbClr val="0070C0"/>
          </a:solidFill>
          <a:ln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33" tIns="51866" rIns="103733" bIns="51866" rtlCol="0" anchor="ctr"/>
          <a:lstStyle/>
          <a:p>
            <a:pPr algn="ctr"/>
            <a:endParaRPr lang="en-US" sz="3177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118687" y="2756647"/>
            <a:ext cx="7102586" cy="5715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03733" tIns="51866" rIns="103733" bIns="51866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53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53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কী-বোর্ড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মাউস</a:t>
            </a:r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 তা বলতে পারবে </a:t>
            </a:r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Notched Right Arrow 11"/>
          <p:cNvSpPr/>
          <p:nvPr/>
        </p:nvSpPr>
        <p:spPr>
          <a:xfrm>
            <a:off x="1201271" y="3769659"/>
            <a:ext cx="850181" cy="381000"/>
          </a:xfrm>
          <a:prstGeom prst="notchedRightArrow">
            <a:avLst/>
          </a:prstGeom>
          <a:solidFill>
            <a:srgbClr val="0070C0"/>
          </a:solidFill>
          <a:ln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33" tIns="51866" rIns="103733" bIns="51866" rtlCol="0" anchor="ctr"/>
          <a:lstStyle/>
          <a:p>
            <a:pPr algn="ctr"/>
            <a:endParaRPr lang="en-US" sz="3177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048435" y="3693459"/>
            <a:ext cx="8612162" cy="6096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03733" tIns="51866" rIns="103733" bIns="51866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4235" indent="-320582" eaLnBrk="0" hangingPunct="0">
              <a:spcBef>
                <a:spcPct val="20000"/>
              </a:spcBef>
              <a:defRPr/>
            </a:pPr>
            <a:r>
              <a:rPr lang="en-US" sz="353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কী-বোর্ড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মাউসের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সনাক্ত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53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53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Notched Right Arrow 13"/>
          <p:cNvSpPr/>
          <p:nvPr/>
        </p:nvSpPr>
        <p:spPr>
          <a:xfrm>
            <a:off x="1120589" y="4763750"/>
            <a:ext cx="850181" cy="381000"/>
          </a:xfrm>
          <a:prstGeom prst="notchedRightArrow">
            <a:avLst/>
          </a:prstGeom>
          <a:solidFill>
            <a:srgbClr val="0070C0"/>
          </a:solidFill>
          <a:ln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33" tIns="51866" rIns="103733" bIns="51866" rtlCol="0" anchor="ctr"/>
          <a:lstStyle/>
          <a:p>
            <a:pPr algn="ctr"/>
            <a:endParaRPr lang="en-US" sz="3177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069288" y="4500281"/>
            <a:ext cx="8591309" cy="908846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03733" tIns="51866" rIns="103733" bIns="51866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4235" indent="-320582" eaLnBrk="0" hangingPunct="0">
              <a:spcBef>
                <a:spcPct val="20000"/>
              </a:spcBef>
              <a:defRPr/>
            </a:pPr>
            <a:r>
              <a:rPr lang="bn-BD" sz="3177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কী-বোর্ড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মাউসের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কার্যপ্রনালি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177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 </a:t>
            </a:r>
            <a:r>
              <a:rPr lang="bn-BD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6" name="Frame 1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56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  <p:bldP spid="14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262679" y="3685298"/>
            <a:ext cx="2195264" cy="472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7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7950" y="4841924"/>
            <a:ext cx="107510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2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as-IN" sz="3200" b="1" dirty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 বোর্ড</a:t>
            </a:r>
            <a:r>
              <a:rPr lang="as-IN" sz="32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হলো কম্পিউটার </a:t>
            </a:r>
            <a:r>
              <a:rPr lang="as-IN" sz="3200" b="1" dirty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as-IN" sz="32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একটি অন্যতম ইনপুট ডিভাইস। কম্পিউটারের কী-</a:t>
            </a:r>
            <a:r>
              <a:rPr lang="as-IN" sz="3200" b="1" dirty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বোর্ডের</a:t>
            </a:r>
            <a:r>
              <a:rPr lang="as-IN" sz="32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মাধ্যমে টাইপ করা ছাড়াও </a:t>
            </a:r>
            <a:r>
              <a:rPr lang="as-IN" sz="32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 err="1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ন্টা</a:t>
            </a:r>
            <a:r>
              <a:rPr lang="as-IN" sz="32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 </a:t>
            </a:r>
            <a:r>
              <a:rPr lang="as-IN" sz="32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ম্পি</a:t>
            </a:r>
            <a:r>
              <a:rPr lang="as-IN" sz="32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উটারকে প্র</a:t>
            </a:r>
            <a:r>
              <a:rPr lang="en-US" sz="3200" dirty="0" err="1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য়ো</a:t>
            </a:r>
            <a:r>
              <a:rPr lang="as-IN" sz="32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জনী</a:t>
            </a:r>
            <a:r>
              <a:rPr lang="en-US" sz="32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 ধরনের নির্দেশ প্রদান করা </a:t>
            </a:r>
            <a:r>
              <a:rPr lang="as-IN" sz="32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কীবোর্ডে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১০৪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১২৫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8" name="Rectangle 7"/>
          <p:cNvSpPr/>
          <p:nvPr/>
        </p:nvSpPr>
        <p:spPr>
          <a:xfrm>
            <a:off x="4346782" y="443754"/>
            <a:ext cx="2972901" cy="550728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504292" indent="-504292">
              <a:buFont typeface="Wingdings" panose="05000000000000000000" pitchFamily="2" charset="2"/>
              <a:buChar char="q"/>
            </a:pPr>
            <a:r>
              <a:rPr lang="as-IN" sz="3530" b="1" dirty="0">
                <a:solidFill>
                  <a:srgbClr val="11111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কী-বোর্ড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as-IN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53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 descr="Picture1k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950" y="1261924"/>
            <a:ext cx="3313695" cy="1896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E:\New Keyboard Class\Capture989898989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6782" y="1211390"/>
            <a:ext cx="3363536" cy="1942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Frame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6245" y="3674640"/>
            <a:ext cx="1086707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2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</a:t>
            </a:r>
            <a:r>
              <a:rPr lang="en-US" sz="3200" dirty="0" err="1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রের</a:t>
            </a:r>
            <a:r>
              <a:rPr lang="en-US" sz="32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en-US" sz="32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</a:t>
            </a:r>
            <a:r>
              <a:rPr lang="en-US" sz="32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US" sz="32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32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32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দেয়া</a:t>
            </a:r>
            <a:r>
              <a:rPr lang="en-US" sz="32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err="1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কী-বোর্ড</a:t>
            </a:r>
            <a:r>
              <a:rPr lang="en-US" sz="32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as-IN" sz="32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591" y="1282173"/>
            <a:ext cx="3258887" cy="1871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8542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1622</TotalTime>
  <Words>1009</Words>
  <Application>Microsoft Office PowerPoint</Application>
  <PresentationFormat>Widescreen</PresentationFormat>
  <Paragraphs>179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1" baseType="lpstr">
      <vt:lpstr>arial</vt:lpstr>
      <vt:lpstr>arial</vt:lpstr>
      <vt:lpstr>Calibri</vt:lpstr>
      <vt:lpstr>Calibri Light</vt:lpstr>
      <vt:lpstr>inherit</vt:lpstr>
      <vt:lpstr>Mukti</vt:lpstr>
      <vt:lpstr>Nikosh</vt:lpstr>
      <vt:lpstr>NikoshBAN</vt:lpstr>
      <vt:lpstr>Perpetua</vt:lpstr>
      <vt:lpstr>Roboto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NAYEM NIHAD NCC</dc:creator>
  <cp:lastModifiedBy>nayemnihad22</cp:lastModifiedBy>
  <cp:revision>332</cp:revision>
  <dcterms:created xsi:type="dcterms:W3CDTF">2020-07-05T15:19:14Z</dcterms:created>
  <dcterms:modified xsi:type="dcterms:W3CDTF">2022-07-20T18:16:17Z</dcterms:modified>
</cp:coreProperties>
</file>