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4" r:id="rId2"/>
    <p:sldId id="355" r:id="rId3"/>
    <p:sldId id="360" r:id="rId4"/>
    <p:sldId id="361" r:id="rId5"/>
    <p:sldId id="356" r:id="rId6"/>
    <p:sldId id="357" r:id="rId7"/>
    <p:sldId id="358" r:id="rId8"/>
    <p:sldId id="359" r:id="rId9"/>
    <p:sldId id="324" r:id="rId10"/>
    <p:sldId id="323" r:id="rId11"/>
    <p:sldId id="351" r:id="rId12"/>
    <p:sldId id="349" r:id="rId13"/>
    <p:sldId id="352" r:id="rId14"/>
    <p:sldId id="325" r:id="rId15"/>
    <p:sldId id="326" r:id="rId16"/>
    <p:sldId id="327" r:id="rId17"/>
    <p:sldId id="330" r:id="rId18"/>
    <p:sldId id="328" r:id="rId19"/>
    <p:sldId id="333" r:id="rId20"/>
    <p:sldId id="335" r:id="rId21"/>
    <p:sldId id="337" r:id="rId22"/>
    <p:sldId id="339" r:id="rId23"/>
    <p:sldId id="341" r:id="rId24"/>
    <p:sldId id="305" r:id="rId25"/>
    <p:sldId id="354" r:id="rId26"/>
    <p:sldId id="343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FE1"/>
    <a:srgbClr val="FF00FF"/>
    <a:srgbClr val="E808D8"/>
    <a:srgbClr val="A9078A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6" autoAdjust="0"/>
    <p:restoredTop sz="96441" autoAdjust="0"/>
  </p:normalViewPr>
  <p:slideViewPr>
    <p:cSldViewPr>
      <p:cViewPr varScale="1">
        <p:scale>
          <a:sx n="90" d="100"/>
          <a:sy n="90" d="100"/>
        </p:scale>
        <p:origin x="-504" y="-90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9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728E7-8AE2-47E1-BDFE-837E537D7AB6}" type="datetimeFigureOut">
              <a:rPr lang="en-AU" smtClean="0"/>
              <a:t>9/10/2021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03EB1-D860-4C69-938F-620B69EE9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463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BB35-922F-4744-9C04-EF41FF9D4CD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5A26-B19B-44F0-8D8E-BA1521D8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4B7A0-C21E-4475-9ED4-7D0774A655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A26-B19B-44F0-8D8E-BA1521D83B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4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A26-B19B-44F0-8D8E-BA1521D83B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7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A26-B19B-44F0-8D8E-BA1521D83B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A26-B19B-44F0-8D8E-BA1521D83B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3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48DAC-EC04-44A1-89D8-44A57ED4D3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কর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48DAC-EC04-44A1-89D8-44A57ED4D3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4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2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9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9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4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9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0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50DE6-A65D-4CD8-AC1B-3A04914D080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A09B-7F18-442A-BCD9-5FDD9624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0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Optical%20Fiber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Satelit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atelite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bn.wikipedia.org/wiki/%E0%A6%87%E0%A6%82%E0%A6%B0%E0%A7%87%E0%A6%9C%E0%A6%BF_%E0%A6%AD%E0%A6%BE%E0%A6%B7%E0%A6%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0D4D1D4-7520-4999-990F-C68ABA8581BB}"/>
              </a:ext>
            </a:extLst>
          </p:cNvPr>
          <p:cNvGrpSpPr/>
          <p:nvPr/>
        </p:nvGrpSpPr>
        <p:grpSpPr>
          <a:xfrm>
            <a:off x="-742950" y="5830"/>
            <a:ext cx="9886950" cy="5143500"/>
            <a:chOff x="-990600" y="7773"/>
            <a:chExt cx="13182600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BFF0978-476F-43A9-A725-F225C718EF3C}"/>
                </a:ext>
              </a:extLst>
            </p:cNvPr>
            <p:cNvSpPr/>
            <p:nvPr/>
          </p:nvSpPr>
          <p:spPr>
            <a:xfrm flipH="1">
              <a:off x="0" y="7773"/>
              <a:ext cx="12192000" cy="685800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41FF17-892A-4785-BF91-AD8EEE373D13}"/>
                </a:ext>
              </a:extLst>
            </p:cNvPr>
            <p:cNvSpPr txBox="1"/>
            <p:nvPr/>
          </p:nvSpPr>
          <p:spPr>
            <a:xfrm>
              <a:off x="-990600" y="420604"/>
              <a:ext cx="9247769" cy="4665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dirty="0">
                  <a:solidFill>
                    <a:srgbClr val="002060"/>
                  </a:solidFill>
                  <a:latin typeface="MachineatDemo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Welcome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dirty="0">
                  <a:solidFill>
                    <a:srgbClr val="002060"/>
                  </a:solidFill>
                  <a:latin typeface="MachineatDemo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000" dirty="0">
                <a:solidFill>
                  <a:srgbClr val="002060"/>
                </a:solidFill>
                <a:latin typeface="MachineatDemo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dirty="0">
                  <a:solidFill>
                    <a:srgbClr val="7030A0"/>
                  </a:solidFill>
                  <a:latin typeface="Lucida Calligraphy" panose="03010101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MMC Class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566F33E-F85A-488D-A124-CF6B178DA25C}"/>
              </a:ext>
            </a:extLst>
          </p:cNvPr>
          <p:cNvGrpSpPr/>
          <p:nvPr/>
        </p:nvGrpSpPr>
        <p:grpSpPr>
          <a:xfrm>
            <a:off x="-8654143" y="-20085"/>
            <a:ext cx="9144000" cy="5175999"/>
            <a:chOff x="-11480800" y="-5079"/>
            <a:chExt cx="12192000" cy="6901332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6A435BA0-8EE6-47EA-A50C-D103BA2EE014}"/>
                </a:ext>
              </a:extLst>
            </p:cNvPr>
            <p:cNvGrpSpPr/>
            <p:nvPr/>
          </p:nvGrpSpPr>
          <p:grpSpPr>
            <a:xfrm>
              <a:off x="-11480800" y="-5079"/>
              <a:ext cx="12192000" cy="6901332"/>
              <a:chOff x="-8610600" y="-3810"/>
              <a:chExt cx="9144000" cy="5175999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DC59996C-8A86-4BF8-B0EB-2943746B36EA}"/>
                  </a:ext>
                </a:extLst>
              </p:cNvPr>
              <p:cNvGrpSpPr/>
              <p:nvPr/>
            </p:nvGrpSpPr>
            <p:grpSpPr>
              <a:xfrm>
                <a:off x="-8610600" y="-3810"/>
                <a:ext cx="9144000" cy="5175999"/>
                <a:chOff x="-8610600" y="-3810"/>
                <a:chExt cx="9144000" cy="5175999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="" xmlns:a16="http://schemas.microsoft.com/office/drawing/2014/main" id="{FCAA78AC-2871-4268-9BD0-10CFA6AF34D8}"/>
                    </a:ext>
                  </a:extLst>
                </p:cNvPr>
                <p:cNvSpPr/>
                <p:nvPr/>
              </p:nvSpPr>
              <p:spPr>
                <a:xfrm>
                  <a:off x="-8610600" y="-3810"/>
                  <a:ext cx="9144000" cy="5142878"/>
                </a:xfrm>
                <a:custGeom>
                  <a:avLst/>
                  <a:gdLst>
                    <a:gd name="connsiteX0" fmla="*/ 0 w 9144000"/>
                    <a:gd name="connsiteY0" fmla="*/ 0 h 5142878"/>
                    <a:gd name="connsiteX1" fmla="*/ 8534400 w 9144000"/>
                    <a:gd name="connsiteY1" fmla="*/ 0 h 5142878"/>
                    <a:gd name="connsiteX2" fmla="*/ 8686800 w 9144000"/>
                    <a:gd name="connsiteY2" fmla="*/ 0 h 5142878"/>
                    <a:gd name="connsiteX3" fmla="*/ 9144000 w 9144000"/>
                    <a:gd name="connsiteY3" fmla="*/ 0 h 5142878"/>
                    <a:gd name="connsiteX4" fmla="*/ 9144000 w 9144000"/>
                    <a:gd name="connsiteY4" fmla="*/ 666750 h 5142878"/>
                    <a:gd name="connsiteX5" fmla="*/ 8686800 w 9144000"/>
                    <a:gd name="connsiteY5" fmla="*/ 666750 h 5142878"/>
                    <a:gd name="connsiteX6" fmla="*/ 8686800 w 9144000"/>
                    <a:gd name="connsiteY6" fmla="*/ 5142878 h 5142878"/>
                    <a:gd name="connsiteX7" fmla="*/ 0 w 9144000"/>
                    <a:gd name="connsiteY7" fmla="*/ 5142878 h 5142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44000" h="5142878">
                      <a:moveTo>
                        <a:pt x="0" y="0"/>
                      </a:moveTo>
                      <a:lnTo>
                        <a:pt x="8534400" y="0"/>
                      </a:lnTo>
                      <a:lnTo>
                        <a:pt x="8686800" y="0"/>
                      </a:lnTo>
                      <a:lnTo>
                        <a:pt x="9144000" y="0"/>
                      </a:lnTo>
                      <a:lnTo>
                        <a:pt x="9144000" y="666750"/>
                      </a:lnTo>
                      <a:lnTo>
                        <a:pt x="8686800" y="666750"/>
                      </a:lnTo>
                      <a:lnTo>
                        <a:pt x="8686800" y="5142878"/>
                      </a:lnTo>
                      <a:lnTo>
                        <a:pt x="0" y="5142878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="" xmlns:a16="http://schemas.microsoft.com/office/drawing/2014/main" id="{C50F720B-BC2F-4289-B667-0C28E66ABFB2}"/>
                    </a:ext>
                  </a:extLst>
                </p:cNvPr>
                <p:cNvGrpSpPr/>
                <p:nvPr/>
              </p:nvGrpSpPr>
              <p:grpSpPr>
                <a:xfrm>
                  <a:off x="-8592457" y="120703"/>
                  <a:ext cx="9125857" cy="5051486"/>
                  <a:chOff x="-10116457" y="130831"/>
                  <a:chExt cx="9125857" cy="5051486"/>
                </a:xfrm>
              </p:grpSpPr>
              <p:sp>
                <p:nvSpPr>
                  <p:cNvPr id="49" name="Text Placeholder 4">
                    <a:extLst>
                      <a:ext uri="{FF2B5EF4-FFF2-40B4-BE49-F238E27FC236}">
                        <a16:creationId xmlns="" xmlns:a16="http://schemas.microsoft.com/office/drawing/2014/main" id="{83558714-44EA-45BE-8885-8E35AD1E213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-6634694" y="130831"/>
                    <a:ext cx="1817508" cy="656943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:r>
                      <a:rPr lang="bn-BD" sz="4000" b="1" u="sng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</a:p>
                </p:txBody>
              </p:sp>
              <p:grpSp>
                <p:nvGrpSpPr>
                  <p:cNvPr id="50" name="Group 49">
                    <a:extLst>
                      <a:ext uri="{FF2B5EF4-FFF2-40B4-BE49-F238E27FC236}">
                        <a16:creationId xmlns="" xmlns:a16="http://schemas.microsoft.com/office/drawing/2014/main" id="{BFE0DEEA-B56D-45E0-98D2-FFBE23170C7B}"/>
                      </a:ext>
                    </a:extLst>
                  </p:cNvPr>
                  <p:cNvGrpSpPr/>
                  <p:nvPr/>
                </p:nvGrpSpPr>
                <p:grpSpPr>
                  <a:xfrm>
                    <a:off x="-10063938" y="822347"/>
                    <a:ext cx="3722443" cy="3915057"/>
                    <a:chOff x="38798" y="747778"/>
                    <a:chExt cx="3722443" cy="3915057"/>
                  </a:xfrm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="" xmlns:a16="http://schemas.microsoft.com/office/drawing/2014/main" id="{3E4F87B4-BB71-488C-BC7F-DE3C70A9A0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98" y="747778"/>
                      <a:ext cx="3722443" cy="3915057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4400" b="1" u="sng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শিক্ষক</a:t>
                      </a:r>
                      <a:r>
                        <a:rPr lang="en-US" sz="4400" b="1" u="sng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400" b="1" u="sng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endParaRPr lang="en-US" sz="4400" b="1" u="sng" dirty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600" b="1" dirty="0" err="1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অনুপম</a:t>
                      </a:r>
                      <a:r>
                        <a:rPr lang="en-US" sz="3600" b="1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ভট্টাচার্য্য</a:t>
                      </a:r>
                      <a:endParaRPr lang="en-US" sz="36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বি.এসসি</a:t>
                      </a:r>
                      <a:r>
                        <a:rPr lang="en-US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পাস</a:t>
                      </a:r>
                      <a:r>
                        <a:rPr lang="en-US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bn-BD" sz="1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সহকারী শিক্ষক</a:t>
                      </a:r>
                      <a:r>
                        <a:rPr lang="en-US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আইসিটি</a:t>
                      </a:r>
                      <a:r>
                        <a:rPr lang="en-US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bn-BD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000" b="1" dirty="0" err="1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হাটহাজারী</a:t>
                      </a:r>
                      <a:r>
                        <a:rPr lang="en-US" sz="2000" b="1" dirty="0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বালিকা</a:t>
                      </a:r>
                      <a:r>
                        <a:rPr lang="en-US" sz="2000" b="1" dirty="0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000" b="1" dirty="0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000" b="1" dirty="0" smtClean="0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000" b="1" dirty="0" err="1" smtClean="0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কলেজ</a:t>
                      </a:r>
                      <a:r>
                        <a:rPr lang="en-US" sz="2000" b="1" dirty="0" smtClean="0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rgbClr val="1221AE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dirty="0" err="1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হাটহাজারী</a:t>
                      </a:r>
                      <a:r>
                        <a:rPr lang="en-US" dirty="0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dirty="0" err="1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চট্টগ্রাম</a:t>
                      </a:r>
                      <a:r>
                        <a:rPr lang="en-US" dirty="0">
                          <a:solidFill>
                            <a:srgbClr val="1221AE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bn-BD" dirty="0">
                        <a:solidFill>
                          <a:srgbClr val="1221AE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মোবাইল :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০১৫৩৮-২০১৪৩৬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anupamb81@gmail.com</a:t>
                      </a:r>
                    </a:p>
                    <a:p>
                      <a:pPr algn="ctr"/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p:txBody>
                </p:sp>
                <p:pic>
                  <p:nvPicPr>
                    <p:cNvPr id="56" name="Picture 55">
                      <a:extLst>
                        <a:ext uri="{FF2B5EF4-FFF2-40B4-BE49-F238E27FC236}">
                          <a16:creationId xmlns="" xmlns:a16="http://schemas.microsoft.com/office/drawing/2014/main" id="{452E73C5-9433-4E9F-A333-68EA9DEBF1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6306" y="3646382"/>
                      <a:ext cx="312061" cy="2747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7" name="Picture 56">
                      <a:extLst>
                        <a:ext uri="{FF2B5EF4-FFF2-40B4-BE49-F238E27FC236}">
                          <a16:creationId xmlns="" xmlns:a16="http://schemas.microsoft.com/office/drawing/2014/main" id="{A5D2C830-2396-409A-91E6-3FC6D659108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70000" y="4014788"/>
                      <a:ext cx="302557" cy="252521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52" name="TextBox 51">
                    <a:extLst>
                      <a:ext uri="{FF2B5EF4-FFF2-40B4-BE49-F238E27FC236}">
                        <a16:creationId xmlns="" xmlns:a16="http://schemas.microsoft.com/office/drawing/2014/main" id="{B28821A6-CFED-47DE-ABDC-E0CDAF86B02F}"/>
                      </a:ext>
                    </a:extLst>
                  </p:cNvPr>
                  <p:cNvSpPr txBox="1"/>
                  <p:nvPr/>
                </p:nvSpPr>
                <p:spPr>
                  <a:xfrm>
                    <a:off x="-1371600" y="14443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pic>
                <p:nvPicPr>
                  <p:cNvPr id="53" name="Picture 52">
                    <a:extLst>
                      <a:ext uri="{FF2B5EF4-FFF2-40B4-BE49-F238E27FC236}">
                        <a16:creationId xmlns="" xmlns:a16="http://schemas.microsoft.com/office/drawing/2014/main" id="{5A16D52C-A7D5-4BB3-B337-C9879A9726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0116457" y="4867879"/>
                    <a:ext cx="8680525" cy="31443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1F31EEE6-8DD0-4866-BCA8-E24AAF9429A0}"/>
                  </a:ext>
                </a:extLst>
              </p:cNvPr>
              <p:cNvGrpSpPr/>
              <p:nvPr/>
            </p:nvGrpSpPr>
            <p:grpSpPr>
              <a:xfrm>
                <a:off x="-4764976" y="807299"/>
                <a:ext cx="1499825" cy="1520087"/>
                <a:chOff x="1913205" y="377820"/>
                <a:chExt cx="5528603" cy="6102358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="" xmlns:a16="http://schemas.microsoft.com/office/drawing/2014/main" id="{D0B66596-DECF-431F-B38B-586A9E058694}"/>
                    </a:ext>
                  </a:extLst>
                </p:cNvPr>
                <p:cNvSpPr/>
                <p:nvPr/>
              </p:nvSpPr>
              <p:spPr>
                <a:xfrm>
                  <a:off x="1913205" y="377820"/>
                  <a:ext cx="5528603" cy="6102358"/>
                </a:xfrm>
                <a:custGeom>
                  <a:avLst/>
                  <a:gdLst>
                    <a:gd name="connsiteX0" fmla="*/ 1988994 w 6086456"/>
                    <a:gd name="connsiteY0" fmla="*/ 1053414 h 6102358"/>
                    <a:gd name="connsiteX1" fmla="*/ 2716978 w 6086456"/>
                    <a:gd name="connsiteY1" fmla="*/ 1053414 h 6102358"/>
                    <a:gd name="connsiteX2" fmla="*/ 1028897 w 6086456"/>
                    <a:gd name="connsiteY2" fmla="*/ 2518027 h 6102358"/>
                    <a:gd name="connsiteX3" fmla="*/ 1028897 w 6086456"/>
                    <a:gd name="connsiteY3" fmla="*/ 2518028 h 6102358"/>
                    <a:gd name="connsiteX4" fmla="*/ 673002 w 6086456"/>
                    <a:gd name="connsiteY4" fmla="*/ 2826810 h 6102358"/>
                    <a:gd name="connsiteX5" fmla="*/ 1028897 w 6086456"/>
                    <a:gd name="connsiteY5" fmla="*/ 3237007 h 6102358"/>
                    <a:gd name="connsiteX6" fmla="*/ 1028897 w 6086456"/>
                    <a:gd name="connsiteY6" fmla="*/ 3237008 h 6102358"/>
                    <a:gd name="connsiteX7" fmla="*/ 2606720 w 6086456"/>
                    <a:gd name="connsiteY7" fmla="*/ 5055570 h 6102358"/>
                    <a:gd name="connsiteX8" fmla="*/ 2931024 w 6086456"/>
                    <a:gd name="connsiteY8" fmla="*/ 5429356 h 6102358"/>
                    <a:gd name="connsiteX9" fmla="*/ 3361842 w 6086456"/>
                    <a:gd name="connsiteY9" fmla="*/ 5055570 h 6102358"/>
                    <a:gd name="connsiteX10" fmla="*/ 4089826 w 6086456"/>
                    <a:gd name="connsiteY10" fmla="*/ 5055570 h 6102358"/>
                    <a:gd name="connsiteX11" fmla="*/ 2883321 w 6086456"/>
                    <a:gd name="connsiteY11" fmla="*/ 6102358 h 6102358"/>
                    <a:gd name="connsiteX12" fmla="*/ 1975106 w 6086456"/>
                    <a:gd name="connsiteY12" fmla="*/ 5055570 h 6102358"/>
                    <a:gd name="connsiteX13" fmla="*/ 1028896 w 6086456"/>
                    <a:gd name="connsiteY13" fmla="*/ 3964990 h 6102358"/>
                    <a:gd name="connsiteX14" fmla="*/ 1028896 w 6086456"/>
                    <a:gd name="connsiteY14" fmla="*/ 3964989 h 6102358"/>
                    <a:gd name="connsiteX15" fmla="*/ 0 w 6086456"/>
                    <a:gd name="connsiteY15" fmla="*/ 2779106 h 6102358"/>
                    <a:gd name="connsiteX16" fmla="*/ 1028896 w 6086456"/>
                    <a:gd name="connsiteY16" fmla="*/ 1886415 h 6102358"/>
                    <a:gd name="connsiteX17" fmla="*/ 1028896 w 6086456"/>
                    <a:gd name="connsiteY17" fmla="*/ 1886414 h 6102358"/>
                    <a:gd name="connsiteX18" fmla="*/ 3485484 w 6086456"/>
                    <a:gd name="connsiteY18" fmla="*/ 1053413 h 6102358"/>
                    <a:gd name="connsiteX19" fmla="*/ 4117097 w 6086456"/>
                    <a:gd name="connsiteY19" fmla="*/ 1053413 h 6102358"/>
                    <a:gd name="connsiteX20" fmla="*/ 5044306 w 6086456"/>
                    <a:gd name="connsiteY20" fmla="*/ 2122094 h 6102358"/>
                    <a:gd name="connsiteX21" fmla="*/ 6086456 w 6086456"/>
                    <a:gd name="connsiteY21" fmla="*/ 3323252 h 6102358"/>
                    <a:gd name="connsiteX22" fmla="*/ 5044306 w 6086456"/>
                    <a:gd name="connsiteY22" fmla="*/ 4227443 h 6102358"/>
                    <a:gd name="connsiteX23" fmla="*/ 5044306 w 6086456"/>
                    <a:gd name="connsiteY23" fmla="*/ 3595829 h 6102358"/>
                    <a:gd name="connsiteX24" fmla="*/ 5413454 w 6086456"/>
                    <a:gd name="connsiteY24" fmla="*/ 3275549 h 6102358"/>
                    <a:gd name="connsiteX25" fmla="*/ 5044306 w 6086456"/>
                    <a:gd name="connsiteY25" fmla="*/ 2850077 h 6102358"/>
                    <a:gd name="connsiteX26" fmla="*/ 3203135 w 6086456"/>
                    <a:gd name="connsiteY26" fmla="*/ 0 h 6102358"/>
                    <a:gd name="connsiteX27" fmla="*/ 4117098 w 6086456"/>
                    <a:gd name="connsiteY27" fmla="*/ 1053413 h 6102358"/>
                    <a:gd name="connsiteX28" fmla="*/ 3485485 w 6086456"/>
                    <a:gd name="connsiteY28" fmla="*/ 1053413 h 6102358"/>
                    <a:gd name="connsiteX29" fmla="*/ 3155432 w 6086456"/>
                    <a:gd name="connsiteY29" fmla="*/ 673002 h 6102358"/>
                    <a:gd name="connsiteX30" fmla="*/ 2716979 w 6086456"/>
                    <a:gd name="connsiteY30" fmla="*/ 1053413 h 6102358"/>
                    <a:gd name="connsiteX31" fmla="*/ 1988995 w 6086456"/>
                    <a:gd name="connsiteY31" fmla="*/ 1053413 h 610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086456" h="6102358">
                      <a:moveTo>
                        <a:pt x="1988994" y="1053414"/>
                      </a:moveTo>
                      <a:lnTo>
                        <a:pt x="2716978" y="1053414"/>
                      </a:lnTo>
                      <a:lnTo>
                        <a:pt x="1028897" y="2518027"/>
                      </a:lnTo>
                      <a:lnTo>
                        <a:pt x="1028897" y="2518028"/>
                      </a:lnTo>
                      <a:lnTo>
                        <a:pt x="673002" y="2826810"/>
                      </a:lnTo>
                      <a:lnTo>
                        <a:pt x="1028897" y="3237007"/>
                      </a:lnTo>
                      <a:lnTo>
                        <a:pt x="1028897" y="3237008"/>
                      </a:lnTo>
                      <a:lnTo>
                        <a:pt x="2606720" y="5055570"/>
                      </a:lnTo>
                      <a:lnTo>
                        <a:pt x="2931024" y="5429356"/>
                      </a:lnTo>
                      <a:lnTo>
                        <a:pt x="3361842" y="5055570"/>
                      </a:lnTo>
                      <a:lnTo>
                        <a:pt x="4089826" y="5055570"/>
                      </a:lnTo>
                      <a:lnTo>
                        <a:pt x="2883321" y="6102358"/>
                      </a:lnTo>
                      <a:lnTo>
                        <a:pt x="1975106" y="5055570"/>
                      </a:lnTo>
                      <a:lnTo>
                        <a:pt x="1028896" y="3964990"/>
                      </a:lnTo>
                      <a:lnTo>
                        <a:pt x="1028896" y="3964989"/>
                      </a:lnTo>
                      <a:lnTo>
                        <a:pt x="0" y="2779106"/>
                      </a:lnTo>
                      <a:lnTo>
                        <a:pt x="1028896" y="1886415"/>
                      </a:lnTo>
                      <a:lnTo>
                        <a:pt x="1028896" y="1886414"/>
                      </a:lnTo>
                      <a:close/>
                      <a:moveTo>
                        <a:pt x="3485484" y="1053413"/>
                      </a:moveTo>
                      <a:lnTo>
                        <a:pt x="4117097" y="1053413"/>
                      </a:lnTo>
                      <a:lnTo>
                        <a:pt x="5044306" y="2122094"/>
                      </a:lnTo>
                      <a:lnTo>
                        <a:pt x="6086456" y="3323252"/>
                      </a:lnTo>
                      <a:lnTo>
                        <a:pt x="5044306" y="4227443"/>
                      </a:lnTo>
                      <a:lnTo>
                        <a:pt x="5044306" y="3595829"/>
                      </a:lnTo>
                      <a:lnTo>
                        <a:pt x="5413454" y="3275549"/>
                      </a:lnTo>
                      <a:lnTo>
                        <a:pt x="5044306" y="2850077"/>
                      </a:lnTo>
                      <a:close/>
                      <a:moveTo>
                        <a:pt x="3203135" y="0"/>
                      </a:moveTo>
                      <a:lnTo>
                        <a:pt x="4117098" y="1053413"/>
                      </a:lnTo>
                      <a:lnTo>
                        <a:pt x="3485485" y="1053413"/>
                      </a:lnTo>
                      <a:lnTo>
                        <a:pt x="3155432" y="673002"/>
                      </a:lnTo>
                      <a:lnTo>
                        <a:pt x="2716979" y="1053413"/>
                      </a:lnTo>
                      <a:lnTo>
                        <a:pt x="1988995" y="10534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="" xmlns:a16="http://schemas.microsoft.com/office/drawing/2014/main" id="{8AC19EEB-A2AE-43A5-88F7-A87B32F5B998}"/>
                    </a:ext>
                  </a:extLst>
                </p:cNvPr>
                <p:cNvSpPr/>
                <p:nvPr/>
              </p:nvSpPr>
              <p:spPr>
                <a:xfrm>
                  <a:off x="2855742" y="1431234"/>
                  <a:ext cx="3615397" cy="4002156"/>
                </a:xfrm>
                <a:custGeom>
                  <a:avLst/>
                  <a:gdLst>
                    <a:gd name="connsiteX0" fmla="*/ 0 w 4015411"/>
                    <a:gd name="connsiteY0" fmla="*/ 2911577 h 4002157"/>
                    <a:gd name="connsiteX1" fmla="*/ 946210 w 4015411"/>
                    <a:gd name="connsiteY1" fmla="*/ 4002157 h 4002157"/>
                    <a:gd name="connsiteX2" fmla="*/ 0 w 4015411"/>
                    <a:gd name="connsiteY2" fmla="*/ 4002157 h 4002157"/>
                    <a:gd name="connsiteX3" fmla="*/ 3088202 w 4015411"/>
                    <a:gd name="connsiteY3" fmla="*/ 0 h 4002157"/>
                    <a:gd name="connsiteX4" fmla="*/ 4015411 w 4015411"/>
                    <a:gd name="connsiteY4" fmla="*/ 0 h 4002157"/>
                    <a:gd name="connsiteX5" fmla="*/ 4015411 w 4015411"/>
                    <a:gd name="connsiteY5" fmla="*/ 1068681 h 4002157"/>
                    <a:gd name="connsiteX6" fmla="*/ 1688082 w 4015411"/>
                    <a:gd name="connsiteY6" fmla="*/ 0 h 4002157"/>
                    <a:gd name="connsiteX7" fmla="*/ 2456588 w 4015411"/>
                    <a:gd name="connsiteY7" fmla="*/ 0 h 4002157"/>
                    <a:gd name="connsiteX8" fmla="*/ 4015410 w 4015411"/>
                    <a:gd name="connsiteY8" fmla="*/ 1796664 h 4002157"/>
                    <a:gd name="connsiteX9" fmla="*/ 4015410 w 4015411"/>
                    <a:gd name="connsiteY9" fmla="*/ 2542416 h 4002157"/>
                    <a:gd name="connsiteX10" fmla="*/ 4015410 w 4015411"/>
                    <a:gd name="connsiteY10" fmla="*/ 3174030 h 4002157"/>
                    <a:gd name="connsiteX11" fmla="*/ 4015410 w 4015411"/>
                    <a:gd name="connsiteY11" fmla="*/ 4002157 h 4002157"/>
                    <a:gd name="connsiteX12" fmla="*/ 3060930 w 4015411"/>
                    <a:gd name="connsiteY12" fmla="*/ 4002157 h 4002157"/>
                    <a:gd name="connsiteX13" fmla="*/ 2332946 w 4015411"/>
                    <a:gd name="connsiteY13" fmla="*/ 4002157 h 4002157"/>
                    <a:gd name="connsiteX14" fmla="*/ 1577824 w 4015411"/>
                    <a:gd name="connsiteY14" fmla="*/ 4002157 h 4002157"/>
                    <a:gd name="connsiteX15" fmla="*/ 0 w 4015411"/>
                    <a:gd name="connsiteY15" fmla="*/ 2183594 h 4002157"/>
                    <a:gd name="connsiteX16" fmla="*/ 0 w 4015411"/>
                    <a:gd name="connsiteY16" fmla="*/ 1464615 h 4002157"/>
                    <a:gd name="connsiteX17" fmla="*/ 0 w 4015411"/>
                    <a:gd name="connsiteY17" fmla="*/ 0 h 4002157"/>
                    <a:gd name="connsiteX18" fmla="*/ 960098 w 4015411"/>
                    <a:gd name="connsiteY18" fmla="*/ 0 h 4002157"/>
                    <a:gd name="connsiteX19" fmla="*/ 0 w 4015411"/>
                    <a:gd name="connsiteY19" fmla="*/ 833001 h 4002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015411" h="4002157">
                      <a:moveTo>
                        <a:pt x="0" y="2911577"/>
                      </a:moveTo>
                      <a:lnTo>
                        <a:pt x="946210" y="4002157"/>
                      </a:lnTo>
                      <a:lnTo>
                        <a:pt x="0" y="4002157"/>
                      </a:lnTo>
                      <a:close/>
                      <a:moveTo>
                        <a:pt x="3088202" y="0"/>
                      </a:moveTo>
                      <a:lnTo>
                        <a:pt x="4015411" y="0"/>
                      </a:lnTo>
                      <a:lnTo>
                        <a:pt x="4015411" y="1068681"/>
                      </a:lnTo>
                      <a:close/>
                      <a:moveTo>
                        <a:pt x="1688082" y="0"/>
                      </a:moveTo>
                      <a:lnTo>
                        <a:pt x="2456588" y="0"/>
                      </a:lnTo>
                      <a:lnTo>
                        <a:pt x="4015410" y="1796664"/>
                      </a:lnTo>
                      <a:lnTo>
                        <a:pt x="4015410" y="2542416"/>
                      </a:lnTo>
                      <a:lnTo>
                        <a:pt x="4015410" y="3174030"/>
                      </a:lnTo>
                      <a:lnTo>
                        <a:pt x="4015410" y="4002157"/>
                      </a:lnTo>
                      <a:lnTo>
                        <a:pt x="3060930" y="4002157"/>
                      </a:lnTo>
                      <a:lnTo>
                        <a:pt x="2332946" y="4002157"/>
                      </a:lnTo>
                      <a:lnTo>
                        <a:pt x="1577824" y="4002157"/>
                      </a:lnTo>
                      <a:lnTo>
                        <a:pt x="0" y="2183594"/>
                      </a:lnTo>
                      <a:lnTo>
                        <a:pt x="0" y="1464615"/>
                      </a:lnTo>
                      <a:close/>
                      <a:moveTo>
                        <a:pt x="0" y="0"/>
                      </a:moveTo>
                      <a:lnTo>
                        <a:pt x="960098" y="0"/>
                      </a:lnTo>
                      <a:lnTo>
                        <a:pt x="0" y="833001"/>
                      </a:lnTo>
                      <a:close/>
                    </a:path>
                  </a:pathLst>
                </a:custGeom>
                <a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20E8285F-7CCA-45AA-9A91-E2ABF589E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4997068" y="2327386"/>
                <a:ext cx="2057399" cy="2627441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F025BE3-B98C-462A-A1B3-AD88D250B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61588" y="934543"/>
              <a:ext cx="4166817" cy="5296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596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95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" t="18998" r="6773" b="6995"/>
          <a:stretch/>
        </p:blipFill>
        <p:spPr bwMode="auto">
          <a:xfrm>
            <a:off x="63050" y="514350"/>
            <a:ext cx="8991600" cy="37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3050" y="7144"/>
            <a:ext cx="6019800" cy="643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b="1" dirty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ছবিতে তোমরা কি দেখতে পাচ্ছ ? </a:t>
            </a:r>
            <a:endParaRPr lang="en-US" b="1" dirty="0">
              <a:solidFill>
                <a:srgbClr val="A9078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76" y="4303775"/>
            <a:ext cx="564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পিপীলিকা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hlinkClick r:id="rId4" action="ppaction://hlinkfile"/>
          </p:cNvPr>
          <p:cNvSpPr txBox="1"/>
          <p:nvPr/>
        </p:nvSpPr>
        <p:spPr>
          <a:xfrm>
            <a:off x="6320975" y="452469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www.pipilika.com</a:t>
            </a:r>
          </a:p>
        </p:txBody>
      </p:sp>
    </p:spTree>
    <p:extLst>
      <p:ext uri="{BB962C8B-B14F-4D97-AF65-F5344CB8AC3E}">
        <p14:creationId xmlns:p14="http://schemas.microsoft.com/office/powerpoint/2010/main" val="36671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971" y="9198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Dropbox</a:t>
            </a:r>
            <a:r>
              <a:rPr lang="en-US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):-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6725" y="742950"/>
            <a:ext cx="8458200" cy="21717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6570" y="3067054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কম্পিউটারকেই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আলাদাভাবে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সার্ভারে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সার্ভারে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সবকিছুই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সেরকম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ব্যবস্থাও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ড্রপবক্স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Dropbox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871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2192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স্কাইপি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(Skype)-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1587163"/>
            <a:ext cx="7772400" cy="302895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715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কন্ঠস্বর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ছবিও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Web Camera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Hard Drive এ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0780" y="4695825"/>
            <a:ext cx="427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স্কাইপিতে</a:t>
            </a:r>
            <a:r>
              <a:rPr lang="en-US" sz="24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endParaRPr lang="en-US" sz="2400" b="1" dirty="0">
              <a:solidFill>
                <a:srgbClr val="370FE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372" y="8981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চ্যাটিং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আপলোড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অনেকজনের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মুহুর্তে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(Facebook)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(Tweeter).</a:t>
            </a: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286654" y="1315801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www.facebook.com.</a:t>
            </a:r>
            <a:endParaRPr lang="en-US" sz="20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b="44097"/>
          <a:stretch/>
        </p:blipFill>
        <p:spPr bwMode="auto">
          <a:xfrm>
            <a:off x="391890" y="1746516"/>
            <a:ext cx="8469082" cy="306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000" y="232074"/>
            <a:ext cx="833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" y="633487"/>
            <a:ext cx="833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যেতো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সিনেমার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ঘটনাবলীর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hlinkClick r:id="rId3" action="ppaction://hlinkfile"/>
          </p:cNvPr>
          <p:cNvSpPr txBox="1"/>
          <p:nvPr/>
        </p:nvSpPr>
        <p:spPr>
          <a:xfrm>
            <a:off x="609600" y="182806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www.youtube.com.</a:t>
            </a:r>
            <a:endParaRPr lang="en-US" sz="20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24520" b="47135"/>
          <a:stretch/>
        </p:blipFill>
        <p:spPr bwMode="auto">
          <a:xfrm>
            <a:off x="609600" y="2266950"/>
            <a:ext cx="8077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7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0" t="20312" r="20644" b="22656"/>
          <a:stretch/>
        </p:blipFill>
        <p:spPr bwMode="auto">
          <a:xfrm>
            <a:off x="326572" y="2038350"/>
            <a:ext cx="8610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0955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টিম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ভিউয়ার</a:t>
            </a:r>
            <a:r>
              <a:rPr lang="en-US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(Team Viewer) :-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33448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User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ID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অপরজনকে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User ১ম User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0547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34" y="694944"/>
            <a:ext cx="1737976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(Hub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):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854" y="1285875"/>
            <a:ext cx="3428999" cy="3170099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যন্ত্রসমূহের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কানেকশন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তারযুক্ত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আরেকটার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2" y="3083288"/>
            <a:ext cx="4261479" cy="1410131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2" y="1285875"/>
            <a:ext cx="4261479" cy="1669721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Up Arrow 18"/>
          <p:cNvSpPr/>
          <p:nvPr/>
        </p:nvSpPr>
        <p:spPr>
          <a:xfrm>
            <a:off x="2115318" y="2575522"/>
            <a:ext cx="185928" cy="36714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2439168" y="2584919"/>
            <a:ext cx="185928" cy="370677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2743200" y="2604097"/>
            <a:ext cx="185928" cy="351499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3028950" y="2604097"/>
            <a:ext cx="185928" cy="351499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1800225" y="2542616"/>
            <a:ext cx="185928" cy="40005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49830" y="4679157"/>
            <a:ext cx="1486304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USB (Hub)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33400" y="4572001"/>
            <a:ext cx="869254" cy="243245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95803" y="2482474"/>
            <a:ext cx="838201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2552" y="99846"/>
            <a:ext cx="8597953" cy="5669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..</a:t>
            </a:r>
            <a:endParaRPr lang="en-US" sz="2800" b="1" dirty="0">
              <a:solidFill>
                <a:srgbClr val="A9078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2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1" y="-16338"/>
            <a:ext cx="335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 </a:t>
            </a:r>
            <a:r>
              <a:rPr lang="bn-BD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</a:t>
            </a:r>
            <a:r>
              <a:rPr lang="bn-BD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n-BD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2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Users\USER\Desktop\Network\F7604012-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11440" r="6188" b="17091"/>
          <a:stretch/>
        </p:blipFill>
        <p:spPr bwMode="auto">
          <a:xfrm>
            <a:off x="1660513" y="1729106"/>
            <a:ext cx="5867402" cy="12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42262" y="2724150"/>
            <a:ext cx="2590801" cy="2286000"/>
            <a:chOff x="642262" y="2724150"/>
            <a:chExt cx="2590801" cy="2286000"/>
          </a:xfrm>
        </p:grpSpPr>
        <p:pic>
          <p:nvPicPr>
            <p:cNvPr id="7170" name="Picture 2" descr="C:\Users\USER\Desktop\Network\41eHdsBc+BS._AC_SS450_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0" b="18063"/>
            <a:stretch/>
          </p:blipFill>
          <p:spPr bwMode="auto">
            <a:xfrm>
              <a:off x="642262" y="4248150"/>
              <a:ext cx="1142999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1412419" y="2724150"/>
              <a:ext cx="1820644" cy="15240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52400" y="2724150"/>
            <a:ext cx="2438400" cy="971550"/>
            <a:chOff x="152400" y="2724150"/>
            <a:chExt cx="2438400" cy="971550"/>
          </a:xfrm>
        </p:grpSpPr>
        <p:pic>
          <p:nvPicPr>
            <p:cNvPr id="46" name="Picture 2" descr="C:\Users\USER\Desktop\Network\41eHdsBc+BS._AC_SS450_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0" b="18063"/>
            <a:stretch/>
          </p:blipFill>
          <p:spPr bwMode="auto">
            <a:xfrm>
              <a:off x="152400" y="2781300"/>
              <a:ext cx="1508113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Straight Arrow Connector 46"/>
            <p:cNvCxnSpPr/>
            <p:nvPr/>
          </p:nvCxnSpPr>
          <p:spPr>
            <a:xfrm flipH="1">
              <a:off x="1660514" y="2724150"/>
              <a:ext cx="930286" cy="40005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899563" y="2724150"/>
            <a:ext cx="1904999" cy="2286000"/>
            <a:chOff x="1899563" y="2724150"/>
            <a:chExt cx="1904999" cy="2286000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743202" y="2724150"/>
              <a:ext cx="1061360" cy="15240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2" descr="C:\Users\USER\Desktop\Network\41eHdsBc+BS._AC_SS450_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0" b="18063"/>
            <a:stretch/>
          </p:blipFill>
          <p:spPr bwMode="auto">
            <a:xfrm>
              <a:off x="1899563" y="4248150"/>
              <a:ext cx="1142999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233063" y="2724150"/>
            <a:ext cx="1142999" cy="2286000"/>
            <a:chOff x="3233063" y="2724150"/>
            <a:chExt cx="1142999" cy="2286000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3962402" y="2724150"/>
              <a:ext cx="413660" cy="1516559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2" descr="C:\Users\USER\Desktop\Network\41eHdsBc+BS._AC_SS450_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0" b="18063"/>
            <a:stretch/>
          </p:blipFill>
          <p:spPr bwMode="auto">
            <a:xfrm>
              <a:off x="3233063" y="4248150"/>
              <a:ext cx="1142999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512576" y="2724150"/>
            <a:ext cx="1142999" cy="2286000"/>
            <a:chOff x="4512576" y="2724150"/>
            <a:chExt cx="1142999" cy="228600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084075" y="2724150"/>
              <a:ext cx="179615" cy="14859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2" descr="C:\Users\USER\Desktop\Network\41eHdsBc+BS._AC_SS450_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0" b="18063"/>
            <a:stretch/>
          </p:blipFill>
          <p:spPr bwMode="auto">
            <a:xfrm>
              <a:off x="4512576" y="4248150"/>
              <a:ext cx="1142999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655575" y="2647950"/>
            <a:ext cx="1311287" cy="2362200"/>
            <a:chOff x="5655575" y="2647950"/>
            <a:chExt cx="1311287" cy="236220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5655575" y="2647950"/>
              <a:ext cx="899537" cy="15621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2" descr="C:\Users\USER\Desktop\Network\41eHdsBc+BS._AC_SS450_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0" b="18063"/>
            <a:stretch/>
          </p:blipFill>
          <p:spPr bwMode="auto">
            <a:xfrm>
              <a:off x="5823863" y="4248150"/>
              <a:ext cx="1142999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395362" y="2724150"/>
            <a:ext cx="1910438" cy="2286000"/>
            <a:chOff x="6395362" y="2724150"/>
            <a:chExt cx="1910438" cy="2286000"/>
          </a:xfrm>
        </p:grpSpPr>
        <p:cxnSp>
          <p:nvCxnSpPr>
            <p:cNvPr id="37" name="Straight Arrow Connector 36"/>
            <p:cNvCxnSpPr>
              <a:endCxn id="56" idx="0"/>
            </p:cNvCxnSpPr>
            <p:nvPr/>
          </p:nvCxnSpPr>
          <p:spPr>
            <a:xfrm>
              <a:off x="6395362" y="2724150"/>
              <a:ext cx="1338939" cy="15240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2" descr="C:\Users\USER\Desktop\Network\41eHdsBc+BS._AC_SS450_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0" b="18063"/>
            <a:stretch/>
          </p:blipFill>
          <p:spPr bwMode="auto">
            <a:xfrm>
              <a:off x="7162801" y="4248150"/>
              <a:ext cx="1142999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6858000" y="2647950"/>
            <a:ext cx="2133600" cy="990600"/>
            <a:chOff x="6858000" y="2647950"/>
            <a:chExt cx="2133600" cy="990600"/>
          </a:xfrm>
        </p:grpSpPr>
        <p:pic>
          <p:nvPicPr>
            <p:cNvPr id="36" name="Picture 2" descr="C:\Users\USER\Desktop\Network\41eHdsBc+BS._AC_SS450_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0" b="18063"/>
            <a:stretch/>
          </p:blipFill>
          <p:spPr bwMode="auto">
            <a:xfrm>
              <a:off x="7815938" y="2800350"/>
              <a:ext cx="1175662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7" name="Straight Arrow Connector 66"/>
            <p:cNvCxnSpPr/>
            <p:nvPr/>
          </p:nvCxnSpPr>
          <p:spPr>
            <a:xfrm>
              <a:off x="6858000" y="2647950"/>
              <a:ext cx="957938" cy="3048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937662" y="507005"/>
            <a:ext cx="518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বাধার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আশঙ্কা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ট্রান্সফারে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172" y="209550"/>
            <a:ext cx="2933816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(Switch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):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099006"/>
            <a:ext cx="406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আদান-প্রদানে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আশঙ্কা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40090" y="2229154"/>
            <a:ext cx="0" cy="854224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1285" y="3471111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809239"/>
            <a:ext cx="406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ট্রান্সফারে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4134989"/>
            <a:ext cx="406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0400" y="4417678"/>
            <a:ext cx="406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4747796"/>
            <a:ext cx="406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146" name="Picture 2" descr="C:\Users\USER\Desktop\Network\F7604012-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11440" r="6188" b="17091"/>
          <a:stretch/>
        </p:blipFill>
        <p:spPr bwMode="auto">
          <a:xfrm>
            <a:off x="3058884" y="779414"/>
            <a:ext cx="5867402" cy="14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747" y="816776"/>
            <a:ext cx="228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dirty="0" smtClean="0"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য়ার্ক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সুইচ আর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হাব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এর মুল স্তম্ভ।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এর ক্ষেত্রে সুইচ হলো এমন একটি যন্ত্র যা লোকাল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এরিয়া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বিভিন্ন অংশের মধ্যে তথ্য প্যাকেট আদানপ্রদানের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ফিল্টারিং এবং প্যাকেট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ফরোয়ার্ডিং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করতে পারে। সুইচ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এসআই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লেয়ারের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অন্যতম ডাটা লিঙ্ক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লেয়ারে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কাজ করে।</a:t>
            </a:r>
            <a:endParaRPr lang="en-AU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4" grpId="0"/>
      <p:bldP spid="15" grpId="0"/>
      <p:bldP spid="16" grpId="0"/>
      <p:bldP spid="1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486" y="238016"/>
            <a:ext cx="3377848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(Router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):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4028" y="1123950"/>
            <a:ext cx="4517572" cy="64633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Router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Route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30249" y="3121100"/>
            <a:ext cx="813151" cy="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41515" y="819150"/>
            <a:ext cx="3345191" cy="3245185"/>
            <a:chOff x="152401" y="1200150"/>
            <a:chExt cx="3897085" cy="2870937"/>
          </a:xfrm>
        </p:grpSpPr>
        <p:pic>
          <p:nvPicPr>
            <p:cNvPr id="8194" name="Picture 2" descr="C:\Users\USER\Desktop\Network\spotty-wifi-5b3fcb92c9e77c00378e8376.gif"/>
            <p:cNvPicPr>
              <a:picLocks noChangeAspect="1" noChangeArrowheads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30" y="1200150"/>
              <a:ext cx="3880756" cy="287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52401" y="1200150"/>
              <a:ext cx="3897085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19600" y="195267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sz="2400" dirty="0">
                <a:latin typeface="NikoshBAN" pitchFamily="2" charset="0"/>
                <a:cs typeface="NikoshBAN" pitchFamily="2" charset="0"/>
              </a:rPr>
              <a:t>রাউটার একটি গুরুত্বপূর্ণ যন্ত্র, যা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হার্ডও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য়্যার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সফটও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য়্যারের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সমন্ব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তৈরি। এটি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য়ার্ক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তৈরির কাজে ব্যবহার করা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রাউটার হচ্ছে একটি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য়ার্কিং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ডিভাইস যা বিভিন্ন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য়ার্কের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মধ্য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ডাটা প্যাকেট তার গন্তব্যে কোন পথে যাবে তা নির্ধারণ করে। ডেটা প্যাকেট হচ্ছে ডেটার ব্লক বা ডেটার সমষ্টি।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7150"/>
            <a:ext cx="4453933" cy="457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স্ক্রীণে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800" b="1" dirty="0">
              <a:solidFill>
                <a:srgbClr val="A9078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Network\526890_13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1886" r="56472" b="6606"/>
          <a:stretch/>
        </p:blipFill>
        <p:spPr bwMode="auto">
          <a:xfrm>
            <a:off x="3733800" y="639385"/>
            <a:ext cx="1362878" cy="25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59" y="3608604"/>
            <a:ext cx="3975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স্ক্রীণে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মেশিনে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b="1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মেশিনে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অটোমেটিক্যালি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2" descr="G:\Final Database\tenor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90" y="3716574"/>
            <a:ext cx="894588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56148" y="2872691"/>
            <a:ext cx="1250102" cy="3129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AU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90188" y="3241216"/>
            <a:ext cx="1250102" cy="3129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endParaRPr lang="en-AU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3208558"/>
            <a:ext cx="3276599" cy="3129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endParaRPr lang="en-AU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5257800" y="3554174"/>
            <a:ext cx="3810000" cy="1570979"/>
          </a:xfrm>
          <a:prstGeom prst="star8">
            <a:avLst>
              <a:gd name="adj" fmla="val 4727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 smtClean="0">
              <a:solidFill>
                <a:srgbClr val="370FE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24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24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4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AU" sz="2400" dirty="0">
              <a:solidFill>
                <a:srgbClr val="370FE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5241472" y="3608604"/>
            <a:ext cx="3810000" cy="1570979"/>
          </a:xfrm>
          <a:prstGeom prst="star8">
            <a:avLst>
              <a:gd name="adj" fmla="val 4727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AU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Desktop\Network\Untitled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72756"/>
            <a:ext cx="32004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Network\digibyte-dgb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8" y="682255"/>
            <a:ext cx="2305051" cy="21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5" grpId="0" animBg="1"/>
      <p:bldP spid="13" grpId="0" animBg="1"/>
      <p:bldP spid="14" grpId="0" animBg="1"/>
      <p:bldP spid="11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2764972" y="163277"/>
            <a:ext cx="335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Router </a:t>
            </a:r>
            <a:r>
              <a:rPr lang="bn-BD" sz="32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USER\Desktop\Network\unnamed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0" y="1402692"/>
            <a:ext cx="4800600" cy="30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914" y="1962150"/>
            <a:ext cx="4049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এ্যান্টেনা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ট্রান্সফার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072" y="114190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(Modem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):</a:t>
            </a:r>
            <a:endParaRPr lang="bn-BD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86" y="547006"/>
            <a:ext cx="2847754" cy="1077218"/>
          </a:xfrm>
          <a:prstGeom prst="rect">
            <a:avLst/>
          </a:prstGeom>
          <a:noFill/>
          <a:ln w="254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Modulator-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Mo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Demodulator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Dem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Modem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14494" y="438150"/>
            <a:ext cx="2141878" cy="2129264"/>
            <a:chOff x="3886201" y="591633"/>
            <a:chExt cx="2141878" cy="2129264"/>
          </a:xfrm>
        </p:grpSpPr>
        <p:pic>
          <p:nvPicPr>
            <p:cNvPr id="8" name="Picture 5" descr="C:\Users\USER\Desktop\Network\Analogue_modem_-_acoustic_coupler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1" y="591633"/>
              <a:ext cx="2141878" cy="173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134872" y="2351565"/>
              <a:ext cx="1600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ডায়াল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আপ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মডেম</a:t>
              </a:r>
              <a:endParaRPr lang="en-AU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86500" y="2246128"/>
            <a:ext cx="2705100" cy="1316222"/>
            <a:chOff x="6275616" y="1944305"/>
            <a:chExt cx="2705100" cy="1316222"/>
          </a:xfrm>
        </p:grpSpPr>
        <p:pic>
          <p:nvPicPr>
            <p:cNvPr id="11" name="Picture 3" descr="C:\Users\USER\Desktop\Network\images (1)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19"/>
            <a:stretch/>
          </p:blipFill>
          <p:spPr bwMode="auto">
            <a:xfrm rot="10800000">
              <a:off x="6275616" y="1944305"/>
              <a:ext cx="2705100" cy="93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705600" y="2952750"/>
              <a:ext cx="1623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USB Modem</a:t>
              </a:r>
              <a:endParaRPr lang="en-AU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80087" y="2713137"/>
            <a:ext cx="2143125" cy="2297013"/>
            <a:chOff x="467543" y="2625540"/>
            <a:chExt cx="2143125" cy="2297013"/>
          </a:xfrm>
        </p:grpSpPr>
        <p:pic>
          <p:nvPicPr>
            <p:cNvPr id="14" name="Picture 4" descr="C:\Users\USER\Desktop\Network\images (2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262554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5575" y="4614776"/>
              <a:ext cx="1623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WiFi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 Modem</a:t>
              </a:r>
              <a:endParaRPr lang="en-AU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11635" y="3440490"/>
            <a:ext cx="2908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মডেমগুলোকে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ডায়াল-আপ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মডেমগুলো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স্বল্পগতির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দ্রুতগতির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DSL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নিচ্ছে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Wi-Fi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1634" y="1615840"/>
            <a:ext cx="29052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পাঠাবার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বহনকারী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সংকেতকে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অ্যানালগ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সংকেতকে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সংকেতে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24861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2" grpId="0"/>
      <p:bldP spid="2" grpId="1"/>
      <p:bldP spid="5" grpId="0"/>
      <p:bldP spid="6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050"/>
            <a:ext cx="3062057" cy="4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(LAN Card):-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8424" y="624482"/>
            <a:ext cx="2584022" cy="2438195"/>
            <a:chOff x="508424" y="624482"/>
            <a:chExt cx="2584022" cy="2438195"/>
          </a:xfrm>
        </p:grpSpPr>
        <p:pic>
          <p:nvPicPr>
            <p:cNvPr id="7" name="Picture 6" descr="Lan_Card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8424" y="624482"/>
              <a:ext cx="2584022" cy="19907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12048" y="2693345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Internal LAN Card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35830" y="624482"/>
            <a:ext cx="5334000" cy="2645049"/>
            <a:chOff x="3352800" y="638175"/>
            <a:chExt cx="5334000" cy="2743475"/>
          </a:xfrm>
        </p:grpSpPr>
        <p:sp>
          <p:nvSpPr>
            <p:cNvPr id="9" name="Rounded Rectangle 8"/>
            <p:cNvSpPr/>
            <p:nvPr/>
          </p:nvSpPr>
          <p:spPr>
            <a:xfrm>
              <a:off x="3352800" y="638175"/>
              <a:ext cx="5334000" cy="230505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2609" y="3030498"/>
              <a:ext cx="1762478" cy="351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External Card</a:t>
              </a:r>
              <a:endParaRPr lang="en-US" sz="1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6830" y="3399066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অধিকসংখ্যক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b="1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অর্থ্যা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প্রয়োজস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সাথেই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কার্ডই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21875" y="103425"/>
            <a:ext cx="5264725" cy="594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স্যাটেলইট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67665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স্টেশনারী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বসানো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সিগনালটিকে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3500" y="923925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মানবসৃষ্ঠ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নির্দিষ্ঠ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মহাশূন্যে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নির্দিষ্ঠ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ঘুরিয়ে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20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 এ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স্যাটেলাইটকে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স্টেশনারী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474" y="3046072"/>
            <a:ext cx="435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USER\Desktop\Network\satelli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3962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Network\xd6Qo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770355"/>
            <a:ext cx="4152901" cy="2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3" grpId="0" animBg="1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2100" y="2286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28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29000" y="114300"/>
            <a:ext cx="5638800" cy="242505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2524126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856" y="3172703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ওয়ারলেস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সিগন্যালটিকে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আলোতে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অবিশ্বাস্য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নেবার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সেটিকে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ফাইবারকে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2539357"/>
            <a:ext cx="0" cy="472433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USER\Desktop\Network\Sattelite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149678"/>
            <a:ext cx="3059430" cy="20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E1BC4AE2-26AC-42A9-A90A-624C1C80F7B8}"/>
              </a:ext>
            </a:extLst>
          </p:cNvPr>
          <p:cNvSpPr/>
          <p:nvPr/>
        </p:nvSpPr>
        <p:spPr>
          <a:xfrm>
            <a:off x="2921000" y="318188"/>
            <a:ext cx="2743200" cy="609600"/>
          </a:xfrm>
          <a:prstGeom prst="roundRect">
            <a:avLst>
              <a:gd name="adj" fmla="val 291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1">
            <a:extLst>
              <a:ext uri="{FF2B5EF4-FFF2-40B4-BE49-F238E27FC236}">
                <a16:creationId xmlns="" xmlns:a16="http://schemas.microsoft.com/office/drawing/2014/main" id="{730C3975-0E71-4DBF-93B8-C5795148B81C}"/>
              </a:ext>
            </a:extLst>
          </p:cNvPr>
          <p:cNvSpPr/>
          <p:nvPr/>
        </p:nvSpPr>
        <p:spPr>
          <a:xfrm>
            <a:off x="6019800" y="209550"/>
            <a:ext cx="2895600" cy="1524000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78462" y="2952750"/>
            <a:ext cx="62856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AU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0166" y="2038350"/>
            <a:ext cx="8590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AU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54969"/>
              </p:ext>
            </p:extLst>
          </p:nvPr>
        </p:nvGraphicFramePr>
        <p:xfrm>
          <a:off x="381000" y="849630"/>
          <a:ext cx="8382000" cy="3931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0800"/>
                <a:gridCol w="2667000"/>
                <a:gridCol w="31242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হাব</a:t>
                      </a:r>
                      <a:endParaRPr lang="en-AU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সুইচ</a:t>
                      </a:r>
                      <a:endParaRPr lang="en-AU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রাউটার</a:t>
                      </a:r>
                      <a:endParaRPr lang="en-AU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ডাটা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আদান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প্রদানে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বাধার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আশঙ্কা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ডাটা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আদান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প্রদানে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বাধার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আশঙ্কা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থাকেনা</a:t>
                      </a:r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ডাটা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আদান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সম্পূর্ণ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স্বাধীন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ডাটা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সিগন্যাল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নেটওয়ার্কের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সব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কম্পিউটারের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কাছে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পাঠায়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18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ডাটা</a:t>
                      </a:r>
                      <a:r>
                        <a:rPr lang="en-US" sz="18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সিগন্যাল</a:t>
                      </a:r>
                      <a:r>
                        <a:rPr lang="en-US" sz="18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নেটওয়ার্কের</a:t>
                      </a:r>
                      <a:r>
                        <a:rPr lang="en-US" sz="18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সব</a:t>
                      </a:r>
                      <a:r>
                        <a:rPr lang="en-US" sz="18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কম্পিউটারের</a:t>
                      </a:r>
                      <a:r>
                        <a:rPr lang="en-US" sz="18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কাছে</a:t>
                      </a:r>
                      <a:r>
                        <a:rPr lang="en-US" sz="18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পাঠায়</a:t>
                      </a:r>
                      <a:r>
                        <a:rPr lang="en-US" sz="18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18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1800" kern="1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সুনির্দিষ্ঠ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কম্পিউটারের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কাছে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পাঠায়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পোর্ট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কম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থাকায়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নেটওয়ার্ক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পোর্ট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বেশি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থাকায়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নেটওয়ার্ক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000" kern="1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ওয়্যারলেস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এ্যান্টেনা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থাকায়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নেটওয়ার্কে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ডাটা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ট্রান্সফারে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বেশি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লাগে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অপেক্ষাকৃত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কম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লাগে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অত্যন্ত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দ্রুত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গতিসম্পন্ন</a:t>
                      </a:r>
                      <a:r>
                        <a:rPr lang="en-US" sz="2000" kern="1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000" b="1" kern="1200" baseline="0" dirty="0">
                        <a:solidFill>
                          <a:srgbClr val="00B05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E1BC4AE2-26AC-42A9-A90A-624C1C80F7B8}"/>
              </a:ext>
            </a:extLst>
          </p:cNvPr>
          <p:cNvSpPr/>
          <p:nvPr/>
        </p:nvSpPr>
        <p:spPr>
          <a:xfrm>
            <a:off x="3429000" y="217715"/>
            <a:ext cx="1937657" cy="457200"/>
          </a:xfrm>
          <a:prstGeom prst="roundRect">
            <a:avLst>
              <a:gd name="adj" fmla="val 291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05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3" grpId="2"/>
      <p:bldP spid="26" grpId="0"/>
      <p:bldP spid="26" grpId="1"/>
      <p:bldP spid="26" grpId="2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8" y="92878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দ্রুতগতির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98" y="127168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DSL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798" y="1603117"/>
            <a:ext cx="411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798" y="189158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26733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798" y="255580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292631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ট্রন্সফারে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798" y="320390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354621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পূর্বাভাস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798" y="3834687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ক্লাইড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429791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8" y="456461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মাধ্যাকর্ষণ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19398" y="235686"/>
            <a:ext cx="28956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পর্ব-০১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E:\Digital Content (Update &amp; TB Upload)\Content Image\Mullayan-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837"/>
            <a:ext cx="2133600" cy="20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3320" y="796485"/>
            <a:ext cx="4800600" cy="1029960"/>
            <a:chOff x="1033320" y="829153"/>
            <a:chExt cx="4800600" cy="1029960"/>
          </a:xfrm>
        </p:grpSpPr>
        <p:sp>
          <p:nvSpPr>
            <p:cNvPr id="5" name="TextBox 4"/>
            <p:cNvSpPr txBox="1"/>
            <p:nvPr/>
          </p:nvSpPr>
          <p:spPr>
            <a:xfrm>
              <a:off x="1033320" y="829153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70FE1"/>
                  </a:solidFill>
                  <a:latin typeface="NikoshBAN" pitchFamily="2" charset="0"/>
                  <a:cs typeface="NikoshBAN" pitchFamily="2" charset="0"/>
                </a:rPr>
                <a:t>7। </a:t>
              </a:r>
              <a:r>
                <a:rPr lang="en-US" b="1" dirty="0" err="1">
                  <a:solidFill>
                    <a:srgbClr val="370FE1"/>
                  </a:solidFill>
                  <a:latin typeface="NikoshBAN" pitchFamily="2" charset="0"/>
                  <a:cs typeface="NikoshBAN" pitchFamily="2" charset="0"/>
                </a:rPr>
                <a:t>পৃথিবীকে</a:t>
              </a:r>
              <a:r>
                <a:rPr lang="en-US" b="1" dirty="0">
                  <a:solidFill>
                    <a:srgbClr val="370FE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370FE1"/>
                  </a:solidFill>
                  <a:latin typeface="NikoshBAN" pitchFamily="2" charset="0"/>
                  <a:cs typeface="NikoshBAN" pitchFamily="2" charset="0"/>
                </a:rPr>
                <a:t>কেন্দ্র</a:t>
              </a:r>
              <a:r>
                <a:rPr lang="en-US" b="1" dirty="0">
                  <a:solidFill>
                    <a:srgbClr val="370FE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370FE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b="1" dirty="0">
                  <a:solidFill>
                    <a:srgbClr val="370FE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370FE1"/>
                  </a:solidFill>
                  <a:latin typeface="NikoshBAN" pitchFamily="2" charset="0"/>
                  <a:cs typeface="NikoshBAN" pitchFamily="2" charset="0"/>
                </a:rPr>
                <a:t>ঘুরছে</a:t>
              </a:r>
              <a:r>
                <a:rPr lang="en-US" b="1" dirty="0">
                  <a:solidFill>
                    <a:srgbClr val="370FE1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8120" y="1172053"/>
              <a:ext cx="449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i </a:t>
              </a:r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স্যাটেলাইট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ii </a:t>
              </a:r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iii </a:t>
              </a:r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চাঁদ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81662" y="148978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সঠিক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  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0774" y="180363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i, iii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3320" y="2118928"/>
            <a:ext cx="567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8।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মডেমের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সিগন্যালকে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এনালগে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320" y="240582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Modulator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320" y="2700462"/>
            <a:ext cx="283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৯।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3320" y="293293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3320" y="3231701"/>
            <a:ext cx="27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3320" y="350771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তথ্যকে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3320" y="3823579"/>
            <a:ext cx="308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3320" y="409959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খুঁজতে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320" y="4412606"/>
            <a:ext cx="567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১২।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ফাইবারকে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3320" y="471701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19398" y="126826"/>
            <a:ext cx="28956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পর্ব-০২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E:\Digital Content (Update &amp; TB Upload)\Content Image\Mullayan-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837"/>
            <a:ext cx="2133600" cy="20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4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264795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হাটহাজারী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পার্বতী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হাটহাজারী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 সংযোগ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 সকল   </a:t>
            </a:r>
          </a:p>
          <a:p>
            <a:pPr algn="ctr"/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যন্ত্রপাতি  প্রয়োজন তার তালিকা প্রস্তুত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 গুলোর বর্ণনা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7400" y="547611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24">
            <a:extLst>
              <a:ext uri="{FF2B5EF4-FFF2-40B4-BE49-F238E27FC236}">
                <a16:creationId xmlns="" xmlns:a16="http://schemas.microsoft.com/office/drawing/2014/main" id="{F299C75E-5B72-4065-A53F-6533CFDDAA8B}"/>
              </a:ext>
            </a:extLst>
          </p:cNvPr>
          <p:cNvSpPr/>
          <p:nvPr/>
        </p:nvSpPr>
        <p:spPr>
          <a:xfrm>
            <a:off x="6172200" y="544890"/>
            <a:ext cx="2590800" cy="1752600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xmlns="" id="{D299D24E-3D02-40A5-BD9E-88C0F1780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1950"/>
            <a:ext cx="4876800" cy="1219200"/>
          </a:xfrm>
          <a:prstGeom prst="cloudCallout">
            <a:avLst>
              <a:gd name="adj1" fmla="val 7445"/>
              <a:gd name="adj2" fmla="val 11656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s-IN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GB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Red Flower Clipart Marriage Flower - Flowers Roses Buke Png Transparent PNG  - 493x600 - Free Download on Nice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495550"/>
            <a:ext cx="2952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858" y="258247"/>
            <a:ext cx="8153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574252" y="2097994"/>
            <a:ext cx="2895600" cy="5334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(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553808" y="2674053"/>
            <a:ext cx="2916044" cy="5334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২য়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269452" y="3261883"/>
            <a:ext cx="3200400" cy="53340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২৩-৩3)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1504950"/>
            <a:ext cx="4724400" cy="2819400"/>
          </a:xfrm>
          <a:prstGeom prst="ellipse">
            <a:avLst/>
          </a:prstGeom>
          <a:solidFill>
            <a:srgbClr val="00B0F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56300" y="4324350"/>
            <a:ext cx="2450052" cy="6096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09-10-২০২১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2700" y="298450"/>
            <a:ext cx="9156700" cy="4845050"/>
            <a:chOff x="-12700" y="298450"/>
            <a:chExt cx="9156700" cy="4845050"/>
          </a:xfrm>
        </p:grpSpPr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872714" y="1276350"/>
              <a:ext cx="4085814" cy="762000"/>
            </a:xfrm>
            <a:prstGeom prst="rect">
              <a:avLst/>
            </a:prstGeom>
          </p:spPr>
          <p:txBody>
            <a:bodyPr lIns="77916" tIns="38958" rIns="77916" bIns="38958">
              <a:noAutofit/>
            </a:bodyPr>
            <a:lstStyle/>
            <a:p>
              <a:pPr marL="292186" indent="-292186" algn="ctr">
                <a:spcBef>
                  <a:spcPct val="20000"/>
                </a:spcBef>
                <a:defRPr/>
              </a:pP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শিক্ষার্থীরা....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53186" y="298450"/>
              <a:ext cx="2590800" cy="685800"/>
            </a:xfrm>
            <a:prstGeom prst="roundRect">
              <a:avLst/>
            </a:prstGeom>
            <a:solidFill>
              <a:srgbClr val="9DF8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93800" y="1987550"/>
              <a:ext cx="7416800" cy="6096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নেটওয়ার্ক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en-AU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3800" y="2698750"/>
              <a:ext cx="7416800" cy="609600"/>
            </a:xfrm>
            <a:prstGeom prst="roundRect">
              <a:avLst/>
            </a:prstGeom>
            <a:solidFill>
              <a:srgbClr val="F1FC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নেটওয়ার্ক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ব্যবহারের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en-AU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93800" y="3416300"/>
              <a:ext cx="7416800" cy="609600"/>
            </a:xfrm>
            <a:prstGeom prst="roundRect">
              <a:avLst/>
            </a:prstGeom>
            <a:solidFill>
              <a:srgbClr val="7099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নেটওয়ার্ক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সংশ্লিষ্ট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যন্ত্রপাতির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AU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Plaque 15"/>
            <p:cNvSpPr/>
            <p:nvPr/>
          </p:nvSpPr>
          <p:spPr>
            <a:xfrm>
              <a:off x="457200" y="2101850"/>
              <a:ext cx="580614" cy="381000"/>
            </a:xfrm>
            <a:prstGeom prst="plaque">
              <a:avLst/>
            </a:prstGeom>
            <a:solidFill>
              <a:srgbClr val="79D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০১</a:t>
              </a:r>
              <a:endParaRPr lang="en-AU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Plaque 16"/>
            <p:cNvSpPr/>
            <p:nvPr/>
          </p:nvSpPr>
          <p:spPr>
            <a:xfrm>
              <a:off x="457200" y="2813050"/>
              <a:ext cx="580614" cy="381000"/>
            </a:xfrm>
            <a:prstGeom prst="plaque">
              <a:avLst/>
            </a:prstGeom>
            <a:solidFill>
              <a:srgbClr val="79D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০২</a:t>
              </a:r>
              <a:endParaRPr lang="en-AU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Plaque 17"/>
            <p:cNvSpPr/>
            <p:nvPr/>
          </p:nvSpPr>
          <p:spPr>
            <a:xfrm>
              <a:off x="457200" y="3505200"/>
              <a:ext cx="580614" cy="381000"/>
            </a:xfrm>
            <a:prstGeom prst="plaque">
              <a:avLst/>
            </a:prstGeom>
            <a:solidFill>
              <a:srgbClr val="79D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০৩</a:t>
              </a:r>
              <a:endParaRPr lang="en-AU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12700" y="4552950"/>
              <a:ext cx="9156700" cy="590550"/>
              <a:chOff x="-12700" y="4400550"/>
              <a:chExt cx="9156700" cy="742950"/>
            </a:xfrm>
          </p:grpSpPr>
          <p:pic>
            <p:nvPicPr>
              <p:cNvPr id="3075" name="Picture 3" descr="E:\Digital Content (Update &amp; TB Upload)\Content Image\images (3)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178"/>
              <a:stretch/>
            </p:blipFill>
            <p:spPr bwMode="auto">
              <a:xfrm>
                <a:off x="-12700" y="4400550"/>
                <a:ext cx="5756686" cy="742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E:\Digital Content (Update &amp; TB Upload)\Content Image\images (3)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655" b="19178"/>
              <a:stretch/>
            </p:blipFill>
            <p:spPr bwMode="auto">
              <a:xfrm>
                <a:off x="5727700" y="4400550"/>
                <a:ext cx="3416300" cy="742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771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58" y="3686711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as-IN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য়ার্ক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 (</a:t>
            </a:r>
            <a:r>
              <a:rPr lang="as-IN" sz="2000" dirty="0">
                <a:latin typeface="NikoshBAN" pitchFamily="2" charset="0"/>
                <a:cs typeface="NikoshBAN" pitchFamily="2" charset="0"/>
                <a:hlinkClick r:id="rId2" tooltip="ইংরেজি ভাষা"/>
              </a:rPr>
              <a:t>ইংরেজি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: </a:t>
            </a:r>
            <a:r>
              <a:rPr lang="en-AU" sz="2000" dirty="0">
                <a:latin typeface="NikoshBAN" pitchFamily="2" charset="0"/>
                <a:cs typeface="NikoshBAN" pitchFamily="2" charset="0"/>
              </a:rPr>
              <a:t>Computer network)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হচ্ছে এমন একটি ব্যবস্থা যাতে দুই বা ততোধিক কম্পিউটার একসাথে যুক্ত থাকে। কম্পিউটার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য়ার্ক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ব্যবহারকারীরা ফাইল, প্রিন্টার ও অন্যান্য সম্পদ ভাগাভাগি করে ব্যবহার করতে পারেন, একে অপরের কাছে বার্তা পাঠাতে পারেন এবং এক কম্পিউটারে বসে অন্য কম্পিউটারে প্রোগ্রাম চালাতে পারেন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66454" y="133350"/>
            <a:ext cx="1752600" cy="457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800" b="1" dirty="0">
              <a:solidFill>
                <a:srgbClr val="A9078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Network\1578701139_ch20lev1sec1_image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42950"/>
            <a:ext cx="5867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744" y="525246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সেটিও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অতীতে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করতাম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অল্পসময়ে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নির্ভুলভাবে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AU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58" y="145382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ব্যাপার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তথ্যকে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কার্যকরভাবে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পৌছেঁ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কষ্টসাধ্য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মুহুর্তের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পৌছেঁ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Network\Untitled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6364"/>
            <a:ext cx="4038600" cy="2539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Network\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142" y="2549980"/>
            <a:ext cx="4114361" cy="2525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24844" y="-8710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ব্যবহারঃ</a:t>
            </a:r>
            <a:r>
              <a:rPr lang="en-US" sz="3200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088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744" y="133348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তথ্যকে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কর্মকান্ড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ডেটাবেসে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ঘেটে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খুজেঁ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নিরানন্দময়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মুহুর্তের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কমান্ডের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AU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Network\image_125406_1591333523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57482"/>
            <a:ext cx="5181600" cy="32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Network\Untitled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361950"/>
            <a:ext cx="4953000" cy="3886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9144" y="4310057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প্লেনের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Users\USER\Desktop\Network\hand-geo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0" y="361950"/>
            <a:ext cx="3886200" cy="3124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16282" y="3741865"/>
            <a:ext cx="3973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আগামীতে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পাসপোর্টটি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ভ্রমণ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আঙ্গুলের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ছাপ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রেটিনা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স্ক্যান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ডেটাবেস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AU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43" y="351055"/>
            <a:ext cx="88899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প্রযুক্তি-সংক্রান্ত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ভাগাভাগি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সুযোগটি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নানান</a:t>
            </a:r>
            <a:r>
              <a:rPr lang="en-US" sz="17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(Hardware),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কিনতে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ঠিকভাবে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সার্ভারে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কিনতে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প্রতিষ্ঠানটি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সময়েই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জন্যও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প্রতিষ্ঠানটিকে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তথ্যপ্রযুক্তি-সংক্র্রান্ত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প্রতিষ্ঠানটি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sz="1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7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5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পরিস্থিতির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ধারণাটি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ব্যবহারীকে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সাময়িকভাবে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যতটুকু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ততটুকু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28" y="3657421"/>
            <a:ext cx="8904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hotmail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yahoo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gmail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পিপীলিকাতে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তাহলেও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2104</Words>
  <Application>Microsoft Office PowerPoint</Application>
  <PresentationFormat>On-screen Show (16:9)</PresentationFormat>
  <Paragraphs>170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শিক্ষার্থীরা স্ক্রীণে ছবিগুলো লক্ষ কর</vt:lpstr>
      <vt:lpstr>PowerPoint Presentation</vt:lpstr>
      <vt:lpstr>PowerPoint Presentation</vt:lpstr>
      <vt:lpstr>নেটওয়ার্ক</vt:lpstr>
      <vt:lpstr>PowerPoint Presentation</vt:lpstr>
      <vt:lpstr>PowerPoint Presentation</vt:lpstr>
      <vt:lpstr>PowerPoint Presentation</vt:lpstr>
      <vt:lpstr>PowerPoint Presentation</vt:lpstr>
      <vt:lpstr>ছবিতে তোমরা কি দেখতে পাচ্ছ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শিক্ষার্থীরা এসো নেটওয়ার্ক সংশ্লিষ্ট যন্ত্রপাতির সাথে পরিচিত হয়ে নিই..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Anupam</dc:creator>
  <cp:lastModifiedBy>USER</cp:lastModifiedBy>
  <cp:revision>189</cp:revision>
  <dcterms:created xsi:type="dcterms:W3CDTF">2015-03-11T05:10:33Z</dcterms:created>
  <dcterms:modified xsi:type="dcterms:W3CDTF">2021-10-08T18:13:14Z</dcterms:modified>
</cp:coreProperties>
</file>