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0" r:id="rId3"/>
    <p:sldId id="279" r:id="rId4"/>
    <p:sldId id="288" r:id="rId5"/>
    <p:sldId id="299" r:id="rId6"/>
    <p:sldId id="261" r:id="rId7"/>
    <p:sldId id="258" r:id="rId8"/>
    <p:sldId id="262" r:id="rId9"/>
    <p:sldId id="266" r:id="rId10"/>
    <p:sldId id="267" r:id="rId11"/>
    <p:sldId id="260" r:id="rId12"/>
    <p:sldId id="269" r:id="rId13"/>
    <p:sldId id="265" r:id="rId14"/>
    <p:sldId id="271" r:id="rId15"/>
    <p:sldId id="272" r:id="rId16"/>
    <p:sldId id="268" r:id="rId17"/>
    <p:sldId id="264" r:id="rId18"/>
    <p:sldId id="270" r:id="rId19"/>
    <p:sldId id="280" r:id="rId20"/>
    <p:sldId id="282" r:id="rId21"/>
    <p:sldId id="277" r:id="rId22"/>
    <p:sldId id="283" r:id="rId23"/>
    <p:sldId id="285" r:id="rId24"/>
    <p:sldId id="287" r:id="rId25"/>
    <p:sldId id="278" r:id="rId26"/>
    <p:sldId id="289" r:id="rId27"/>
    <p:sldId id="276" r:id="rId28"/>
    <p:sldId id="284" r:id="rId29"/>
    <p:sldId id="295" r:id="rId30"/>
    <p:sldId id="296" r:id="rId31"/>
    <p:sldId id="297" r:id="rId32"/>
    <p:sldId id="300"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2FFDC-C148-47E8-B61A-61AD588FCBE3}"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135872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FDC-C148-47E8-B61A-61AD588FCBE3}"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310260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FDC-C148-47E8-B61A-61AD588FCBE3}"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352301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FDC-C148-47E8-B61A-61AD588FCBE3}"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166036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2FFDC-C148-47E8-B61A-61AD588FCBE3}"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425123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2FFDC-C148-47E8-B61A-61AD588FCBE3}" type="datetimeFigureOut">
              <a:rPr lang="en-US" smtClean="0"/>
              <a:t>07/24/2022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359490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2FFDC-C148-47E8-B61A-61AD588FCBE3}" type="datetimeFigureOut">
              <a:rPr lang="en-US" smtClean="0"/>
              <a:t>07/24/2022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5718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2FFDC-C148-47E8-B61A-61AD588FCBE3}" type="datetimeFigureOut">
              <a:rPr lang="en-US" smtClean="0"/>
              <a:t>07/24/2022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319704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2FFDC-C148-47E8-B61A-61AD588FCBE3}" type="datetimeFigureOut">
              <a:rPr lang="en-US" smtClean="0"/>
              <a:t>07/24/2022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331290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2FFDC-C148-47E8-B61A-61AD588FCBE3}" type="datetimeFigureOut">
              <a:rPr lang="en-US" smtClean="0"/>
              <a:t>07/24/2022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235569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2FFDC-C148-47E8-B61A-61AD588FCBE3}" type="datetimeFigureOut">
              <a:rPr lang="en-US" smtClean="0"/>
              <a:t>07/24/2022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7A117-3037-4166-B1BB-EBE821D35F03}" type="slidenum">
              <a:rPr lang="en-US" smtClean="0"/>
              <a:t>‹#›</a:t>
            </a:fld>
            <a:endParaRPr lang="en-US"/>
          </a:p>
        </p:txBody>
      </p:sp>
    </p:spTree>
    <p:extLst>
      <p:ext uri="{BB962C8B-B14F-4D97-AF65-F5344CB8AC3E}">
        <p14:creationId xmlns:p14="http://schemas.microsoft.com/office/powerpoint/2010/main" val="319793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2FFDC-C148-47E8-B61A-61AD588FCBE3}" type="datetimeFigureOut">
              <a:rPr lang="en-US" smtClean="0"/>
              <a:t>07/24/2022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7A117-3037-4166-B1BB-EBE821D35F03}" type="slidenum">
              <a:rPr lang="en-US" smtClean="0"/>
              <a:t>‹#›</a:t>
            </a:fld>
            <a:endParaRPr lang="en-US"/>
          </a:p>
        </p:txBody>
      </p:sp>
    </p:spTree>
    <p:extLst>
      <p:ext uri="{BB962C8B-B14F-4D97-AF65-F5344CB8AC3E}">
        <p14:creationId xmlns:p14="http://schemas.microsoft.com/office/powerpoint/2010/main" val="38129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web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4.webp"/><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74.jpg"/><Relationship Id="rId4" Type="http://schemas.openxmlformats.org/officeDocument/2006/relationships/image" Target="../media/image73.jpg"/></Relationships>
</file>

<file path=ppt/slides/_rels/slide2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2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3.webp"/><Relationship Id="rId4" Type="http://schemas.openxmlformats.org/officeDocument/2006/relationships/image" Target="../media/image82.jpg"/></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g"/></Relationships>
</file>

<file path=ppt/slides/_rels/slide2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webp"/></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webp"/></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webp"/><Relationship Id="rId4" Type="http://schemas.openxmlformats.org/officeDocument/2006/relationships/image" Target="../media/image20.jpeg"/><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59" t="-64" r="359" b="10366"/>
          <a:stretch/>
        </p:blipFill>
        <p:spPr>
          <a:xfrm>
            <a:off x="411480" y="504058"/>
            <a:ext cx="11262360" cy="5881501"/>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4297680" y="2240280"/>
            <a:ext cx="1965960" cy="1015663"/>
          </a:xfrm>
          <a:prstGeom prst="rect">
            <a:avLst/>
          </a:prstGeom>
          <a:solidFill>
            <a:schemeClr val="accent2"/>
          </a:solidFill>
          <a:ln w="76200">
            <a:solidFill>
              <a:schemeClr val="tx1"/>
            </a:solidFill>
          </a:ln>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স্বাগত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3392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046" y="4221479"/>
            <a:ext cx="4000500" cy="2316479"/>
          </a:xfrm>
          <a:prstGeom prst="rect">
            <a:avLst/>
          </a:prstGeom>
          <a:ln w="7620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02" y="502321"/>
            <a:ext cx="4072890" cy="2314097"/>
          </a:xfrm>
          <a:prstGeom prst="rect">
            <a:avLst/>
          </a:prstGeom>
          <a:ln w="76200">
            <a:solidFill>
              <a:srgbClr val="00B0F0"/>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2080"/>
          <a:stretch/>
        </p:blipFill>
        <p:spPr>
          <a:xfrm>
            <a:off x="7790046" y="589589"/>
            <a:ext cx="4000603" cy="2226829"/>
          </a:xfrm>
          <a:prstGeom prst="rect">
            <a:avLst/>
          </a:prstGeom>
          <a:ln w="76200">
            <a:solidFill>
              <a:srgbClr val="00B0F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70" y="4221480"/>
            <a:ext cx="4085722" cy="2316479"/>
          </a:xfrm>
          <a:prstGeom prst="rect">
            <a:avLst/>
          </a:prstGeom>
          <a:ln w="76200">
            <a:solidFill>
              <a:schemeClr val="tx1"/>
            </a:solidFill>
          </a:ln>
        </p:spPr>
      </p:pic>
      <p:sp>
        <p:nvSpPr>
          <p:cNvPr id="6" name="Rectangle 5"/>
          <p:cNvSpPr/>
          <p:nvPr/>
        </p:nvSpPr>
        <p:spPr>
          <a:xfrm>
            <a:off x="4901062" y="868680"/>
            <a:ext cx="2481314" cy="1341120"/>
          </a:xfrm>
          <a:prstGeom prst="rect">
            <a:avLst/>
          </a:prstGeom>
          <a:solidFill>
            <a:schemeClr val="accent4">
              <a:lumMod val="40000"/>
              <a:lumOff val="6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জমি তৈরি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038475" y="3115088"/>
            <a:ext cx="5968365" cy="622455"/>
          </a:xfrm>
          <a:prstGeom prst="rect">
            <a:avLst/>
          </a:prstGeom>
          <a:solidFill>
            <a:schemeClr val="accent2">
              <a:lumMod val="20000"/>
              <a:lumOff val="80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জমি ৩/৪ বার উত্তমরূপে চাষ দিতে হবে।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38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aya-cultivation-nilaveli.jpg"/>
          <p:cNvPicPr>
            <a:picLocks noChangeAspect="1"/>
          </p:cNvPicPr>
          <p:nvPr/>
        </p:nvPicPr>
        <p:blipFill>
          <a:blip r:embed="rId2"/>
          <a:stretch>
            <a:fillRect/>
          </a:stretch>
        </p:blipFill>
        <p:spPr>
          <a:xfrm>
            <a:off x="2811780" y="563880"/>
            <a:ext cx="6156960" cy="4160520"/>
          </a:xfrm>
          <a:prstGeom prst="roundRect">
            <a:avLst>
              <a:gd name="adj" fmla="val 8594"/>
            </a:avLst>
          </a:prstGeom>
          <a:solidFill>
            <a:srgbClr val="FFFFFF">
              <a:shade val="85000"/>
            </a:srgbClr>
          </a:solidFill>
          <a:ln w="76200">
            <a:solidFill>
              <a:srgbClr val="92D050"/>
            </a:solidFill>
          </a:ln>
          <a:effectLst>
            <a:reflection blurRad="12700" stA="38000" endPos="28000" dist="5000" dir="5400000" sy="-100000" algn="bl" rotWithShape="0"/>
          </a:effectLst>
        </p:spPr>
      </p:pic>
      <p:sp>
        <p:nvSpPr>
          <p:cNvPr id="3" name="Rectangle 2"/>
          <p:cNvSpPr/>
          <p:nvPr/>
        </p:nvSpPr>
        <p:spPr>
          <a:xfrm>
            <a:off x="2308860" y="5120640"/>
            <a:ext cx="6659880" cy="1112520"/>
          </a:xfrm>
          <a:prstGeom prst="rect">
            <a:avLst/>
          </a:prstGeom>
          <a:solidFill>
            <a:schemeClr val="accent4">
              <a:lumMod val="60000"/>
              <a:lumOff val="4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পেঁপে গাছ জলাবদ্ধতা সহ্য করতে পারে না, তাই উঁচু জমিতে পেঁপে চাষ করা উত্তম।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84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842"/>
          <a:stretch/>
        </p:blipFill>
        <p:spPr>
          <a:xfrm>
            <a:off x="4602480" y="1069356"/>
            <a:ext cx="6294120" cy="3169919"/>
          </a:xfrm>
          <a:prstGeom prst="rect">
            <a:avLst/>
          </a:prstGeom>
          <a:ln w="76200">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22" t="485" r="12476" b="12136"/>
          <a:stretch/>
        </p:blipFill>
        <p:spPr>
          <a:xfrm>
            <a:off x="365514" y="678758"/>
            <a:ext cx="3612126" cy="2841682"/>
          </a:xfrm>
          <a:prstGeom prst="rect">
            <a:avLst/>
          </a:prstGeom>
          <a:ln w="76200">
            <a:solidFill>
              <a:schemeClr val="tx1"/>
            </a:solidFill>
          </a:ln>
        </p:spPr>
      </p:pic>
      <p:sp>
        <p:nvSpPr>
          <p:cNvPr id="6" name="Rectangle 5"/>
          <p:cNvSpPr/>
          <p:nvPr/>
        </p:nvSpPr>
        <p:spPr>
          <a:xfrm>
            <a:off x="6099625" y="224069"/>
            <a:ext cx="2566993" cy="604004"/>
          </a:xfrm>
          <a:prstGeom prst="rect">
            <a:avLst/>
          </a:prstGeom>
          <a:solidFill>
            <a:schemeClr val="accent2"/>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চারা তৈরি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65514" y="4693919"/>
            <a:ext cx="11468223" cy="1789927"/>
          </a:xfrm>
          <a:prstGeom prst="rect">
            <a:avLst/>
          </a:prstGeom>
          <a:solidFill>
            <a:schemeClr val="accent2">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ভালো মিষ্টি পেঁপে থেকে বীজ সংগ্রহ করে বীজের উপরের সাদা আবরণ সরিয়ে টাটকা অবস্থায় বীজতলায় বা পলিথিন ব্যাগের মাটিতে বীজ বপন করতে হয়। বীজ বপনের পর প্রয়োজনীয় পানি সেচ দিতে হবে।</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63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0133"/>
          <a:stretch/>
        </p:blipFill>
        <p:spPr>
          <a:xfrm>
            <a:off x="568981" y="643897"/>
            <a:ext cx="3357205" cy="276339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200" y="3563595"/>
            <a:ext cx="3327974" cy="298055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178" t="38266" r="-426" b="21089"/>
          <a:stretch/>
        </p:blipFill>
        <p:spPr>
          <a:xfrm>
            <a:off x="568980" y="3407294"/>
            <a:ext cx="3357205" cy="294255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164" t="31640" r="1164" b="6994"/>
          <a:stretch/>
        </p:blipFill>
        <p:spPr>
          <a:xfrm>
            <a:off x="5127842" y="3563594"/>
            <a:ext cx="2821784" cy="298055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259714" y="259080"/>
            <a:ext cx="7122815" cy="1581059"/>
          </a:xfrm>
          <a:prstGeom prst="rect">
            <a:avLst/>
          </a:prstGeom>
          <a:solidFill>
            <a:schemeClr val="accent6"/>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পেঁপের চারা ১৫ – ২০ দিনের মধ্যে গজায়।</a:t>
            </a:r>
          </a:p>
          <a:p>
            <a:pPr algn="ctr"/>
            <a:r>
              <a:rPr lang="bn-BD" sz="3600" dirty="0" smtClean="0">
                <a:solidFill>
                  <a:schemeClr val="tx1"/>
                </a:solidFill>
                <a:latin typeface="NikoshBAN" panose="02000000000000000000" pitchFamily="2" charset="0"/>
                <a:cs typeface="NikoshBAN" panose="02000000000000000000" pitchFamily="2" charset="0"/>
              </a:rPr>
              <a:t>কিছুদিন পর বীজতলায় পানি সেচ ও ইউরিয়া সার দিতে হয়।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058" y="1996440"/>
            <a:ext cx="3596129" cy="1410854"/>
          </a:xfrm>
          <a:prstGeom prst="rect">
            <a:avLst/>
          </a:prstGeom>
          <a:ln w="57150">
            <a:solidFill>
              <a:schemeClr val="tx1"/>
            </a:solidFill>
          </a:ln>
        </p:spPr>
      </p:pic>
    </p:spTree>
    <p:extLst>
      <p:ext uri="{BB962C8B-B14F-4D97-AF65-F5344CB8AC3E}">
        <p14:creationId xmlns:p14="http://schemas.microsoft.com/office/powerpoint/2010/main" val="1149993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 y="681432"/>
            <a:ext cx="3154680" cy="3448608"/>
          </a:xfrm>
          <a:prstGeom prst="roundRect">
            <a:avLst>
              <a:gd name="adj" fmla="val 8594"/>
            </a:avLst>
          </a:prstGeom>
          <a:solidFill>
            <a:srgbClr val="FFFFFF">
              <a:shade val="85000"/>
            </a:srgbClr>
          </a:solidFill>
          <a:ln w="76200">
            <a:solidFill>
              <a:srgbClr val="00B050"/>
            </a:solid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278290"/>
            <a:ext cx="4785360" cy="3703499"/>
          </a:xfrm>
          <a:prstGeom prst="roundRect">
            <a:avLst>
              <a:gd name="adj" fmla="val 8594"/>
            </a:avLst>
          </a:prstGeom>
          <a:solidFill>
            <a:srgbClr val="FFFFFF">
              <a:shade val="85000"/>
            </a:srgbClr>
          </a:solidFill>
          <a:ln w="57150">
            <a:solidFill>
              <a:srgbClr val="C00000"/>
            </a:solid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1080" y="681432"/>
            <a:ext cx="3337560" cy="3631667"/>
          </a:xfrm>
          <a:prstGeom prst="roundRect">
            <a:avLst>
              <a:gd name="adj" fmla="val 8594"/>
            </a:avLst>
          </a:prstGeom>
          <a:solidFill>
            <a:srgbClr val="FFFFFF">
              <a:shade val="85000"/>
            </a:srgbClr>
          </a:solidFill>
          <a:ln w="76200">
            <a:solidFill>
              <a:srgbClr val="00B050"/>
            </a:solidFill>
          </a:ln>
          <a:effectLst>
            <a:reflection blurRad="12700" stA="38000" endPos="28000" dist="5000" dir="5400000" sy="-100000" algn="bl" rotWithShape="0"/>
          </a:effectLst>
        </p:spPr>
      </p:pic>
      <p:sp>
        <p:nvSpPr>
          <p:cNvPr id="5" name="Rectangle 4"/>
          <p:cNvSpPr/>
          <p:nvPr/>
        </p:nvSpPr>
        <p:spPr>
          <a:xfrm>
            <a:off x="4617720" y="681432"/>
            <a:ext cx="3078480" cy="751128"/>
          </a:xfrm>
          <a:prstGeom prst="rect">
            <a:avLst/>
          </a:prstGeom>
          <a:solidFill>
            <a:schemeClr val="accent6">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পেঁপের চারা </a:t>
            </a:r>
            <a:endParaRPr lang="en-US" sz="36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8823960" y="4739640"/>
            <a:ext cx="3017900" cy="1524000"/>
          </a:xfrm>
          <a:prstGeom prst="rect">
            <a:avLst/>
          </a:prstGeom>
          <a:solidFill>
            <a:schemeClr val="accent6">
              <a:lumMod val="60000"/>
              <a:lumOff val="4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পেঁপের চারা তৈরির জন্য দুই মাস আগে বীজ বপন করতে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982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4404360"/>
            <a:ext cx="3377084" cy="2165056"/>
          </a:xfrm>
          <a:prstGeom prst="rect">
            <a:avLst/>
          </a:prstGeom>
          <a:ln w="57150">
            <a:solidFill>
              <a:srgbClr val="00B050"/>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757" t="-2309" b="2309"/>
          <a:stretch/>
        </p:blipFill>
        <p:spPr>
          <a:xfrm>
            <a:off x="320040" y="342952"/>
            <a:ext cx="3377084" cy="2266848"/>
          </a:xfrm>
          <a:prstGeom prst="rect">
            <a:avLst/>
          </a:prstGeom>
          <a:ln w="5715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129" y="342951"/>
            <a:ext cx="3456382" cy="2266848"/>
          </a:xfrm>
          <a:prstGeom prst="rect">
            <a:avLst/>
          </a:prstGeom>
          <a:ln w="76200">
            <a:solidFill>
              <a:srgbClr val="00B050"/>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757" t="-2309" b="2309"/>
          <a:stretch/>
        </p:blipFill>
        <p:spPr>
          <a:xfrm>
            <a:off x="8808720" y="342951"/>
            <a:ext cx="3154680" cy="2266848"/>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Rectangle 7"/>
          <p:cNvSpPr/>
          <p:nvPr/>
        </p:nvSpPr>
        <p:spPr>
          <a:xfrm>
            <a:off x="922020" y="2895600"/>
            <a:ext cx="9860280" cy="1112520"/>
          </a:xfrm>
          <a:prstGeom prst="rect">
            <a:avLst/>
          </a:prstGeom>
          <a:solidFill>
            <a:schemeClr val="accent6">
              <a:lumMod val="60000"/>
              <a:lumOff val="4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পেঁপে সারা বছর চাষ করা যায়। তবে বাণিজ্যিকভাবে চাষের জন্য আশ্বিন –কার্তিক বা ফাল্গুন – চৈত্র মাস উত্তম সময়।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2129" y="4404360"/>
            <a:ext cx="3456382" cy="2165056"/>
          </a:xfrm>
          <a:prstGeom prst="rect">
            <a:avLst/>
          </a:prstGeom>
          <a:ln w="57150">
            <a:solidFill>
              <a:srgbClr val="00B050"/>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8720" y="4404360"/>
            <a:ext cx="3154680" cy="2165056"/>
          </a:xfrm>
          <a:prstGeom prst="rect">
            <a:avLst/>
          </a:prstGeom>
          <a:ln w="57150">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83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 y="330517"/>
            <a:ext cx="2358390" cy="3488055"/>
          </a:xfrm>
          <a:prstGeom prst="rect">
            <a:avLst/>
          </a:prstGeom>
          <a:ln w="381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113" y="1451696"/>
            <a:ext cx="3600450" cy="2029603"/>
          </a:xfrm>
          <a:prstGeom prst="rect">
            <a:avLst/>
          </a:prstGeom>
          <a:ln w="57150">
            <a:solidFill>
              <a:schemeClr val="tx1"/>
            </a:solidFill>
          </a:ln>
        </p:spPr>
      </p:pic>
      <p:sp>
        <p:nvSpPr>
          <p:cNvPr id="5" name="Rectangle 4"/>
          <p:cNvSpPr/>
          <p:nvPr/>
        </p:nvSpPr>
        <p:spPr>
          <a:xfrm>
            <a:off x="449580" y="3962400"/>
            <a:ext cx="11578590" cy="2712720"/>
          </a:xfrm>
          <a:prstGeom prst="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প্রতিটি মাদায় ৫০০গ্রাম টিএসপি,২৫০গ্রাম জিপসাম, ২৫গ্রাম বোরাক্স, ২০ গ্রাম জিংক সালফেট এবং ১৫ গ্রাম জৈব সার মাটিতে ভালোভাবে মিশিয়ে দিতে হবে। চারা লাগানোর পর নতুন পাতা এলে ইউরিয়া ও এমওপি সার ৫০ গ্রাম করে প্রতি এক মাস অন্তর প্রয়োগ করতে হবে। গাছে ফুল এলে এ মাত্রা দ্বিগুণ  করা হয়। শেষ ফল সংগ্রহের এক মাস পুর্বেও এমওপি ও ইউরিয়া সার প্রয়োগ করতে হয়।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5362620" y="330517"/>
            <a:ext cx="3901440" cy="640080"/>
          </a:xfrm>
          <a:prstGeom prst="rect">
            <a:avLst/>
          </a:prstGeom>
          <a:solidFill>
            <a:schemeClr val="accent2"/>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সার প্রয়োগ পদ্ধতি </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720" r="5440"/>
          <a:stretch/>
        </p:blipFill>
        <p:spPr>
          <a:xfrm>
            <a:off x="9406056" y="1767840"/>
            <a:ext cx="2407920" cy="1417320"/>
          </a:xfrm>
          <a:prstGeom prst="rect">
            <a:avLst/>
          </a:prstGeom>
          <a:ln w="57150">
            <a:solidFill>
              <a:schemeClr val="tx1"/>
            </a:solidFill>
          </a:ln>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8580" t="1443" r="5540" b="2570"/>
          <a:stretch/>
        </p:blipFill>
        <p:spPr>
          <a:xfrm>
            <a:off x="3063239" y="1767840"/>
            <a:ext cx="2299381" cy="1417320"/>
          </a:xfrm>
          <a:prstGeom prst="rect">
            <a:avLst/>
          </a:prstGeom>
          <a:ln w="57150">
            <a:solidFill>
              <a:schemeClr val="tx1"/>
            </a:solidFill>
          </a:ln>
        </p:spPr>
      </p:pic>
    </p:spTree>
    <p:extLst>
      <p:ext uri="{BB962C8B-B14F-4D97-AF65-F5344CB8AC3E}">
        <p14:creationId xmlns:p14="http://schemas.microsoft.com/office/powerpoint/2010/main" val="2756379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2213.JPG"/>
          <p:cNvPicPr>
            <a:picLocks noChangeAspect="1"/>
          </p:cNvPicPr>
          <p:nvPr/>
        </p:nvPicPr>
        <p:blipFill>
          <a:blip r:embed="rId2"/>
          <a:stretch>
            <a:fillRect/>
          </a:stretch>
        </p:blipFill>
        <p:spPr>
          <a:xfrm>
            <a:off x="6339840" y="1361692"/>
            <a:ext cx="5074921" cy="3617604"/>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sp>
        <p:nvSpPr>
          <p:cNvPr id="4" name="Rectangle 3"/>
          <p:cNvSpPr/>
          <p:nvPr/>
        </p:nvSpPr>
        <p:spPr>
          <a:xfrm>
            <a:off x="4373881" y="365761"/>
            <a:ext cx="3931919" cy="584072"/>
          </a:xfrm>
          <a:prstGeom prst="rect">
            <a:avLst/>
          </a:prstGeom>
          <a:solidFill>
            <a:schemeClr val="accent6"/>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চারা রোপন পদ্ধতি </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2994660" y="5633847"/>
            <a:ext cx="6438901" cy="574169"/>
          </a:xfrm>
          <a:prstGeom prst="rect">
            <a:avLst/>
          </a:prstGeom>
          <a:solidFill>
            <a:schemeClr val="accent4">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দেড় থেকে দুই মাসের চারা রোপন করা হয়।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423226"/>
            <a:ext cx="4754879" cy="3667125"/>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4901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760" y="1371600"/>
            <a:ext cx="4617720" cy="3289934"/>
          </a:xfrm>
          <a:prstGeom prst="roundRect">
            <a:avLst>
              <a:gd name="adj" fmla="val 8594"/>
            </a:avLst>
          </a:prstGeom>
          <a:solidFill>
            <a:srgbClr val="FFFFFF">
              <a:shade val="85000"/>
            </a:srgbClr>
          </a:solidFill>
          <a:ln w="57150">
            <a:solidFill>
              <a:schemeClr val="accent2"/>
            </a:solidFill>
          </a:ln>
          <a:effectLst>
            <a:reflection blurRad="12700" stA="38000" endPos="28000" dist="5000" dir="5400000" sy="-100000" algn="bl" rotWithShape="0"/>
          </a:effectLst>
        </p:spPr>
      </p:pic>
      <p:sp>
        <p:nvSpPr>
          <p:cNvPr id="3" name="Rectangle 2"/>
          <p:cNvSpPr/>
          <p:nvPr/>
        </p:nvSpPr>
        <p:spPr>
          <a:xfrm>
            <a:off x="1303020" y="5162548"/>
            <a:ext cx="9951720" cy="1065845"/>
          </a:xfrm>
          <a:prstGeom prst="rect">
            <a:avLst/>
          </a:prstGeom>
          <a:solidFill>
            <a:schemeClr val="accent2"/>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২ মিটার দূরে দূরে ৬০ সে মি </a:t>
            </a:r>
            <a:r>
              <a:rPr lang="en-US" sz="3200" dirty="0" smtClean="0">
                <a:solidFill>
                  <a:schemeClr val="tx1"/>
                </a:solidFill>
                <a:latin typeface="NikoshBAN" panose="02000000000000000000" pitchFamily="2" charset="0"/>
                <a:cs typeface="NikoshBAN" panose="02000000000000000000" pitchFamily="2" charset="0"/>
              </a:rPr>
              <a:t>x </a:t>
            </a:r>
            <a:r>
              <a:rPr lang="bn-BD" sz="3200" dirty="0" smtClean="0">
                <a:solidFill>
                  <a:schemeClr val="tx1"/>
                </a:solidFill>
                <a:latin typeface="NikoshBAN" panose="02000000000000000000" pitchFamily="2" charset="0"/>
                <a:cs typeface="NikoshBAN" panose="02000000000000000000" pitchFamily="2" charset="0"/>
              </a:rPr>
              <a:t>৬০সেমি </a:t>
            </a:r>
            <a:r>
              <a:rPr lang="en-US" sz="3200" dirty="0" smtClean="0">
                <a:solidFill>
                  <a:schemeClr val="tx1"/>
                </a:solidFill>
                <a:latin typeface="NikoshBAN" panose="02000000000000000000" pitchFamily="2" charset="0"/>
                <a:cs typeface="NikoshBAN" panose="02000000000000000000" pitchFamily="2" charset="0"/>
              </a:rPr>
              <a:t>x </a:t>
            </a:r>
            <a:r>
              <a:rPr lang="bn-BD" sz="3200" dirty="0" smtClean="0">
                <a:solidFill>
                  <a:schemeClr val="tx1"/>
                </a:solidFill>
                <a:latin typeface="NikoshBAN" panose="02000000000000000000" pitchFamily="2" charset="0"/>
                <a:cs typeface="NikoshBAN" panose="02000000000000000000" pitchFamily="2" charset="0"/>
              </a:rPr>
              <a:t>৬০সেমি আকারের মাদা তৈরি করে চারা রোপন করা হয়। রোপনের ১৫ দিন পূর্বে মাদার মাটিতে সার মেশাতে হয়। </a:t>
            </a:r>
            <a:endParaRPr lang="en-US" sz="32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34" y="1433512"/>
            <a:ext cx="4467226" cy="3228022"/>
          </a:xfrm>
          <a:prstGeom prst="roundRect">
            <a:avLst>
              <a:gd name="adj" fmla="val 8594"/>
            </a:avLst>
          </a:prstGeom>
          <a:solidFill>
            <a:srgbClr val="FFFFFF">
              <a:shade val="85000"/>
            </a:srgbClr>
          </a:solidFill>
          <a:ln w="57150">
            <a:solidFill>
              <a:srgbClr val="00B050"/>
            </a:solidFill>
          </a:ln>
          <a:effectLst>
            <a:reflection blurRad="12700" stA="38000" endPos="28000" dist="5000" dir="5400000" sy="-100000" algn="bl" rotWithShape="0"/>
          </a:effectLst>
        </p:spPr>
      </p:pic>
      <p:sp>
        <p:nvSpPr>
          <p:cNvPr id="5" name="Rectangle 4"/>
          <p:cNvSpPr/>
          <p:nvPr/>
        </p:nvSpPr>
        <p:spPr>
          <a:xfrm>
            <a:off x="4453890" y="368618"/>
            <a:ext cx="3253740" cy="563880"/>
          </a:xfrm>
          <a:prstGeom prst="rect">
            <a:avLst/>
          </a:prstGeom>
          <a:solidFill>
            <a:schemeClr val="accent2">
              <a:lumMod val="20000"/>
              <a:lumOff val="80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চারা রোপন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85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7488" y="1058044"/>
            <a:ext cx="3658944" cy="4535036"/>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40" y="1068338"/>
            <a:ext cx="3505200" cy="4413116"/>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sp>
        <p:nvSpPr>
          <p:cNvPr id="4" name="Rectangle 3"/>
          <p:cNvSpPr/>
          <p:nvPr/>
        </p:nvSpPr>
        <p:spPr>
          <a:xfrm>
            <a:off x="4130040" y="242704"/>
            <a:ext cx="4053840" cy="616084"/>
          </a:xfrm>
          <a:prstGeom prst="rect">
            <a:avLst/>
          </a:prstGeom>
          <a:solidFill>
            <a:schemeClr val="accent4">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অন্তবর্তীকালীন পরিচর্যা </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752600" y="5812924"/>
            <a:ext cx="9067800" cy="648836"/>
          </a:xfrm>
          <a:prstGeom prst="rect">
            <a:avLst/>
          </a:prstGeom>
          <a:solidFill>
            <a:schemeClr val="accent6">
              <a:lumMod val="60000"/>
              <a:lumOff val="4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একলিঙ্গ জাতের ক্ষেত্রে প্রতি মাদায় ৩টি চারা রোপন করা হয়।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6" name="Picture 5" descr="wheat.jpg"/>
          <p:cNvPicPr>
            <a:picLocks noChangeAspect="1"/>
          </p:cNvPicPr>
          <p:nvPr/>
        </p:nvPicPr>
        <p:blipFill>
          <a:blip r:embed="rId4"/>
          <a:stretch>
            <a:fillRect/>
          </a:stretch>
        </p:blipFill>
        <p:spPr>
          <a:xfrm>
            <a:off x="353384" y="1068338"/>
            <a:ext cx="3551033" cy="4545330"/>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189266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4920" y="731520"/>
            <a:ext cx="2651760" cy="85344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পরিচিতি </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81000" y="3444240"/>
            <a:ext cx="5440680" cy="234696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প্রবীর রঞ্জন চৌধুরী</a:t>
            </a:r>
          </a:p>
          <a:p>
            <a:pPr algn="ctr"/>
            <a:r>
              <a:rPr lang="bn-BD" sz="3600" dirty="0" smtClean="0">
                <a:solidFill>
                  <a:schemeClr val="tx1"/>
                </a:solidFill>
                <a:latin typeface="NikoshBAN" panose="02000000000000000000" pitchFamily="2" charset="0"/>
                <a:cs typeface="NikoshBAN" panose="02000000000000000000" pitchFamily="2" charset="0"/>
              </a:rPr>
              <a:t>সহকারী শিক্ষক </a:t>
            </a:r>
          </a:p>
          <a:p>
            <a:pPr algn="ctr"/>
            <a:r>
              <a:rPr lang="bn-BD" sz="3600" dirty="0" smtClean="0">
                <a:solidFill>
                  <a:schemeClr val="tx1"/>
                </a:solidFill>
                <a:latin typeface="NikoshBAN" panose="02000000000000000000" pitchFamily="2" charset="0"/>
                <a:cs typeface="NikoshBAN" panose="02000000000000000000" pitchFamily="2" charset="0"/>
              </a:rPr>
              <a:t>পশ্চিম কধুরখীল স্কুল এণ্ড কলেজ। </a:t>
            </a:r>
          </a:p>
          <a:p>
            <a:pPr algn="ctr"/>
            <a:r>
              <a:rPr lang="bn-BD" sz="3600" dirty="0" smtClean="0">
                <a:solidFill>
                  <a:schemeClr val="tx1"/>
                </a:solidFill>
                <a:latin typeface="NikoshBAN" panose="02000000000000000000" pitchFamily="2" charset="0"/>
                <a:cs typeface="NikoshBAN" panose="02000000000000000000" pitchFamily="2" charset="0"/>
              </a:rPr>
              <a:t>বোয়ালখালী পৌরসভা, চট্টগ্রাম। </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7178040" y="3672840"/>
            <a:ext cx="4038600" cy="185928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বিষয় – কৃষিশিক্ষা</a:t>
            </a:r>
          </a:p>
          <a:p>
            <a:pPr algn="ctr"/>
            <a:r>
              <a:rPr lang="bn-BD" sz="3600" dirty="0" smtClean="0">
                <a:solidFill>
                  <a:schemeClr val="tx1"/>
                </a:solidFill>
                <a:latin typeface="NikoshBAN" panose="02000000000000000000" pitchFamily="2" charset="0"/>
                <a:cs typeface="NikoshBAN" panose="02000000000000000000" pitchFamily="2" charset="0"/>
              </a:rPr>
              <a:t>সময় – ৫০ মিনিট</a:t>
            </a:r>
          </a:p>
          <a:p>
            <a:pPr algn="ctr"/>
            <a:r>
              <a:rPr lang="bn-BD" sz="3600" dirty="0" smtClean="0">
                <a:solidFill>
                  <a:schemeClr val="tx1"/>
                </a:solidFill>
                <a:latin typeface="NikoshBAN" panose="02000000000000000000" pitchFamily="2" charset="0"/>
                <a:cs typeface="NikoshBAN" panose="02000000000000000000" pitchFamily="2" charset="0"/>
              </a:rPr>
              <a:t>শ্রেণি – সপ্তম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7030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9630"/>
          <a:stretch/>
        </p:blipFill>
        <p:spPr>
          <a:xfrm>
            <a:off x="5143020" y="245852"/>
            <a:ext cx="2445541" cy="2677374"/>
          </a:xfrm>
          <a:prstGeom prst="rect">
            <a:avLst/>
          </a:prstGeom>
          <a:ln w="76200">
            <a:solidFill>
              <a:srgbClr val="FFFF00"/>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49778"/>
          <a:stretch/>
        </p:blipFill>
        <p:spPr>
          <a:xfrm>
            <a:off x="9265440" y="245852"/>
            <a:ext cx="2438400" cy="2698851"/>
          </a:xfrm>
          <a:prstGeom prst="rect">
            <a:avLst/>
          </a:prstGeom>
          <a:ln w="5715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r="49778"/>
          <a:stretch/>
        </p:blipFill>
        <p:spPr>
          <a:xfrm>
            <a:off x="9265440" y="4325679"/>
            <a:ext cx="2438400" cy="2408116"/>
          </a:xfrm>
          <a:prstGeom prst="rect">
            <a:avLst/>
          </a:prstGeom>
          <a:ln w="5715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r="49778"/>
          <a:stretch/>
        </p:blipFill>
        <p:spPr>
          <a:xfrm>
            <a:off x="5143020" y="4295199"/>
            <a:ext cx="2445540" cy="2362395"/>
          </a:xfrm>
          <a:prstGeom prst="rect">
            <a:avLst/>
          </a:prstGeom>
          <a:ln w="5715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9778"/>
          <a:stretch/>
        </p:blipFill>
        <p:spPr>
          <a:xfrm>
            <a:off x="483390" y="4295199"/>
            <a:ext cx="2438400" cy="2400495"/>
          </a:xfrm>
          <a:prstGeom prst="rect">
            <a:avLst/>
          </a:prstGeom>
          <a:ln w="5715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9778"/>
          <a:stretch/>
        </p:blipFill>
        <p:spPr>
          <a:xfrm>
            <a:off x="509581" y="245852"/>
            <a:ext cx="2438400" cy="2707854"/>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Rectangle 8"/>
          <p:cNvSpPr/>
          <p:nvPr/>
        </p:nvSpPr>
        <p:spPr>
          <a:xfrm>
            <a:off x="807240" y="3174873"/>
            <a:ext cx="10896600" cy="899159"/>
          </a:xfrm>
          <a:prstGeom prst="rect">
            <a:avLst/>
          </a:prstGeom>
          <a:solidFill>
            <a:schemeClr val="accent6">
              <a:lumMod val="60000"/>
              <a:lumOff val="4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ফুল এলে ১টি স্ত্রী গাছ রেখে বাকি গাছ তুলে ফেলতে হবে।পরাগায়নের সুবিধার জন্য বাগানে ১০% পুরুষ গাছ রাখা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8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719" t="4754" b="2449"/>
          <a:stretch/>
        </p:blipFill>
        <p:spPr>
          <a:xfrm>
            <a:off x="309950" y="350519"/>
            <a:ext cx="3500050" cy="4973955"/>
          </a:xfrm>
          <a:prstGeom prst="rect">
            <a:avLst/>
          </a:prstGeom>
          <a:ln w="76200">
            <a:solidFill>
              <a:srgbClr val="00B05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546" y="468630"/>
            <a:ext cx="3327257" cy="4855845"/>
          </a:xfrm>
          <a:prstGeom prst="rect">
            <a:avLst/>
          </a:prstGeom>
          <a:ln w="76200">
            <a:solidFill>
              <a:srgbClr val="00B050"/>
            </a:solidFill>
          </a:ln>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315" r="51460" b="3890"/>
          <a:stretch/>
        </p:blipFill>
        <p:spPr>
          <a:xfrm>
            <a:off x="4480666" y="468629"/>
            <a:ext cx="3322214" cy="4855845"/>
          </a:xfrm>
          <a:prstGeom prst="rect">
            <a:avLst/>
          </a:prstGeom>
          <a:ln w="76200">
            <a:solidFill>
              <a:schemeClr val="accent6"/>
            </a:solidFill>
          </a:ln>
        </p:spPr>
      </p:pic>
      <p:sp>
        <p:nvSpPr>
          <p:cNvPr id="5" name="Rectangle 4"/>
          <p:cNvSpPr/>
          <p:nvPr/>
        </p:nvSpPr>
        <p:spPr>
          <a:xfrm>
            <a:off x="2468880" y="5497830"/>
            <a:ext cx="7909560" cy="1131570"/>
          </a:xfrm>
          <a:prstGeom prst="rect">
            <a:avLst/>
          </a:prstGeom>
          <a:solidFill>
            <a:schemeClr val="accent2"/>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ফুল হতে ফল ধরা নিশ্চিত মনে হলে একটি বোঁটায় একটি ফল রেখে বাকিগুলো ছিঁড়ে ফেলতে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019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1" y="579118"/>
            <a:ext cx="4739639" cy="4285297"/>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
        <p:nvSpPr>
          <p:cNvPr id="3" name="Rectangle 2"/>
          <p:cNvSpPr/>
          <p:nvPr/>
        </p:nvSpPr>
        <p:spPr>
          <a:xfrm>
            <a:off x="3044190" y="5425440"/>
            <a:ext cx="7090409" cy="1160526"/>
          </a:xfrm>
          <a:prstGeom prst="rect">
            <a:avLst/>
          </a:prstGeom>
          <a:solidFill>
            <a:schemeClr val="accent4">
              <a:lumMod val="60000"/>
              <a:lumOff val="4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গাছ যাতে ঝড়ে না ভাঙে তার জন্য বাঁশের খুঁটি দিয়ে গাছ বেঁধে দিতে হবে। </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398" y="579118"/>
            <a:ext cx="4732019" cy="4285297"/>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23491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7.jpg"/>
          <p:cNvPicPr>
            <a:picLocks noChangeAspect="1"/>
          </p:cNvPicPr>
          <p:nvPr/>
        </p:nvPicPr>
        <p:blipFill>
          <a:blip r:embed="rId2"/>
          <a:stretch>
            <a:fillRect/>
          </a:stretch>
        </p:blipFill>
        <p:spPr>
          <a:xfrm>
            <a:off x="282841" y="449304"/>
            <a:ext cx="3531870" cy="2781574"/>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pic>
        <p:nvPicPr>
          <p:cNvPr id="3" name="Picture 2" descr="ni7.jpg"/>
          <p:cNvPicPr>
            <a:picLocks noChangeAspect="1"/>
          </p:cNvPicPr>
          <p:nvPr/>
        </p:nvPicPr>
        <p:blipFill>
          <a:blip r:embed="rId3"/>
          <a:stretch>
            <a:fillRect/>
          </a:stretch>
        </p:blipFill>
        <p:spPr>
          <a:xfrm>
            <a:off x="4465721" y="2212685"/>
            <a:ext cx="3264367" cy="2463260"/>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pic>
        <p:nvPicPr>
          <p:cNvPr id="4" name="Picture 3" descr="ni7.jpg"/>
          <p:cNvPicPr>
            <a:picLocks noChangeAspect="1"/>
          </p:cNvPicPr>
          <p:nvPr/>
        </p:nvPicPr>
        <p:blipFill>
          <a:blip r:embed="rId4"/>
          <a:srcRect b="27907"/>
          <a:stretch>
            <a:fillRect/>
          </a:stretch>
        </p:blipFill>
        <p:spPr>
          <a:xfrm>
            <a:off x="8528387" y="443519"/>
            <a:ext cx="3375660" cy="2781575"/>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sp>
        <p:nvSpPr>
          <p:cNvPr id="7" name="Rectangle 6"/>
          <p:cNvSpPr/>
          <p:nvPr/>
        </p:nvSpPr>
        <p:spPr>
          <a:xfrm>
            <a:off x="4165057" y="685800"/>
            <a:ext cx="4012983" cy="996107"/>
          </a:xfrm>
          <a:prstGeom prst="rect">
            <a:avLst/>
          </a:prstGeom>
          <a:solidFill>
            <a:schemeClr val="accent2"/>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রোগ – পোকা ও প্রতিকার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245447" y="4989526"/>
            <a:ext cx="11460480" cy="1649540"/>
          </a:xfrm>
          <a:prstGeom prst="rect">
            <a:avLst/>
          </a:prstGeom>
          <a:solidFill>
            <a:schemeClr val="accent4"/>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বীজতলা বা পলিব্যাগের মাটি স্যাঁতস্যাঁতে থাকলে চারার ঢলে পড়া এবং সুষ্ঠ নিকাশ ব্যবস্থার অভাবে বর্ষার সময় মাঠে বয়স্ক গাছে কাণ্ড পচা রোগ দেখা দিতে পারে।  রোগাক্রান্ত চারা গাছ মাটি থেকে উঠিয়ে পুঁড়িয়ে ফেলতে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90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81000"/>
            <a:ext cx="8625840" cy="437388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1356360" y="4983480"/>
            <a:ext cx="10210800" cy="1615440"/>
          </a:xfrm>
          <a:prstGeom prst="rect">
            <a:avLst/>
          </a:prstGeom>
          <a:solidFill>
            <a:schemeClr val="accent2">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পেঁপে গাছে মোজাইক ভাইরাস ও পাতা কোঁকড়ানো ভাইরাস রোগ দেখা দিতে পারে। মোজাইক রোগে পাতা হলদেভাব ও মোজাইকের মতো মনে হয়। বাগানে কোনো গাছে ভাইরাস দেখা দিলে তা সাথে সাথে উপড়িয়ে পুঁতে ফেলতে হবে।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02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49" y="251864"/>
            <a:ext cx="3527662" cy="320761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20" y="251864"/>
            <a:ext cx="3731896" cy="320761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919" y="3836872"/>
            <a:ext cx="3731897" cy="28310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319" y="3836872"/>
            <a:ext cx="3512392" cy="283103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80" y="3836872"/>
            <a:ext cx="3200270" cy="283103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625347" y="1143000"/>
            <a:ext cx="2788935" cy="1009852"/>
          </a:xfrm>
          <a:prstGeom prst="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ফলন </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201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08" y="3594499"/>
            <a:ext cx="3176585" cy="308704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457" y="145970"/>
            <a:ext cx="3143963" cy="319373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8457" y="3653319"/>
            <a:ext cx="3262431" cy="296940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440" y="3653319"/>
            <a:ext cx="3369108" cy="302822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08" y="215502"/>
            <a:ext cx="3176585" cy="305466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282440" y="883920"/>
            <a:ext cx="3369108" cy="1173480"/>
          </a:xfrm>
          <a:prstGeom prst="rect">
            <a:avLst/>
          </a:prstGeom>
          <a:solidFill>
            <a:schemeClr val="accent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ফলন </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94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483" y="449580"/>
            <a:ext cx="3291840" cy="303276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4008120"/>
            <a:ext cx="3424554"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008120"/>
            <a:ext cx="3607607"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 y="449580"/>
            <a:ext cx="3424554" cy="303276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950" y="4221480"/>
            <a:ext cx="3671251" cy="219456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4579504" y="876300"/>
            <a:ext cx="3183571" cy="929640"/>
          </a:xfrm>
          <a:prstGeom prst="rect">
            <a:avLst/>
          </a:prstGeom>
          <a:solidFill>
            <a:schemeClr val="accent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ফল সংগ্রহ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213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7.jpg"/>
          <p:cNvPicPr>
            <a:picLocks noChangeAspect="1"/>
          </p:cNvPicPr>
          <p:nvPr/>
        </p:nvPicPr>
        <p:blipFill>
          <a:blip r:embed="rId2"/>
          <a:srcRect l="9237" t="9893"/>
          <a:stretch>
            <a:fillRect/>
          </a:stretch>
        </p:blipFill>
        <p:spPr>
          <a:xfrm>
            <a:off x="356745" y="1232666"/>
            <a:ext cx="3758055" cy="3630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ni7.jpg"/>
          <p:cNvPicPr>
            <a:picLocks noChangeAspect="1"/>
          </p:cNvPicPr>
          <p:nvPr/>
        </p:nvPicPr>
        <p:blipFill rotWithShape="1">
          <a:blip r:embed="rId3"/>
          <a:srcRect t="465" b="6202"/>
          <a:stretch/>
        </p:blipFill>
        <p:spPr>
          <a:xfrm>
            <a:off x="8214360" y="1232666"/>
            <a:ext cx="3711225" cy="3628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62000" y="5410200"/>
            <a:ext cx="10889265" cy="1264920"/>
          </a:xfrm>
          <a:prstGeom prst="rect">
            <a:avLst/>
          </a:prstGeom>
          <a:solidFill>
            <a:schemeClr val="accent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ফলের কষ জলীয়ভাব ধারণ করলে সবজি হিসাবে সংগ্রহ করা যায়। ফলের ত্বক হালকা হলুদ বর্ণ ধারণ করলে পাকা ফল হিসাবে সংগ্রহ করা হয়। </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4114800" y="300546"/>
            <a:ext cx="3924300" cy="766959"/>
          </a:xfrm>
          <a:prstGeom prst="rect">
            <a:avLst/>
          </a:prstGeom>
          <a:solidFill>
            <a:schemeClr val="accent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ফল সংগ্রহ </a:t>
            </a:r>
            <a:endParaRPr lang="en-US" sz="48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320" y="1232666"/>
            <a:ext cx="3398520" cy="3628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610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274320"/>
            <a:ext cx="2087880" cy="792480"/>
          </a:xfrm>
          <a:prstGeom prst="rect">
            <a:avLst/>
          </a:prstGeom>
          <a:solidFill>
            <a:schemeClr val="accent4">
              <a:lumMod val="20000"/>
              <a:lumOff val="80000"/>
            </a:schemeClr>
          </a:solidFill>
          <a:ln w="76200">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dirty="0">
                <a:latin typeface="NikoshBAN" pitchFamily="2" charset="0"/>
                <a:cs typeface="NikoshBAN" pitchFamily="2" charset="0"/>
              </a:rPr>
              <a:t>ফলন</a:t>
            </a:r>
            <a:endParaRPr lang="en-US" sz="4000" dirty="0">
              <a:latin typeface="NikoshBAN" pitchFamily="2" charset="0"/>
              <a:cs typeface="NikoshBAN" pitchFamily="2" charset="0"/>
            </a:endParaRPr>
          </a:p>
        </p:txBody>
      </p:sp>
      <p:pic>
        <p:nvPicPr>
          <p:cNvPr id="10" name="Picture 9" descr="ni7.jpg"/>
          <p:cNvPicPr>
            <a:picLocks noChangeAspect="1"/>
          </p:cNvPicPr>
          <p:nvPr/>
        </p:nvPicPr>
        <p:blipFill rotWithShape="1">
          <a:blip r:embed="rId2"/>
          <a:srcRect b="23891"/>
          <a:stretch/>
        </p:blipFill>
        <p:spPr>
          <a:xfrm>
            <a:off x="3314700" y="1262395"/>
            <a:ext cx="5974080" cy="3876010"/>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
        <p:nvSpPr>
          <p:cNvPr id="11" name="Rectangle 10"/>
          <p:cNvSpPr/>
          <p:nvPr/>
        </p:nvSpPr>
        <p:spPr>
          <a:xfrm>
            <a:off x="2110740" y="5334000"/>
            <a:ext cx="8382000" cy="1143000"/>
          </a:xfrm>
          <a:prstGeom prst="rect">
            <a:avLst/>
          </a:prstGeom>
          <a:solidFill>
            <a:schemeClr val="accent5">
              <a:lumMod val="40000"/>
              <a:lumOff val="60000"/>
            </a:schemeClr>
          </a:solidFill>
          <a:ln w="76200">
            <a:solidFill>
              <a:srgbClr val="C00000"/>
            </a:solidFill>
          </a:ln>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latin typeface="NikoshBAN" pitchFamily="2" charset="0"/>
                <a:cs typeface="NikoshBAN" pitchFamily="2" charset="0"/>
              </a:rPr>
              <a:t>জাত ভেদে ফলনে পার্থক্য দেখা যায়। তবে শাহী পেঁপের ফলন প্রতি হেক্টরে ৪০ – ৫০ টন হয়।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647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0" y="3862926"/>
            <a:ext cx="4556760" cy="2697480"/>
          </a:xfrm>
          <a:prstGeom prst="rect">
            <a:avLst/>
          </a:prstGeom>
          <a:ln w="762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1" y="508635"/>
            <a:ext cx="4267199" cy="2640330"/>
          </a:xfrm>
          <a:prstGeom prst="rect">
            <a:avLst/>
          </a:prstGeom>
          <a:ln w="7620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1" y="3862926"/>
            <a:ext cx="4267199" cy="2697480"/>
          </a:xfrm>
          <a:prstGeom prst="rect">
            <a:avLst/>
          </a:prstGeom>
          <a:ln w="76200">
            <a:solidFill>
              <a:schemeClr val="tx1"/>
            </a:solidFill>
          </a:ln>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42691"/>
          <a:stretch/>
        </p:blipFill>
        <p:spPr>
          <a:xfrm>
            <a:off x="7132320" y="508635"/>
            <a:ext cx="4556760" cy="2640330"/>
          </a:xfrm>
          <a:prstGeom prst="rect">
            <a:avLst/>
          </a:prstGeom>
          <a:ln w="76200">
            <a:solidFill>
              <a:schemeClr val="tx1"/>
            </a:solidFill>
          </a:ln>
        </p:spPr>
      </p:pic>
      <p:sp>
        <p:nvSpPr>
          <p:cNvPr id="6" name="Rectangle 5"/>
          <p:cNvSpPr/>
          <p:nvPr/>
        </p:nvSpPr>
        <p:spPr>
          <a:xfrm>
            <a:off x="5013960" y="615315"/>
            <a:ext cx="1722120" cy="2194557"/>
          </a:xfrm>
          <a:prstGeom prst="rect">
            <a:avLst/>
          </a:prstGeom>
          <a:solidFill>
            <a:schemeClr val="accent6">
              <a:lumMod val="60000"/>
              <a:lumOff val="4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ছবিগুলো দেখে কী বুঝতে পারছ?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9096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487680"/>
            <a:ext cx="11353800" cy="6126480"/>
          </a:xfrm>
          <a:prstGeom prst="rect">
            <a:avLst/>
          </a:prstGeom>
          <a:solidFill>
            <a:srgbClr val="92D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একক কাজঃ- </a:t>
            </a:r>
          </a:p>
          <a:p>
            <a:pPr algn="ctr"/>
            <a:r>
              <a:rPr lang="bn-BD" sz="3600" dirty="0" smtClean="0">
                <a:solidFill>
                  <a:schemeClr val="tx1"/>
                </a:solidFill>
                <a:latin typeface="NikoshBAN" panose="02000000000000000000" pitchFamily="2" charset="0"/>
                <a:cs typeface="NikoshBAN" panose="02000000000000000000" pitchFamily="2" charset="0"/>
              </a:rPr>
              <a:t>                 ১। আমাদের দেশের তিনটি পেঁপের জাতের নাম লিখ? </a:t>
            </a:r>
          </a:p>
          <a:p>
            <a:pPr algn="ctr"/>
            <a:r>
              <a:rPr lang="bn-BD" sz="3600" dirty="0" smtClean="0">
                <a:solidFill>
                  <a:schemeClr val="tx1"/>
                </a:solidFill>
                <a:latin typeface="NikoshBAN" panose="02000000000000000000" pitchFamily="2" charset="0"/>
                <a:cs typeface="NikoshBAN" panose="02000000000000000000" pitchFamily="2" charset="0"/>
              </a:rPr>
              <a:t>২। কোন মাটি পেঁপে চাষের জন্য উত্তম? </a:t>
            </a:r>
          </a:p>
          <a:p>
            <a:pPr algn="ctr"/>
            <a:r>
              <a:rPr lang="bn-BD" sz="3600" dirty="0" smtClean="0">
                <a:solidFill>
                  <a:schemeClr val="tx1"/>
                </a:solidFill>
                <a:latin typeface="NikoshBAN" panose="02000000000000000000" pitchFamily="2" charset="0"/>
                <a:cs typeface="NikoshBAN" panose="02000000000000000000" pitchFamily="2" charset="0"/>
              </a:rPr>
              <a:t> ৩। কত দিনের মধ্যে পেঁপের চারা গজায়? </a:t>
            </a:r>
          </a:p>
          <a:p>
            <a:pPr algn="ctr"/>
            <a:r>
              <a:rPr lang="bn-BD" sz="3600" dirty="0" smtClean="0">
                <a:solidFill>
                  <a:schemeClr val="tx1"/>
                </a:solidFill>
                <a:latin typeface="NikoshBAN" panose="02000000000000000000" pitchFamily="2" charset="0"/>
                <a:cs typeface="NikoshBAN" panose="02000000000000000000" pitchFamily="2" charset="0"/>
              </a:rPr>
              <a:t>৪। পেঁপে গাছ কি সহ্য করতে পারে না?</a:t>
            </a:r>
          </a:p>
          <a:p>
            <a:r>
              <a:rPr lang="bn-BD" sz="3600" dirty="0" smtClean="0">
                <a:solidFill>
                  <a:schemeClr val="tx1"/>
                </a:solidFill>
                <a:latin typeface="NikoshBAN" panose="02000000000000000000" pitchFamily="2" charset="0"/>
                <a:cs typeface="NikoshBAN" panose="02000000000000000000" pitchFamily="2" charset="0"/>
              </a:rPr>
              <a:t>                          ৫। পাকা পেঁপে কখন সংগ্রহ করা হয়?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91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 y="365760"/>
            <a:ext cx="11567160" cy="6202680"/>
          </a:xfrm>
          <a:prstGeom prst="rect">
            <a:avLst/>
          </a:prstGeom>
          <a:solidFill>
            <a:schemeClr val="accent6">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মূল্যায়নঃ- </a:t>
            </a:r>
            <a:endParaRPr lang="bn-BD" sz="3600" dirty="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১। পেঁপে চাষে পরাগায়নের সুবিধার জন্য কী পরিমাণ পুরুষ ফুল থাকা প্রয়োজন? </a:t>
            </a:r>
          </a:p>
          <a:p>
            <a:pPr algn="ctr"/>
            <a:r>
              <a:rPr lang="bn-BD" sz="3600" dirty="0" smtClean="0">
                <a:solidFill>
                  <a:schemeClr val="tx1"/>
                </a:solidFill>
                <a:latin typeface="NikoshBAN" panose="02000000000000000000" pitchFamily="2" charset="0"/>
                <a:cs typeface="NikoshBAN" panose="02000000000000000000" pitchFamily="2" charset="0"/>
              </a:rPr>
              <a:t>(ক) ১০% (খ) ১৫% (গ) ২০% (ঘ) ২৫%</a:t>
            </a:r>
            <a:endParaRPr lang="en-US" sz="3600" dirty="0" smtClean="0">
              <a:solidFill>
                <a:schemeClr val="tx1"/>
              </a:solidFill>
              <a:latin typeface="NikoshBAN" panose="02000000000000000000" pitchFamily="2" charset="0"/>
              <a:cs typeface="NikoshBAN" panose="02000000000000000000" pitchFamily="2" charset="0"/>
            </a:endParaRPr>
          </a:p>
          <a:p>
            <a:pPr algn="ctr"/>
            <a:endParaRPr lang="bn-BD" sz="3600" dirty="0" smtClean="0">
              <a:solidFill>
                <a:schemeClr val="tx1"/>
              </a:solidFill>
              <a:latin typeface="NikoshBAN" panose="02000000000000000000" pitchFamily="2" charset="0"/>
              <a:cs typeface="NikoshBAN" panose="02000000000000000000" pitchFamily="2" charset="0"/>
            </a:endParaRPr>
          </a:p>
          <a:p>
            <a:r>
              <a:rPr lang="bn-BD" sz="3600" dirty="0" smtClean="0">
                <a:solidFill>
                  <a:schemeClr val="tx1"/>
                </a:solidFill>
                <a:latin typeface="NikoshBAN" panose="02000000000000000000" pitchFamily="2" charset="0"/>
                <a:cs typeface="NikoshBAN" panose="02000000000000000000" pitchFamily="2" charset="0"/>
              </a:rPr>
              <a:t>২। মোজাইক ভাইরাস রোগ কোন গাছে দেখা যায়?  </a:t>
            </a:r>
          </a:p>
          <a:p>
            <a:r>
              <a:rPr lang="bn-BD" sz="3600" dirty="0" smtClean="0">
                <a:solidFill>
                  <a:schemeClr val="tx1"/>
                </a:solidFill>
                <a:latin typeface="NikoshBAN" panose="02000000000000000000" pitchFamily="2" charset="0"/>
                <a:cs typeface="NikoshBAN" panose="02000000000000000000" pitchFamily="2" charset="0"/>
              </a:rPr>
              <a:t>(ক) আলু (খ) পেয়ারা (গ) পেঁপে (ঘ) কাঁঠাল </a:t>
            </a:r>
            <a:endParaRPr lang="en-US" sz="3600" dirty="0" smtClean="0">
              <a:solidFill>
                <a:schemeClr val="tx1"/>
              </a:solidFill>
              <a:latin typeface="NikoshBAN" panose="02000000000000000000" pitchFamily="2" charset="0"/>
              <a:cs typeface="NikoshBAN" panose="02000000000000000000" pitchFamily="2" charset="0"/>
            </a:endParaRPr>
          </a:p>
          <a:p>
            <a:endParaRPr lang="bn-BD" sz="3600" dirty="0" smtClean="0">
              <a:solidFill>
                <a:schemeClr val="tx1"/>
              </a:solidFill>
              <a:latin typeface="NikoshBAN" panose="02000000000000000000" pitchFamily="2" charset="0"/>
              <a:cs typeface="NikoshBAN" panose="02000000000000000000" pitchFamily="2" charset="0"/>
            </a:endParaRPr>
          </a:p>
          <a:p>
            <a:r>
              <a:rPr lang="bn-BD" sz="3600" dirty="0" smtClean="0">
                <a:solidFill>
                  <a:schemeClr val="tx1"/>
                </a:solidFill>
                <a:latin typeface="NikoshBAN" panose="02000000000000000000" pitchFamily="2" charset="0"/>
                <a:cs typeface="NikoshBAN" panose="02000000000000000000" pitchFamily="2" charset="0"/>
              </a:rPr>
              <a:t>৩। আমাদের দেশের পেঁপের জাত --- </a:t>
            </a:r>
          </a:p>
          <a:p>
            <a:r>
              <a:rPr lang="en-US" sz="3600" dirty="0" err="1" smtClean="0">
                <a:solidFill>
                  <a:schemeClr val="tx1"/>
                </a:solidFill>
                <a:latin typeface="NikoshBAN" panose="02000000000000000000" pitchFamily="2" charset="0"/>
                <a:cs typeface="NikoshBAN" panose="02000000000000000000" pitchFamily="2" charset="0"/>
              </a:rPr>
              <a:t>i</a:t>
            </a:r>
            <a:r>
              <a:rPr lang="en-US" sz="3600" dirty="0" smtClean="0">
                <a:solidFill>
                  <a:schemeClr val="tx1"/>
                </a:solidFill>
                <a:latin typeface="NikoshBAN" panose="02000000000000000000" pitchFamily="2" charset="0"/>
                <a:cs typeface="NikoshBAN" panose="02000000000000000000" pitchFamily="2" charset="0"/>
              </a:rPr>
              <a:t>.</a:t>
            </a:r>
            <a:r>
              <a:rPr lang="bn-BD" sz="3600" dirty="0" smtClean="0">
                <a:solidFill>
                  <a:schemeClr val="tx1"/>
                </a:solidFill>
                <a:latin typeface="NikoshBAN" panose="02000000000000000000" pitchFamily="2" charset="0"/>
                <a:cs typeface="NikoshBAN" panose="02000000000000000000" pitchFamily="2" charset="0"/>
              </a:rPr>
              <a:t>শাহী </a:t>
            </a:r>
            <a:r>
              <a:rPr lang="en-US" sz="3600" dirty="0" smtClean="0">
                <a:solidFill>
                  <a:schemeClr val="tx1"/>
                </a:solidFill>
                <a:latin typeface="NikoshBAN" panose="02000000000000000000" pitchFamily="2" charset="0"/>
                <a:cs typeface="NikoshBAN" panose="02000000000000000000" pitchFamily="2" charset="0"/>
              </a:rPr>
              <a:t>ii. </a:t>
            </a:r>
            <a:r>
              <a:rPr lang="bn-BD" sz="3600" dirty="0" smtClean="0">
                <a:solidFill>
                  <a:schemeClr val="tx1"/>
                </a:solidFill>
                <a:latin typeface="NikoshBAN" panose="02000000000000000000" pitchFamily="2" charset="0"/>
                <a:cs typeface="NikoshBAN" panose="02000000000000000000" pitchFamily="2" charset="0"/>
              </a:rPr>
              <a:t>রাঁচি </a:t>
            </a:r>
            <a:r>
              <a:rPr lang="en-US" sz="3600" dirty="0" smtClean="0">
                <a:solidFill>
                  <a:schemeClr val="tx1"/>
                </a:solidFill>
                <a:latin typeface="NikoshBAN" panose="02000000000000000000" pitchFamily="2" charset="0"/>
                <a:cs typeface="NikoshBAN" panose="02000000000000000000" pitchFamily="2" charset="0"/>
              </a:rPr>
              <a:t>iii. </a:t>
            </a:r>
            <a:r>
              <a:rPr lang="bn-BD" sz="3600" dirty="0" smtClean="0">
                <a:solidFill>
                  <a:schemeClr val="tx1"/>
                </a:solidFill>
                <a:latin typeface="NikoshBAN" panose="02000000000000000000" pitchFamily="2" charset="0"/>
                <a:cs typeface="NikoshBAN" panose="02000000000000000000" pitchFamily="2" charset="0"/>
              </a:rPr>
              <a:t>পুষা </a:t>
            </a:r>
          </a:p>
          <a:p>
            <a:r>
              <a:rPr lang="bn-BD" sz="3600" dirty="0" smtClean="0">
                <a:solidFill>
                  <a:schemeClr val="tx1"/>
                </a:solidFill>
                <a:latin typeface="NikoshBAN" panose="02000000000000000000" pitchFamily="2" charset="0"/>
                <a:cs typeface="NikoshBAN" panose="02000000000000000000" pitchFamily="2" charset="0"/>
              </a:rPr>
              <a:t>নিচের কোনটি সঠিক?</a:t>
            </a:r>
          </a:p>
          <a:p>
            <a:r>
              <a:rPr lang="bn-BD" sz="3600" dirty="0" smtClean="0">
                <a:solidFill>
                  <a:schemeClr val="tx1"/>
                </a:solidFill>
                <a:latin typeface="NikoshBAN" panose="02000000000000000000" pitchFamily="2" charset="0"/>
                <a:cs typeface="NikoshBAN" panose="02000000000000000000" pitchFamily="2" charset="0"/>
              </a:rPr>
              <a:t>(ক) </a:t>
            </a:r>
            <a:r>
              <a:rPr lang="en-US" sz="3600" dirty="0" err="1" smtClean="0">
                <a:solidFill>
                  <a:schemeClr val="tx1"/>
                </a:solidFill>
                <a:latin typeface="NikoshBAN" panose="02000000000000000000" pitchFamily="2" charset="0"/>
                <a:cs typeface="NikoshBAN" panose="02000000000000000000" pitchFamily="2" charset="0"/>
              </a:rPr>
              <a:t>i</a:t>
            </a:r>
            <a:r>
              <a:rPr lang="bn-BD" sz="3600" dirty="0" smtClean="0">
                <a:solidFill>
                  <a:schemeClr val="tx1"/>
                </a:solidFill>
                <a:latin typeface="NikoshBAN" panose="02000000000000000000" pitchFamily="2" charset="0"/>
                <a:cs typeface="NikoshBAN" panose="02000000000000000000" pitchFamily="2" charset="0"/>
              </a:rPr>
              <a:t>ও</a:t>
            </a:r>
            <a:r>
              <a:rPr lang="en-US" sz="3600" dirty="0" smtClean="0">
                <a:solidFill>
                  <a:schemeClr val="tx1"/>
                </a:solidFill>
                <a:latin typeface="NikoshBAN" panose="02000000000000000000" pitchFamily="2" charset="0"/>
                <a:cs typeface="NikoshBAN" panose="02000000000000000000" pitchFamily="2" charset="0"/>
              </a:rPr>
              <a:t> ii </a:t>
            </a:r>
            <a:r>
              <a:rPr lang="bn-BD" sz="3600" dirty="0" smtClean="0">
                <a:solidFill>
                  <a:schemeClr val="tx1"/>
                </a:solidFill>
                <a:latin typeface="NikoshBAN" panose="02000000000000000000" pitchFamily="2" charset="0"/>
                <a:cs typeface="NikoshBAN" panose="02000000000000000000" pitchFamily="2" charset="0"/>
              </a:rPr>
              <a:t>(খ) </a:t>
            </a:r>
            <a:r>
              <a:rPr lang="en-US" sz="3600" dirty="0">
                <a:solidFill>
                  <a:schemeClr val="tx1"/>
                </a:solidFill>
                <a:latin typeface="NikoshBAN" panose="02000000000000000000" pitchFamily="2" charset="0"/>
                <a:cs typeface="NikoshBAN" panose="02000000000000000000" pitchFamily="2" charset="0"/>
              </a:rPr>
              <a:t>i</a:t>
            </a: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ও</a:t>
            </a:r>
            <a:r>
              <a:rPr lang="en-US" sz="3600" dirty="0" smtClean="0">
                <a:solidFill>
                  <a:schemeClr val="tx1"/>
                </a:solidFill>
                <a:latin typeface="NikoshBAN" panose="02000000000000000000" pitchFamily="2" charset="0"/>
                <a:cs typeface="NikoshBAN" panose="02000000000000000000" pitchFamily="2" charset="0"/>
              </a:rPr>
              <a:t> iii </a:t>
            </a:r>
            <a:r>
              <a:rPr lang="bn-BD" sz="3600" dirty="0" smtClean="0">
                <a:solidFill>
                  <a:schemeClr val="tx1"/>
                </a:solidFill>
                <a:latin typeface="NikoshBAN" panose="02000000000000000000" pitchFamily="2" charset="0"/>
                <a:cs typeface="NikoshBAN" panose="02000000000000000000" pitchFamily="2" charset="0"/>
              </a:rPr>
              <a:t>(গ) </a:t>
            </a:r>
            <a:r>
              <a:rPr lang="en-US" sz="3600" dirty="0" smtClean="0">
                <a:solidFill>
                  <a:schemeClr val="tx1"/>
                </a:solidFill>
                <a:latin typeface="NikoshBAN" panose="02000000000000000000" pitchFamily="2" charset="0"/>
                <a:cs typeface="NikoshBAN" panose="02000000000000000000" pitchFamily="2" charset="0"/>
              </a:rPr>
              <a:t>ii </a:t>
            </a:r>
            <a:r>
              <a:rPr lang="bn-BD" sz="3600" dirty="0" smtClean="0">
                <a:solidFill>
                  <a:schemeClr val="tx1"/>
                </a:solidFill>
                <a:latin typeface="NikoshBAN" panose="02000000000000000000" pitchFamily="2" charset="0"/>
                <a:cs typeface="NikoshBAN" panose="02000000000000000000" pitchFamily="2" charset="0"/>
              </a:rPr>
              <a:t>ও</a:t>
            </a:r>
            <a:r>
              <a:rPr lang="en-US" sz="3600" dirty="0" smtClean="0">
                <a:solidFill>
                  <a:schemeClr val="tx1"/>
                </a:solidFill>
                <a:latin typeface="NikoshBAN" panose="02000000000000000000" pitchFamily="2" charset="0"/>
                <a:cs typeface="NikoshBAN" panose="02000000000000000000" pitchFamily="2" charset="0"/>
              </a:rPr>
              <a:t> iii </a:t>
            </a:r>
            <a:r>
              <a:rPr lang="bn-BD" sz="3600" dirty="0" smtClean="0">
                <a:solidFill>
                  <a:schemeClr val="tx1"/>
                </a:solidFill>
                <a:latin typeface="NikoshBAN" panose="02000000000000000000" pitchFamily="2" charset="0"/>
                <a:cs typeface="NikoshBAN" panose="02000000000000000000" pitchFamily="2" charset="0"/>
              </a:rPr>
              <a:t>(ঘ) </a:t>
            </a:r>
            <a:r>
              <a:rPr lang="en-US" sz="3600" dirty="0" err="1">
                <a:solidFill>
                  <a:schemeClr val="tx1"/>
                </a:solidFill>
                <a:latin typeface="NikoshBAN" panose="02000000000000000000" pitchFamily="2" charset="0"/>
                <a:cs typeface="NikoshBAN" panose="02000000000000000000" pitchFamily="2" charset="0"/>
              </a:rPr>
              <a:t>i</a:t>
            </a:r>
            <a:r>
              <a:rPr lang="bn-BD" sz="3600" dirty="0" smtClean="0">
                <a:solidFill>
                  <a:schemeClr val="tx1"/>
                </a:solidFill>
                <a:latin typeface="NikoshBAN" panose="02000000000000000000" pitchFamily="2" charset="0"/>
                <a:cs typeface="NikoshBAN" panose="02000000000000000000" pitchFamily="2" charset="0"/>
              </a:rPr>
              <a:t>,</a:t>
            </a:r>
            <a:r>
              <a:rPr lang="en-US" sz="3600" dirty="0" smtClean="0">
                <a:solidFill>
                  <a:schemeClr val="tx1"/>
                </a:solidFill>
                <a:latin typeface="NikoshBAN" panose="02000000000000000000" pitchFamily="2" charset="0"/>
                <a:cs typeface="NikoshBAN" panose="02000000000000000000" pitchFamily="2" charset="0"/>
              </a:rPr>
              <a:t>ii</a:t>
            </a:r>
            <a:r>
              <a:rPr lang="bn-BD" sz="3600" dirty="0" smtClean="0">
                <a:solidFill>
                  <a:schemeClr val="tx1"/>
                </a:solidFill>
                <a:latin typeface="NikoshBAN" panose="02000000000000000000" pitchFamily="2" charset="0"/>
                <a:cs typeface="NikoshBAN" panose="02000000000000000000" pitchFamily="2" charset="0"/>
              </a:rPr>
              <a:t>ও</a:t>
            </a:r>
            <a:r>
              <a:rPr lang="en-US" sz="3600" dirty="0" smtClean="0">
                <a:solidFill>
                  <a:schemeClr val="tx1"/>
                </a:solidFill>
                <a:latin typeface="NikoshBAN" panose="02000000000000000000" pitchFamily="2" charset="0"/>
                <a:cs typeface="NikoshBAN" panose="02000000000000000000" pitchFamily="2" charset="0"/>
              </a:rPr>
              <a:t> iii</a:t>
            </a:r>
            <a:r>
              <a:rPr lang="bn-BD" sz="3600" dirty="0" smtClean="0">
                <a:solidFill>
                  <a:schemeClr val="tx1"/>
                </a:solidFill>
                <a:latin typeface="NikoshBAN" panose="02000000000000000000" pitchFamily="2" charset="0"/>
                <a:cs typeface="NikoshBAN" panose="02000000000000000000" pitchFamily="2" charset="0"/>
              </a:rPr>
              <a:t> </a:t>
            </a:r>
            <a:endParaRPr lang="bn-BD"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9692640" y="3322320"/>
            <a:ext cx="1600200" cy="2270760"/>
          </a:xfrm>
          <a:prstGeom prst="rect">
            <a:avLst/>
          </a:prstGeom>
          <a:solidFill>
            <a:schemeClr val="accent4"/>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উত্তর – </a:t>
            </a:r>
          </a:p>
          <a:p>
            <a:pPr algn="ctr"/>
            <a:r>
              <a:rPr lang="bn-BD" sz="3600" dirty="0" smtClean="0">
                <a:solidFill>
                  <a:schemeClr val="tx1"/>
                </a:solidFill>
                <a:latin typeface="NikoshBAN" panose="02000000000000000000" pitchFamily="2" charset="0"/>
                <a:cs typeface="NikoshBAN" panose="02000000000000000000" pitchFamily="2" charset="0"/>
              </a:rPr>
              <a:t>১। (ক) </a:t>
            </a:r>
          </a:p>
          <a:p>
            <a:pPr algn="ctr"/>
            <a:r>
              <a:rPr lang="bn-BD" sz="3600" dirty="0" smtClean="0">
                <a:solidFill>
                  <a:schemeClr val="tx1"/>
                </a:solidFill>
                <a:latin typeface="NikoshBAN" panose="02000000000000000000" pitchFamily="2" charset="0"/>
                <a:cs typeface="NikoshBAN" panose="02000000000000000000" pitchFamily="2" charset="0"/>
              </a:rPr>
              <a:t>২। (গ) </a:t>
            </a:r>
          </a:p>
          <a:p>
            <a:pPr algn="ctr"/>
            <a:r>
              <a:rPr lang="bn-BD" sz="3600" dirty="0" smtClean="0">
                <a:solidFill>
                  <a:schemeClr val="tx1"/>
                </a:solidFill>
                <a:latin typeface="NikoshBAN" panose="02000000000000000000" pitchFamily="2" charset="0"/>
                <a:cs typeface="NikoshBAN" panose="02000000000000000000" pitchFamily="2" charset="0"/>
              </a:rPr>
              <a:t>৩। (ঘ)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10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391" y="3200400"/>
            <a:ext cx="9799320" cy="2727960"/>
          </a:xfrm>
          <a:prstGeom prst="rect">
            <a:avLst/>
          </a:prstGeom>
          <a:solidFill>
            <a:schemeClr val="accent2">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বাড়ির কাজঃ- </a:t>
            </a:r>
          </a:p>
          <a:p>
            <a:pPr algn="ctr"/>
            <a:endParaRPr lang="bn-BD" sz="3600" dirty="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 তোমার বাড়ির পাশের এক খণ্ড জমিতে কিভাবে পেঁপের চারা উৎপাদন ও রোপণ করবে তা বর্ণনা কর। </a:t>
            </a:r>
            <a:endParaRPr lang="en-US" sz="36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60" y="381000"/>
            <a:ext cx="5836920" cy="2499360"/>
          </a:xfrm>
          <a:prstGeom prst="rect">
            <a:avLst/>
          </a:prstGeom>
          <a:ln w="76200">
            <a:solidFill>
              <a:srgbClr val="C00000"/>
            </a:solidFill>
          </a:ln>
        </p:spPr>
      </p:pic>
    </p:spTree>
    <p:extLst>
      <p:ext uri="{BB962C8B-B14F-4D97-AF65-F5344CB8AC3E}">
        <p14:creationId xmlns:p14="http://schemas.microsoft.com/office/powerpoint/2010/main" val="27464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365760"/>
            <a:ext cx="10850880" cy="5654040"/>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
        <p:nvSpPr>
          <p:cNvPr id="3" name="TextBox 2"/>
          <p:cNvSpPr txBox="1"/>
          <p:nvPr/>
        </p:nvSpPr>
        <p:spPr>
          <a:xfrm>
            <a:off x="4472940" y="1386840"/>
            <a:ext cx="2171700" cy="1015663"/>
          </a:xfrm>
          <a:prstGeom prst="rect">
            <a:avLst/>
          </a:prstGeom>
          <a:solidFill>
            <a:schemeClr val="accent6">
              <a:lumMod val="40000"/>
              <a:lumOff val="60000"/>
            </a:schemeClr>
          </a:solidFill>
          <a:ln w="57150">
            <a:solidFill>
              <a:srgbClr val="C00000"/>
            </a:solidFill>
          </a:ln>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ধন্যবাদ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196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3652"/>
          <a:stretch/>
        </p:blipFill>
        <p:spPr>
          <a:xfrm>
            <a:off x="341755" y="4897516"/>
            <a:ext cx="3151256" cy="173402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87" y="2517457"/>
            <a:ext cx="3151255" cy="196596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733799" y="2542459"/>
            <a:ext cx="4754880" cy="1965960"/>
          </a:xfrm>
          <a:prstGeom prst="rect">
            <a:avLst/>
          </a:prstGeom>
          <a:solidFill>
            <a:schemeClr val="accent6">
              <a:lumMod val="60000"/>
              <a:lumOff val="4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পাঠ – পেঁপে চাষ পদ্ধতি</a:t>
            </a:r>
          </a:p>
          <a:p>
            <a:pPr algn="ctr"/>
            <a:r>
              <a:rPr lang="bn-BD" sz="4000" dirty="0" smtClean="0">
                <a:solidFill>
                  <a:schemeClr val="tx1"/>
                </a:solidFill>
                <a:latin typeface="NikoshBAN" panose="02000000000000000000" pitchFamily="2" charset="0"/>
                <a:cs typeface="NikoshBAN" panose="02000000000000000000" pitchFamily="2" charset="0"/>
              </a:rPr>
              <a:t>অধ্যায় – পঞ্চম</a:t>
            </a:r>
          </a:p>
          <a:p>
            <a:pPr algn="ctr"/>
            <a:r>
              <a:rPr lang="bn-BD" sz="4000" dirty="0" smtClean="0">
                <a:solidFill>
                  <a:schemeClr val="tx1"/>
                </a:solidFill>
                <a:latin typeface="NikoshBAN" panose="02000000000000000000" pitchFamily="2" charset="0"/>
                <a:cs typeface="NikoshBAN" panose="02000000000000000000" pitchFamily="2" charset="0"/>
              </a:rPr>
              <a:t>পৃষ্ঠা – ৮৩-৮৪ </a:t>
            </a:r>
            <a:endParaRPr lang="en-US" sz="40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2033" y="2542458"/>
            <a:ext cx="3220405" cy="1907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3652"/>
          <a:stretch/>
        </p:blipFill>
        <p:spPr>
          <a:xfrm>
            <a:off x="8682036" y="4897516"/>
            <a:ext cx="3277554" cy="185761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887" y="4897516"/>
            <a:ext cx="3567113" cy="184332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887" y="425847"/>
            <a:ext cx="3246120" cy="183681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33652"/>
          <a:stretch/>
        </p:blipFill>
        <p:spPr>
          <a:xfrm>
            <a:off x="389187" y="425847"/>
            <a:ext cx="3151255" cy="188451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3652"/>
          <a:stretch/>
        </p:blipFill>
        <p:spPr>
          <a:xfrm>
            <a:off x="8671560" y="378142"/>
            <a:ext cx="3122294" cy="1816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3918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 y="685800"/>
            <a:ext cx="10988040" cy="5425440"/>
          </a:xfrm>
          <a:prstGeom prst="rect">
            <a:avLst/>
          </a:prstGeom>
          <a:solidFill>
            <a:schemeClr val="accent6"/>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শিখনফলঃ- </a:t>
            </a:r>
          </a:p>
          <a:p>
            <a:pPr algn="ctr"/>
            <a:endParaRPr lang="bn-BD" sz="3600" dirty="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  ১। পেঁপের বিভিন্ন জাতের নাম বলতে পারবে। </a:t>
            </a:r>
          </a:p>
          <a:p>
            <a:pPr algn="ctr"/>
            <a:r>
              <a:rPr lang="bn-BD" sz="3600" dirty="0" smtClean="0">
                <a:solidFill>
                  <a:schemeClr val="tx1"/>
                </a:solidFill>
                <a:latin typeface="NikoshBAN" panose="02000000000000000000" pitchFamily="2" charset="0"/>
                <a:cs typeface="NikoshBAN" panose="02000000000000000000" pitchFamily="2" charset="0"/>
              </a:rPr>
              <a:t>২। পেঁপের চাষ পদ্ধতি বর্ণনা করতে পারবে। </a:t>
            </a:r>
          </a:p>
          <a:p>
            <a:pPr algn="ctr"/>
            <a:r>
              <a:rPr lang="bn-BD" sz="3600" dirty="0" smtClean="0">
                <a:solidFill>
                  <a:schemeClr val="tx1"/>
                </a:solidFill>
                <a:latin typeface="NikoshBAN" panose="02000000000000000000" pitchFamily="2" charset="0"/>
                <a:cs typeface="NikoshBAN" panose="02000000000000000000" pitchFamily="2" charset="0"/>
              </a:rPr>
              <a:t>                     ৩। পেঁপে </a:t>
            </a:r>
            <a:r>
              <a:rPr lang="bn-BD" sz="3600" dirty="0" smtClean="0">
                <a:solidFill>
                  <a:schemeClr val="tx1"/>
                </a:solidFill>
                <a:latin typeface="NikoshBAN" panose="02000000000000000000" pitchFamily="2" charset="0"/>
                <a:cs typeface="NikoshBAN" panose="02000000000000000000" pitchFamily="2" charset="0"/>
              </a:rPr>
              <a:t>গাছের </a:t>
            </a:r>
            <a:r>
              <a:rPr lang="bn-BD" sz="3600" dirty="0" smtClean="0">
                <a:solidFill>
                  <a:schemeClr val="tx1"/>
                </a:solidFill>
                <a:latin typeface="NikoshBAN" panose="02000000000000000000" pitchFamily="2" charset="0"/>
                <a:cs typeface="NikoshBAN" panose="02000000000000000000" pitchFamily="2" charset="0"/>
              </a:rPr>
              <a:t>পরিচর্যা,রোগ-পোকা প্রতিকার ও ফল সংগ্রহ বিশ্লেষণ করতে পারবে</a:t>
            </a:r>
            <a:r>
              <a:rPr lang="bn-BD" sz="3600" smtClean="0">
                <a:solidFill>
                  <a:schemeClr val="tx1"/>
                </a:solidFill>
                <a:latin typeface="NikoshBAN" panose="02000000000000000000" pitchFamily="2" charset="0"/>
                <a:cs typeface="NikoshBAN" panose="02000000000000000000" pitchFamily="2" charset="0"/>
              </a:rPr>
              <a:t>। </a:t>
            </a:r>
            <a:r>
              <a:rPr lang="bn-BD" sz="360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7444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540" y="4246388"/>
            <a:ext cx="4198620" cy="2346960"/>
          </a:xfrm>
          <a:prstGeom prst="rect">
            <a:avLst/>
          </a:prstGeom>
          <a:ln w="76200">
            <a:solidFill>
              <a:schemeClr val="accent4">
                <a:lumMod val="60000"/>
                <a:lumOff val="40000"/>
              </a:schemeClr>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00" y="455805"/>
            <a:ext cx="3966340" cy="2558415"/>
          </a:xfrm>
          <a:prstGeom prst="rect">
            <a:avLst/>
          </a:prstGeom>
          <a:ln w="76200">
            <a:solidFill>
              <a:srgbClr val="92D05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8540" y="455804"/>
            <a:ext cx="4198620" cy="2424555"/>
          </a:xfrm>
          <a:prstGeom prst="rect">
            <a:avLst/>
          </a:prstGeom>
          <a:ln w="76200">
            <a:solidFill>
              <a:srgbClr val="FFFF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00" y="4246388"/>
            <a:ext cx="4255900" cy="2346960"/>
          </a:xfrm>
          <a:prstGeom prst="rect">
            <a:avLst/>
          </a:prstGeom>
          <a:ln w="76200">
            <a:solidFill>
              <a:schemeClr val="accent2"/>
            </a:solidFill>
          </a:ln>
        </p:spPr>
      </p:pic>
      <p:sp>
        <p:nvSpPr>
          <p:cNvPr id="7" name="Rectangle 6"/>
          <p:cNvSpPr/>
          <p:nvPr/>
        </p:nvSpPr>
        <p:spPr>
          <a:xfrm>
            <a:off x="1950720" y="3337759"/>
            <a:ext cx="8061960" cy="585090"/>
          </a:xfrm>
          <a:prstGeom prst="rect">
            <a:avLst/>
          </a:prstGeom>
          <a:solidFill>
            <a:schemeClr val="accent4">
              <a:lumMod val="60000"/>
              <a:lumOff val="4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পেঁপে অত্যন্ত সুস্বাদু , পুষ্টিকর ও ঔষধি গুণসম্পন্ন ফল।</a:t>
            </a:r>
            <a:endParaRPr lang="en-US" sz="36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5002530" y="731520"/>
            <a:ext cx="1916430" cy="777240"/>
          </a:xfrm>
          <a:prstGeom prst="rect">
            <a:avLst/>
          </a:prstGeom>
          <a:solidFill>
            <a:schemeClr val="accent2"/>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পাকা পেঁপে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87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054" y="320040"/>
            <a:ext cx="3399359" cy="2133600"/>
          </a:xfrm>
          <a:prstGeom prst="rect">
            <a:avLst/>
          </a:prstGeom>
          <a:ln w="76200">
            <a:solidFill>
              <a:srgbClr val="00B05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147" y="4210668"/>
            <a:ext cx="3443474" cy="2249806"/>
          </a:xfrm>
          <a:prstGeom prst="rect">
            <a:avLst/>
          </a:prstGeom>
          <a:ln w="76200">
            <a:solidFill>
              <a:schemeClr val="accent2">
                <a:lumMod val="75000"/>
              </a:schemeClr>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76" r="1955"/>
          <a:stretch/>
        </p:blipFill>
        <p:spPr>
          <a:xfrm>
            <a:off x="241237" y="4210668"/>
            <a:ext cx="3505176" cy="2251091"/>
          </a:xfrm>
          <a:prstGeom prst="rect">
            <a:avLst/>
          </a:prstGeom>
          <a:ln w="76200">
            <a:solidFill>
              <a:srgbClr val="00B05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9247" y="302966"/>
            <a:ext cx="3389374" cy="2164961"/>
          </a:xfrm>
          <a:prstGeom prst="rect">
            <a:avLst/>
          </a:prstGeom>
          <a:ln w="76200">
            <a:solidFill>
              <a:schemeClr val="accent2">
                <a:lumMod val="75000"/>
              </a:schemeClr>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1517" y="320040"/>
            <a:ext cx="3395644" cy="2147887"/>
          </a:xfrm>
          <a:prstGeom prst="rect">
            <a:avLst/>
          </a:prstGeom>
          <a:ln w="76200">
            <a:solidFill>
              <a:srgbClr val="FFFF00"/>
            </a:solidFill>
          </a:ln>
        </p:spPr>
      </p:pic>
      <p:sp>
        <p:nvSpPr>
          <p:cNvPr id="8" name="Rectangle 7"/>
          <p:cNvSpPr/>
          <p:nvPr/>
        </p:nvSpPr>
        <p:spPr>
          <a:xfrm>
            <a:off x="1213697" y="2964489"/>
            <a:ext cx="9691283" cy="624840"/>
          </a:xfrm>
          <a:prstGeom prst="rect">
            <a:avLst/>
          </a:prstGeom>
          <a:solidFill>
            <a:schemeClr val="accent2"/>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কাঁচা অবস্থায় তরকারি এবং পাকা অবস্থায় ফল হিসাবে খাওয়া যায়।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999" y="4210669"/>
            <a:ext cx="3548041" cy="2251091"/>
          </a:xfrm>
          <a:prstGeom prst="rect">
            <a:avLst/>
          </a:prstGeom>
          <a:ln w="76200">
            <a:solidFill>
              <a:srgbClr val="FFFF00"/>
            </a:solidFill>
          </a:ln>
        </p:spPr>
      </p:pic>
    </p:spTree>
    <p:extLst>
      <p:ext uri="{BB962C8B-B14F-4D97-AF65-F5344CB8AC3E}">
        <p14:creationId xmlns:p14="http://schemas.microsoft.com/office/powerpoint/2010/main" val="328589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17" y="274320"/>
            <a:ext cx="1866650" cy="22555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458" y="365761"/>
            <a:ext cx="1582604" cy="215873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15" y="4288969"/>
            <a:ext cx="1866651" cy="24465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463" y="365761"/>
            <a:ext cx="1726624" cy="21640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7968" y="371103"/>
            <a:ext cx="3140840" cy="215873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829" y="4288969"/>
            <a:ext cx="1641862" cy="2425135"/>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825" t="-1119" r="60186" b="2310"/>
          <a:stretch/>
        </p:blipFill>
        <p:spPr>
          <a:xfrm>
            <a:off x="8298691" y="371104"/>
            <a:ext cx="1683510" cy="2158736"/>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36981"/>
          <a:stretch/>
        </p:blipFill>
        <p:spPr>
          <a:xfrm>
            <a:off x="8405371" y="4299673"/>
            <a:ext cx="1699796" cy="2425134"/>
          </a:xfrm>
          <a:prstGeom prst="rect">
            <a:avLst/>
          </a:prstGeom>
        </p:spPr>
      </p:pic>
      <p:sp>
        <p:nvSpPr>
          <p:cNvPr id="13" name="Rectangle 12"/>
          <p:cNvSpPr/>
          <p:nvPr/>
        </p:nvSpPr>
        <p:spPr>
          <a:xfrm>
            <a:off x="563880" y="2788920"/>
            <a:ext cx="11060183" cy="1163601"/>
          </a:xfrm>
          <a:prstGeom prst="rect">
            <a:avLst/>
          </a:prstGeom>
          <a:solidFill>
            <a:schemeClr val="accent6">
              <a:lumMod val="60000"/>
              <a:lumOff val="4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পেঁপের জাত – আমাদের দেশে শাহী,রাঁচি, ওয়াশিংটন, হানিডিউ, পুষা এবং বিদেশ থেকে আমদানি করা বিভিন্ন ধরনের হাইব্রিড জাতের পেঁপে চাষ করা হয়। </a:t>
            </a:r>
            <a:endParaRPr lang="en-US" sz="3200" dirty="0">
              <a:solidFill>
                <a:schemeClr val="tx1"/>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1463" y="4299672"/>
            <a:ext cx="1726624" cy="2435839"/>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3396" y="4552189"/>
            <a:ext cx="3394313" cy="1898694"/>
          </a:xfrm>
          <a:prstGeom prst="rect">
            <a:avLst/>
          </a:prstGeom>
        </p:spPr>
      </p:pic>
    </p:spTree>
    <p:extLst>
      <p:ext uri="{BB962C8B-B14F-4D97-AF65-F5344CB8AC3E}">
        <p14:creationId xmlns:p14="http://schemas.microsoft.com/office/powerpoint/2010/main" val="730584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8" y="4417935"/>
            <a:ext cx="3258502" cy="2170272"/>
          </a:xfrm>
          <a:prstGeom prst="rect">
            <a:avLst/>
          </a:prstGeom>
          <a:ln w="762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614" y="492640"/>
            <a:ext cx="4012438" cy="2037875"/>
          </a:xfrm>
          <a:prstGeom prst="rect">
            <a:avLst/>
          </a:prstGeom>
          <a:ln w="7620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240" y="4417935"/>
            <a:ext cx="3464812" cy="2223849"/>
          </a:xfrm>
          <a:prstGeom prst="rect">
            <a:avLst/>
          </a:prstGeom>
          <a:ln w="76200">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9119" y="4417935"/>
            <a:ext cx="3368041" cy="2170272"/>
          </a:xfrm>
          <a:prstGeom prst="rect">
            <a:avLst/>
          </a:prstGeom>
          <a:ln w="76200">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38" y="492640"/>
            <a:ext cx="4081462" cy="2037875"/>
          </a:xfrm>
          <a:prstGeom prst="rect">
            <a:avLst/>
          </a:prstGeom>
          <a:ln w="76200">
            <a:solidFill>
              <a:schemeClr val="tx1"/>
            </a:solidFill>
          </a:ln>
        </p:spPr>
      </p:pic>
      <p:sp>
        <p:nvSpPr>
          <p:cNvPr id="8" name="Rectangle 7"/>
          <p:cNvSpPr/>
          <p:nvPr/>
        </p:nvSpPr>
        <p:spPr>
          <a:xfrm>
            <a:off x="5152134" y="960120"/>
            <a:ext cx="2117346" cy="755882"/>
          </a:xfrm>
          <a:prstGeom prst="rect">
            <a:avLst/>
          </a:prstGeom>
          <a:solidFill>
            <a:schemeClr val="accent4">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মাটি নির্বাচন </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98196" y="3003318"/>
            <a:ext cx="10619422" cy="995391"/>
          </a:xfrm>
          <a:prstGeom prst="rect">
            <a:avLst/>
          </a:prstGeom>
          <a:solidFill>
            <a:schemeClr val="accent2">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পেঁপে চাষের জন্য উঁচু ও মাঝারি উঁচু দোআঁশ বা বেলে দোআঁশ মাটি উত্তম। তবে উপযুক্ত পরিচর্যার দ্বারা প্রায় সব ধরনের মাটিতেই পেঁপের চাষ করা যায়।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03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782</Words>
  <Application>Microsoft Office PowerPoint</Application>
  <PresentationFormat>Widescreen</PresentationFormat>
  <Paragraphs>80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154</cp:revision>
  <dcterms:created xsi:type="dcterms:W3CDTF">2022-04-24T14:06:43Z</dcterms:created>
  <dcterms:modified xsi:type="dcterms:W3CDTF">2022-07-24T13:36:00Z</dcterms:modified>
</cp:coreProperties>
</file>