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1" r:id="rId5"/>
    <p:sldId id="274" r:id="rId6"/>
    <p:sldId id="272" r:id="rId7"/>
    <p:sldId id="271" r:id="rId8"/>
    <p:sldId id="266" r:id="rId9"/>
    <p:sldId id="263" r:id="rId10"/>
    <p:sldId id="264" r:id="rId11"/>
    <p:sldId id="273" r:id="rId12"/>
    <p:sldId id="265" r:id="rId13"/>
    <p:sldId id="270" r:id="rId14"/>
    <p:sldId id="268" r:id="rId15"/>
    <p:sldId id="267" r:id="rId16"/>
    <p:sldId id="269" r:id="rId17"/>
    <p:sldId id="262" r:id="rId18"/>
    <p:sldId id="259" r:id="rId19"/>
    <p:sldId id="275" r:id="rId20"/>
    <p:sldId id="260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1D86"/>
    <a:srgbClr val="A32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CDF-02B9-4550-9076-9FF1D052D004}" type="datetimeFigureOut">
              <a:rPr lang="en-US" smtClean="0"/>
              <a:t>22-Jul-22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511F-BB91-493E-B13E-578A89FB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8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CDF-02B9-4550-9076-9FF1D052D004}" type="datetimeFigureOut">
              <a:rPr lang="en-US" smtClean="0"/>
              <a:t>22-Jul-22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511F-BB91-493E-B13E-578A89FB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40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CDF-02B9-4550-9076-9FF1D052D004}" type="datetimeFigureOut">
              <a:rPr lang="en-US" smtClean="0"/>
              <a:t>22-Jul-22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511F-BB91-493E-B13E-578A89FB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36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CDF-02B9-4550-9076-9FF1D052D004}" type="datetimeFigureOut">
              <a:rPr lang="en-US" smtClean="0"/>
              <a:t>22-Jul-22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511F-BB91-493E-B13E-578A89FB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76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CDF-02B9-4550-9076-9FF1D052D004}" type="datetimeFigureOut">
              <a:rPr lang="en-US" smtClean="0"/>
              <a:t>22-Jul-22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511F-BB91-493E-B13E-578A89FB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4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CDF-02B9-4550-9076-9FF1D052D004}" type="datetimeFigureOut">
              <a:rPr lang="en-US" smtClean="0"/>
              <a:t>22-Jul-22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511F-BB91-493E-B13E-578A89FB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8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CDF-02B9-4550-9076-9FF1D052D004}" type="datetimeFigureOut">
              <a:rPr lang="en-US" smtClean="0"/>
              <a:t>22-Jul-22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511F-BB91-493E-B13E-578A89FB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77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CDF-02B9-4550-9076-9FF1D052D004}" type="datetimeFigureOut">
              <a:rPr lang="en-US" smtClean="0"/>
              <a:t>22-Jul-22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511F-BB91-493E-B13E-578A89FB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68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CDF-02B9-4550-9076-9FF1D052D004}" type="datetimeFigureOut">
              <a:rPr lang="en-US" smtClean="0"/>
              <a:t>22-Jul-22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511F-BB91-493E-B13E-578A89FB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45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CDF-02B9-4550-9076-9FF1D052D004}" type="datetimeFigureOut">
              <a:rPr lang="en-US" smtClean="0"/>
              <a:t>22-Jul-22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511F-BB91-493E-B13E-578A89FB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60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ECDF-02B9-4550-9076-9FF1D052D004}" type="datetimeFigureOut">
              <a:rPr lang="en-US" smtClean="0"/>
              <a:t>22-Jul-22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511F-BB91-493E-B13E-578A89FB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3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0ECDF-02B9-4550-9076-9FF1D052D004}" type="datetimeFigureOut">
              <a:rPr lang="en-US" smtClean="0"/>
              <a:t>22-Jul-22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5511F-BB91-493E-B13E-578A89FB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9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jfif"/><Relationship Id="rId7" Type="http://schemas.openxmlformats.org/officeDocument/2006/relationships/image" Target="../media/image250.pn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hyperlink" Target="mailto:ullahbahar237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81898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81898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81898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81898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8189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8189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8189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81898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81898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81898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81898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81898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8189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81898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703466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703466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8189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8189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1336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31336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42494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424947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424947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424947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42494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42494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424947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42494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31336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31336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3133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31336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31336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31336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31336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31336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424947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424947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42494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42494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42494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42494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42494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861691" y="1012677"/>
            <a:ext cx="10653768" cy="186204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11500" b="1" dirty="0" smtClean="0">
                <a:ln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আসসালামু আলাইকুম</a:t>
            </a:r>
            <a:endParaRPr lang="en-US" sz="11500" b="1" dirty="0">
              <a:ln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03294" y="3733668"/>
            <a:ext cx="10653768" cy="132343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8000" b="1" dirty="0" smtClean="0">
                <a:ln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ওয়ারাহমাতুল্লাহি ওয়াবারাকাতুহু</a:t>
            </a:r>
            <a:endParaRPr lang="en-US" sz="8000" b="1" dirty="0">
              <a:ln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3466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81898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81898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81898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81898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8189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8189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8189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81898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81898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81898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81898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81898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8189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81898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8189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8189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65192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65192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65192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65192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65192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6519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65192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65192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6519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65192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15003" y="945736"/>
            <a:ext cx="1080045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800" b="1" u="dottedHeavy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uFill>
                  <a:solidFill>
                    <a:srgbClr val="FF0000"/>
                  </a:solidFill>
                </a:uFill>
              </a:rPr>
              <a:t>বিক্রিয়ার উপর তাপের প্রভাব</a:t>
            </a:r>
          </a:p>
          <a:p>
            <a:pPr algn="ctr"/>
            <a:endParaRPr lang="en-US" sz="6000" b="1" dirty="0"/>
          </a:p>
        </p:txBody>
      </p:sp>
      <p:sp>
        <p:nvSpPr>
          <p:cNvPr id="61" name="Rectangle 60"/>
          <p:cNvSpPr/>
          <p:nvPr/>
        </p:nvSpPr>
        <p:spPr>
          <a:xfrm>
            <a:off x="739901" y="2934047"/>
            <a:ext cx="1049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১.তাপউৎপাদী বিক্রিয়া </a:t>
            </a:r>
          </a:p>
          <a:p>
            <a:pPr algn="ctr"/>
            <a:r>
              <a:rPr lang="en-GB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২.তাপহারী বিক্রিয়া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8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945736" y="511058"/>
            <a:ext cx="937788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600" b="1" u="dbl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uFill>
                  <a:solidFill>
                    <a:srgbClr val="7030A0"/>
                  </a:solidFill>
                </a:uFill>
              </a:rPr>
              <a:t>বিক্রিয়ার দিক</a:t>
            </a:r>
            <a:endParaRPr lang="en-US" sz="16600" b="1" u="dbl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uFill>
                <a:solidFill>
                  <a:srgbClr val="7030A0"/>
                </a:solidFill>
              </a:u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15003" y="3076954"/>
            <a:ext cx="10234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dirty="0">
                <a:solidFill>
                  <a:srgbClr val="92D050"/>
                </a:solidFill>
              </a:rPr>
              <a:t>১.একমুখী বিক্রিয়া</a:t>
            </a:r>
          </a:p>
          <a:p>
            <a:pPr algn="ctr"/>
            <a:r>
              <a:rPr lang="en-GB" sz="9600" b="1" dirty="0">
                <a:solidFill>
                  <a:srgbClr val="0070C0"/>
                </a:solidFill>
              </a:rPr>
              <a:t>২.উভয়মুখী বিক্রিয়া</a:t>
            </a:r>
            <a:endParaRPr lang="en-US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56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81898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81898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81898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81898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8189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8189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8189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81898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81898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81898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81898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81898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8189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81898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8189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8189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65192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65192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65192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65192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65192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6519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65192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65192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6519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65192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61691" y="581222"/>
            <a:ext cx="1057853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3800" b="1" u="dashHeavy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uFill>
                  <a:solidFill>
                    <a:srgbClr val="FFFF00"/>
                  </a:solidFill>
                </a:uFill>
              </a:rPr>
              <a:t>ইলেকট্রন স্থানান্তর </a:t>
            </a:r>
            <a:endParaRPr lang="en-US" sz="13800" b="1" u="dashHeavy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91017" y="2736273"/>
            <a:ext cx="100484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১.রেডক্স </a:t>
            </a:r>
            <a:r>
              <a:rPr lang="en-GB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বিক্রিয়া</a:t>
            </a:r>
          </a:p>
          <a:p>
            <a:pPr algn="ctr"/>
            <a:r>
              <a:rPr lang="en-GB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২.ননরেডক্স বিক্রিয়া</a:t>
            </a:r>
            <a:endParaRPr lang="en-US" sz="8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7869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37787" y="1703693"/>
            <a:ext cx="95855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 তাপ উৎপন্ন হয় এবং বিক্রিয়া অঞ্চলের তাপমাত্রা বেড়ে যায় তাকে তাপোৎপাদী বিক্রিয়া বলে।</a:t>
            </a:r>
          </a:p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বিক্রিয়ায় বিক্রিয়া তাপ অর্থাৎ 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∆ H  এর মান  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ঋনাত্মক ঐ বিক্রিয়াকে তাপো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বিক্রিয়া বলে।</a:t>
            </a:r>
          </a:p>
          <a:p>
            <a:pPr algn="ctr"/>
            <a:endParaRPr lang="bn-IN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900586" y="566359"/>
            <a:ext cx="56813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u="dotted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তাপো</a:t>
            </a:r>
            <a:r>
              <a:rPr lang="en-US" sz="6600" u="dotted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6600" u="dotted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পাদী বিক্রিয়াঃ</a:t>
            </a:r>
            <a:endParaRPr lang="en-US" sz="6600" u="dotted" dirty="0">
              <a:solidFill>
                <a:srgbClr val="00B050"/>
              </a:solidFill>
              <a:uFill>
                <a:solidFill>
                  <a:srgbClr val="FF0000"/>
                </a:solidFill>
              </a:u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518020" y="3730917"/>
            <a:ext cx="5134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u="dotted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তাপো</a:t>
            </a:r>
            <a:r>
              <a:rPr lang="en-US" sz="4000" u="dotted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4000" u="dotted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000" u="dotted" dirty="0" err="1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bn-IN" sz="4000" u="dotted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বিক্রিয়ার উদাহরনঃ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29950" y="4472178"/>
                <a:ext cx="10800456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1 মোল নাইট্রোজেন ও 3 মোল হাইড্রোজেন বিক্রিয়া করে 2 মোল অ্যামোনিয়া উৎপন্ন হয়। এ সময় 92 কিলোজুল তাপ উৎপন্ন হয়।  বিক্রিয়াটি নিম্নরূপ</a:t>
                </a:r>
              </a:p>
              <a:p>
                <a:endParaRPr lang="en-US" sz="2000" dirty="0" smtClean="0"/>
              </a:p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N</a:t>
                </a:r>
                <a:r>
                  <a:rPr lang="en-US" sz="2800" baseline="-25000" dirty="0" smtClean="0">
                    <a:solidFill>
                      <a:srgbClr val="7030A0"/>
                    </a:solidFill>
                  </a:rPr>
                  <a:t>2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 +   3H</a:t>
                </a:r>
                <a:r>
                  <a:rPr lang="en-US" sz="2800" baseline="-25000" dirty="0" smtClean="0">
                    <a:solidFill>
                      <a:srgbClr val="7030A0"/>
                    </a:solidFill>
                  </a:rPr>
                  <a:t>2      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=    2NH</a:t>
                </a:r>
                <a:r>
                  <a:rPr lang="en-US" sz="2800" baseline="-25000" dirty="0" smtClean="0">
                    <a:solidFill>
                      <a:srgbClr val="7030A0"/>
                    </a:solidFill>
                  </a:rPr>
                  <a:t>3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 ;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    - 92 kJ (তাপ)</a:t>
                </a:r>
                <a:r>
                  <a:rPr lang="en-US" sz="2800" baseline="-25000" dirty="0" smtClean="0">
                    <a:solidFill>
                      <a:srgbClr val="7030A0"/>
                    </a:solidFill>
                  </a:rPr>
                  <a:t>      </a:t>
                </a:r>
                <a:r>
                  <a:rPr lang="en-US" baseline="-25000" dirty="0" smtClean="0"/>
                  <a:t>				                                                                            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50" y="4472178"/>
                <a:ext cx="10800456" cy="2092881"/>
              </a:xfrm>
              <a:prstGeom prst="rect">
                <a:avLst/>
              </a:prstGeom>
              <a:blipFill rotWithShape="0">
                <a:blip r:embed="rId2"/>
                <a:stretch>
                  <a:fillRect l="-1468" t="-5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26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5003" y="2120950"/>
            <a:ext cx="1072354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 তাপ শোষিত হয় এবং বিক্রিয়া আঞ্চলের তাপ কমে যায় তাকে </a:t>
            </a:r>
            <a:r>
              <a:rPr lang="b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তাপহারী বিক্রিয়া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 বিক্রিয়া তাপ অর্থাৎ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∆</a:t>
            </a:r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 এর মান ধনাত্মক 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 তাপহারী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 বলে।</a:t>
            </a:r>
          </a:p>
          <a:p>
            <a:pPr algn="ctr"/>
            <a:r>
              <a:rPr lang="en-US" sz="3600" b="1" u="dotted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Fill>
                  <a:solidFill>
                    <a:schemeClr val="tx1"/>
                  </a:solidFill>
                </a:uFill>
              </a:rPr>
              <a:t>তাপহারী </a:t>
            </a:r>
            <a:r>
              <a:rPr lang="en-US" sz="3600" b="1" u="dotted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Fill>
                  <a:solidFill>
                    <a:schemeClr val="tx1"/>
                  </a:solidFill>
                </a:uFill>
              </a:rPr>
              <a:t>বিক্রিয়ার উদাহরনঃ</a:t>
            </a:r>
          </a:p>
          <a:p>
            <a:pPr algn="ctr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577415" y="638798"/>
            <a:ext cx="58208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u="wavyDbl" dirty="0" smtClean="0">
                <a:solidFill>
                  <a:srgbClr val="FFC000"/>
                </a:solidFill>
                <a:uFill>
                  <a:solidFill>
                    <a:srgbClr val="FF0000"/>
                  </a:solidFill>
                </a:uFill>
              </a:rPr>
              <a:t>তাপহারী </a:t>
            </a:r>
            <a:r>
              <a:rPr lang="en-US" sz="8000" b="1" u="wavyDbl" dirty="0">
                <a:solidFill>
                  <a:srgbClr val="FFC000"/>
                </a:solidFill>
                <a:uFill>
                  <a:solidFill>
                    <a:srgbClr val="FF0000"/>
                  </a:solidFill>
                </a:uFill>
              </a:rPr>
              <a:t>বিক্রিয়া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84671" y="4230139"/>
            <a:ext cx="108175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 মোল নাইট্রোজেন ও 1 মোল অক্সিজেন  বিক্রিয়া করে 2 মোল নাইট্রিক অক্সাইড উৎপন্ন হয়। এ সময় 180 কিলোজুল তাপ শোষিত হয়।  বিক্রিয়াটি নিম্নরূপঃ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15003" y="5406592"/>
                <a:ext cx="104244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N</a:t>
                </a:r>
                <a:r>
                  <a:rPr lang="en-US" sz="4400" baseline="-25000" dirty="0" smtClean="0"/>
                  <a:t>2</a:t>
                </a:r>
                <a:r>
                  <a:rPr lang="en-US" sz="4400" dirty="0" smtClean="0"/>
                  <a:t>+  O</a:t>
                </a:r>
                <a:r>
                  <a:rPr lang="en-US" sz="4400" baseline="-25000" dirty="0" smtClean="0"/>
                  <a:t>2</a:t>
                </a:r>
                <a:r>
                  <a:rPr lang="en-US" sz="4400" dirty="0" smtClean="0"/>
                  <a:t>=  2NO ; 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+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𝐾𝐽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03" y="5406592"/>
                <a:ext cx="10424442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2339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70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24" y="2095145"/>
            <a:ext cx="8713763" cy="405665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504782" y="499416"/>
            <a:ext cx="10347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u="dbl" dirty="0" smtClean="0">
                <a:solidFill>
                  <a:srgbClr val="7030A0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খোলা পাএে একমুখী বিক্রিয়া</a:t>
            </a:r>
            <a:endParaRPr lang="en-US" sz="8000" u="dbl" dirty="0">
              <a:solidFill>
                <a:srgbClr val="7030A0"/>
              </a:solidFill>
              <a:uFill>
                <a:solidFill>
                  <a:schemeClr val="accent2">
                    <a:lumMod val="75000"/>
                  </a:schemeClr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2160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00586" y="600344"/>
            <a:ext cx="5147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dottedHeavy" dirty="0" smtClean="0">
                <a:solidFill>
                  <a:srgbClr val="00B050"/>
                </a:solidFill>
                <a:uFill>
                  <a:solidFill>
                    <a:schemeClr val="accent2"/>
                  </a:solidFill>
                </a:uFill>
              </a:rPr>
              <a:t>একমুখী বিক্রিয়াঃ</a:t>
            </a:r>
            <a:endParaRPr lang="en-US" sz="7200" b="1" u="dottedHeavy" dirty="0">
              <a:solidFill>
                <a:srgbClr val="00B050"/>
              </a:solidFill>
              <a:uFill>
                <a:solidFill>
                  <a:schemeClr val="accent2"/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44607" y="1799160"/>
                <a:ext cx="10576853" cy="4678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70C0"/>
                    </a:solidFill>
                  </a:rPr>
                  <a:t>যে রাসায়নিক বিক্রিয়ায় বিক্রিয়ক পদার্থগুলো উৎপাদে পরিনত হয় কিন্তু উৎপন্ন পদার্থগুলো পুনরায় বিক্রিয়া করে বিক্রিয়কে পরিনত হয়না তাকে একমুখী বিক্রিয়া বলে। একমুখী বিক্রিয়ার সমীকরনে বিক্রিয়ক ও উৎপাদের মধ্যে একটি ডানমুখী তীর চিহ্ন (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 smtClean="0">
                    <a:solidFill>
                      <a:srgbClr val="0070C0"/>
                    </a:solidFill>
                  </a:rPr>
                  <a:t> ব্যবহার করা হয়। যেমনঃ</a:t>
                </a:r>
              </a:p>
              <a:p>
                <a:r>
                  <a:rPr lang="en-US" sz="6000" dirty="0" smtClean="0">
                    <a:solidFill>
                      <a:schemeClr val="accent2"/>
                    </a:solidFill>
                  </a:rPr>
                  <a:t>CaCO</a:t>
                </a:r>
                <a:r>
                  <a:rPr lang="en-US" sz="6000" baseline="-25000" dirty="0" smtClean="0">
                    <a:solidFill>
                      <a:schemeClr val="accent2"/>
                    </a:solidFill>
                  </a:rPr>
                  <a:t>3</a:t>
                </a:r>
                <a:r>
                  <a:rPr lang="en-US" sz="6000" dirty="0" smtClean="0">
                    <a:solidFill>
                      <a:schemeClr val="accent2"/>
                    </a:solidFill>
                  </a:rPr>
                  <a:t> (s)</a:t>
                </a:r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6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𝐶𝑎𝑂</m:t>
                    </m:r>
                    <m:r>
                      <a:rPr lang="en-US" sz="6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6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6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en-US" sz="6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</m:t>
                    </m:r>
                    <m:r>
                      <a:rPr lang="en-US" sz="6000" b="0" i="1" baseline="-2500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6000" dirty="0" smtClean="0">
                    <a:solidFill>
                      <a:schemeClr val="accent2"/>
                    </a:solidFill>
                  </a:rPr>
                  <a:t> (g)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07" y="1799160"/>
                <a:ext cx="10576853" cy="4678204"/>
              </a:xfrm>
              <a:prstGeom prst="rect">
                <a:avLst/>
              </a:prstGeom>
              <a:blipFill rotWithShape="0">
                <a:blip r:embed="rId2"/>
                <a:stretch>
                  <a:fillRect l="-3516" t="-1823" r="-2190" b="-1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>
          <a:xfrm flipV="1">
            <a:off x="9286421" y="5349672"/>
            <a:ext cx="0" cy="5946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9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955556" y="517958"/>
            <a:ext cx="910127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u="dotDotDash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</a:rPr>
              <a:t>উভমুখী বিক্রিয়াঃ</a:t>
            </a:r>
            <a:endParaRPr lang="en-US" sz="11500" u="dotDotDash" dirty="0">
              <a:solidFill>
                <a:schemeClr val="accent2">
                  <a:lumMod val="75000"/>
                </a:schemeClr>
              </a:solidFill>
              <a:uFill>
                <a:solidFill>
                  <a:srgbClr val="00B050"/>
                </a:solidFill>
              </a:u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6213" y="2538101"/>
            <a:ext cx="106523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যে রাসায়নিক বিক্রিয়ায় বিক্রিয়ক পদার্থগুলো বিক্রিয়া করে উৎপাদে পরিনত হয় এবং উৎপন্ন পদার্থগুলো পুনরায় বিক্রিয়া করে বিক্রিয়কে পরিনত হয় তাকে উভমুখী বিক্রিয়া বলে।</a:t>
            </a:r>
            <a:endParaRPr lang="en-US" sz="4400" dirty="0">
              <a:solidFill>
                <a:srgbClr val="FFC000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44" y="4600447"/>
            <a:ext cx="8081457" cy="159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4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29950" y="722120"/>
            <a:ext cx="10800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2E2E2E"/>
              </a:solidFill>
              <a:latin typeface="Open Sans"/>
            </a:endParaRPr>
          </a:p>
          <a:p>
            <a:endParaRPr lang="en-US" dirty="0" smtClean="0">
              <a:solidFill>
                <a:srgbClr val="2E2E2E"/>
              </a:solidFill>
              <a:latin typeface="Open Sans"/>
            </a:endParaRPr>
          </a:p>
          <a:p>
            <a:r>
              <a:rPr lang="bn-BD" dirty="0" smtClean="0">
                <a:solidFill>
                  <a:srgbClr val="2E2E2E"/>
                </a:solidFill>
                <a:latin typeface="Open Sans"/>
              </a:rPr>
              <a:t> </a:t>
            </a:r>
            <a:r>
              <a:rPr lang="bn-BD" sz="3600" dirty="0">
                <a:solidFill>
                  <a:srgbClr val="A31D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উভমুখী বিক্রিয়াকে বিক্রিয়ক ও উৎপাদকের মধ্যে দুটি বিপরীত অর্ধতীর (⇄) দ্বারা প্রকাশ করা যায়</a:t>
            </a:r>
            <a:r>
              <a:rPr lang="bn-BD" sz="3600" dirty="0" smtClean="0">
                <a:solidFill>
                  <a:srgbClr val="A31D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A31D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বদ্ব পাএে হাইড্রোজেন ও আয়োডিন বিক্রিয়া করে হাইড্রো আয়োডাইড উৎপন্ন হয়।আবার, হাইড্রো</a:t>
            </a:r>
            <a:r>
              <a:rPr lang="en-US" sz="3600" dirty="0">
                <a:solidFill>
                  <a:srgbClr val="A31D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A31D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আয়োডাইড ভেঙ্গে পুনরায় হাইড্রোজেন </a:t>
            </a:r>
            <a:r>
              <a:rPr lang="en-US" sz="3600" dirty="0">
                <a:solidFill>
                  <a:srgbClr val="A31D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solidFill>
                  <a:srgbClr val="A31D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আয়োডিন</a:t>
            </a:r>
          </a:p>
          <a:p>
            <a:r>
              <a:rPr lang="en-US" sz="4000" dirty="0" smtClean="0">
                <a:solidFill>
                  <a:srgbClr val="A31D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 হয়।কাজেই এই বিক্রিয়াটি একটি উভমুখী বিক্রিয়া।</a:t>
            </a:r>
          </a:p>
          <a:p>
            <a:r>
              <a:rPr lang="en-US" sz="2800" dirty="0" smtClean="0">
                <a:solidFill>
                  <a:srgbClr val="A31D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6000" baseline="-25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+I</a:t>
            </a:r>
            <a:r>
              <a:rPr lang="en-US" sz="6000" baseline="-25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(⇄</a:t>
            </a:r>
            <a:r>
              <a:rPr lang="bn-BD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2HI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4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651769" y="81897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utoShape 2" descr="H^+"/>
          <p:cNvSpPr>
            <a:spLocks noChangeAspect="1" noChangeArrowheads="1"/>
          </p:cNvSpPr>
          <p:nvPr/>
        </p:nvSpPr>
        <p:spPr bwMode="auto">
          <a:xfrm>
            <a:off x="1165225" y="-98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AutoShape 4" descr="H^+"/>
          <p:cNvSpPr>
            <a:spLocks noChangeAspect="1" noChangeArrowheads="1"/>
          </p:cNvSpPr>
          <p:nvPr/>
        </p:nvSpPr>
        <p:spPr bwMode="auto">
          <a:xfrm>
            <a:off x="1317625" y="53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939188" y="596754"/>
            <a:ext cx="70972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u="dotted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Fill>
                  <a:solidFill>
                    <a:srgbClr val="FF0000"/>
                  </a:solidFill>
                </a:uFill>
              </a:rPr>
              <a:t>রেডক্স বিক্রিয়া</a:t>
            </a:r>
            <a:endParaRPr lang="en-US" sz="11500" b="1" u="dotted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1691" y="2355486"/>
            <a:ext cx="10598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2484" indent="-582484">
              <a:buFont typeface="Wingdings" pitchFamily="2" charset="2"/>
              <a:buChar char="Ø"/>
            </a:pP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†iW· </a:t>
            </a:r>
            <a:r>
              <a:rPr lang="en-US" sz="4400" b="1" dirty="0">
                <a:solidFill>
                  <a:srgbClr val="FF0000"/>
                </a:solidFill>
                <a:latin typeface="Arial Narrow" pitchFamily="34" charset="0"/>
                <a:cs typeface="SutonnyMJ" pitchFamily="2" charset="0"/>
              </a:rPr>
              <a:t>(Redox ) 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kãwU weRviY; </a:t>
            </a:r>
            <a:r>
              <a:rPr lang="en-US" sz="4400" b="1" dirty="0">
                <a:solidFill>
                  <a:srgbClr val="FF0000"/>
                </a:solidFill>
                <a:latin typeface="Arial Narrow" pitchFamily="34" charset="0"/>
                <a:cs typeface="SutonnyMJ" pitchFamily="2" charset="0"/>
              </a:rPr>
              <a:t>Reduction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-Gi </a:t>
            </a:r>
            <a:r>
              <a:rPr lang="en-US" sz="4400" b="1" dirty="0">
                <a:solidFill>
                  <a:srgbClr val="FF0000"/>
                </a:solidFill>
                <a:latin typeface="Arial Narrow" pitchFamily="34" charset="0"/>
                <a:cs typeface="SutonnyMJ" pitchFamily="2" charset="0"/>
              </a:rPr>
              <a:t>Red</a:t>
            </a:r>
            <a:r>
              <a:rPr lang="bn-BD" sz="4400" b="1" dirty="0">
                <a:solidFill>
                  <a:srgbClr val="FF0000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 RviY;</a:t>
            </a:r>
            <a:r>
              <a:rPr lang="bn-BD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 Narrow" pitchFamily="34" charset="0"/>
                <a:cs typeface="SutonnyMJ" pitchFamily="2" charset="0"/>
              </a:rPr>
              <a:t>Oxidation 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-Gi </a:t>
            </a:r>
            <a:r>
              <a:rPr lang="en-US" sz="4400" b="1" dirty="0">
                <a:solidFill>
                  <a:srgbClr val="FF0000"/>
                </a:solidFill>
                <a:latin typeface="Arial Narrow" pitchFamily="34" charset="0"/>
                <a:cs typeface="SutonnyMJ" pitchFamily="2" charset="0"/>
              </a:rPr>
              <a:t>Ox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wb‡q MwVZ| A_©vr †iW· </a:t>
            </a:r>
            <a:r>
              <a:rPr lang="en-US" sz="4400" b="1" dirty="0">
                <a:solidFill>
                  <a:srgbClr val="FF0000"/>
                </a:solidFill>
                <a:latin typeface="Arial Narrow" pitchFamily="34" charset="0"/>
                <a:cs typeface="SutonnyMJ" pitchFamily="2" charset="0"/>
              </a:rPr>
              <a:t>(Redox ) 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A_© RviY-weRviY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82484" indent="-582484"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RviY-weRviY </a:t>
            </a:r>
            <a:r>
              <a:rPr lang="bn-BD" sz="4400" b="1" dirty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wewµqv </a:t>
            </a:r>
            <a:r>
              <a:rPr lang="en-US" sz="4400" b="1" dirty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B‡jKUªb</a:t>
            </a:r>
            <a:r>
              <a:rPr lang="bn-BD" sz="4400" b="1" dirty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400" b="1" dirty="0" err="1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vbvšÍ‡ii</a:t>
            </a:r>
            <a:r>
              <a:rPr lang="en-US" sz="4400" b="1" dirty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gva¨‡g msNwUZ nq|</a:t>
            </a:r>
          </a:p>
          <a:p>
            <a:pPr marL="582484" indent="-582484">
              <a:buFont typeface="Wingdings" pitchFamily="2" charset="2"/>
              <a:buChar char="Ø"/>
            </a:pP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6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168088" y="112197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0443661" y="112197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792762" y="149936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342400" y="139963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9176029" y="139964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580686" y="139965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002409" y="13996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986190" y="13996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360058" y="149936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717707" y="149937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186438" y="149938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544087" y="149939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880359" y="149939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504631" y="188396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3574280" y="167031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4256518" y="16703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3033045" y="188396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694184" y="463074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694184" y="3969881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59726" y="75241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59726" y="2673789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59726" y="3321835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11759726" y="2025743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759726" y="1377697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771263" y="112197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11694184" y="13996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11118790" y="139962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87596" y="5516698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126054" y="926895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6919962" y="6368426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6358792" y="6365578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5673703" y="636557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4889622" y="6365578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4068511" y="636557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3233865" y="636273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2580832" y="636273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754024" y="6395491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001996" y="6365580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59726" y="6455246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1759726" y="5952479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1759726" y="5291613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158810" y="1574239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158810" y="21197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127476" y="2681634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100414" y="3262747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98990" y="3831043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101837" y="4425687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123203" y="504383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87596" y="5979594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87596" y="6365581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68088" y="52381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541937" y="6395491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11195705" y="6362738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10453648" y="639549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9861136" y="636557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9156088" y="6365576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0" name="5-Point Star 59"/>
          <p:cNvSpPr/>
          <p:nvPr/>
        </p:nvSpPr>
        <p:spPr>
          <a:xfrm>
            <a:off x="8415466" y="636557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" name="5-Point Star 60"/>
          <p:cNvSpPr/>
          <p:nvPr/>
        </p:nvSpPr>
        <p:spPr>
          <a:xfrm>
            <a:off x="7696195" y="63655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45974" y="568450"/>
            <a:ext cx="10968423" cy="2646878"/>
          </a:xfrm>
          <a:prstGeom prst="rect">
            <a:avLst/>
          </a:prstGeom>
        </p:spPr>
        <p:txBody>
          <a:bodyPr wrap="square" numCol="1">
            <a:prstTxWarp prst="textWave1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6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</a:t>
            </a:r>
            <a:r>
              <a:rPr lang="en-US" sz="16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বাইকে </a:t>
            </a:r>
            <a:r>
              <a:rPr lang="en-US" sz="166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25" y="3262747"/>
            <a:ext cx="3691072" cy="29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5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393083" y="576703"/>
            <a:ext cx="83997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b="1" u="dash" spc="64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tx1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জারন – বিজারন বিক্রিয়া </a:t>
            </a:r>
            <a:endParaRPr lang="en-US" sz="8000" b="1" u="dash" spc="64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Fill>
                <a:solidFill>
                  <a:schemeClr val="tx1"/>
                </a:solidFill>
              </a:u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61691" y="2286001"/>
                <a:ext cx="1065376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bn-BD" sz="28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জারন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[Oxidation</a:t>
                </a:r>
                <a:r>
                  <a:rPr lang="bn-BD" sz="28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  </a:t>
                </a:r>
                <a:r>
                  <a:rPr lang="as-IN" sz="28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:- যে রাসায়নিক বিক্রিয়ায় কোনো অণু, পরমাণু বা আয়ন এক বা একাধিক ইলেকট্রন ত্যাগ করে তাকে জারণ বলে । জারণের</a:t>
                </a:r>
                <a:r>
                  <a:rPr lang="bn-BD" sz="28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 ইলেকট্রন ত্যাগ </a:t>
                </a:r>
                <a:r>
                  <a:rPr lang="as-IN" sz="28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600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1600" dirty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hgb</a:t>
                </a:r>
                <a:r>
                  <a:rPr lang="bn-BD" sz="1600" dirty="0">
                    <a:solidFill>
                      <a:srgbClr val="C00000"/>
                    </a:solidFill>
                    <a:latin typeface="SutonnyMJ" pitchFamily="2" charset="0"/>
                  </a:rPr>
                  <a:t> </a:t>
                </a:r>
                <a:r>
                  <a:rPr lang="en-US" sz="1600" dirty="0">
                    <a:solidFill>
                      <a:srgbClr val="C00000"/>
                    </a:solidFill>
                    <a:latin typeface="SutonnyMJ" pitchFamily="2" charset="0"/>
                  </a:rPr>
                  <a:t>t          </a:t>
                </a:r>
                <a:r>
                  <a:rPr lang="bn-BD" sz="1600" dirty="0">
                    <a:solidFill>
                      <a:srgbClr val="C00000"/>
                    </a:solidFill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i="1">
                        <a:solidFill>
                          <a:srgbClr val="C00000"/>
                        </a:solidFill>
                        <a:latin typeface="Cambria Math"/>
                      </a:rPr>
                      <m:t>𝑍𝑛</m:t>
                    </m:r>
                    <m:r>
                      <a:rPr lang="bn-BD" i="1">
                        <a:solidFill>
                          <a:srgbClr val="C00000"/>
                        </a:solidFill>
                        <a:latin typeface="Cambria Math"/>
                      </a:rPr>
                      <m:t> − </m:t>
                    </m:r>
                    <m:sSup>
                      <m:sSupPr>
                        <m:ctrlPr>
                          <a:rPr lang="bn-BD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bn-BD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bn-BD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bn-BD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BD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bn-BD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𝑍𝑛</m:t>
                        </m:r>
                      </m:e>
                      <m:sup>
                        <m:r>
                          <a:rPr lang="bn-BD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bn-BD" i="1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as-IN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বিজারণ [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Reduction]:-</a:t>
                </a:r>
                <a:r>
                  <a:rPr lang="as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 রাসায়নিক বিক্রিয়ায় কোনো অণু, পরমাণু বা আয়ন এক বা একাধিক ইলেকট্রন গ্রহণ করে তাকে বিজারণ বলে । বিজারণের অর্থ ইলেকট্রন গ্রহণ ।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‡hgb</a:t>
                </a:r>
                <a:r>
                  <a:rPr lang="bn-BD" dirty="0">
                    <a:solidFill>
                      <a:srgbClr val="00B050"/>
                    </a:solidFill>
                    <a:latin typeface="SutonnyMJ" pitchFamily="2" charset="0"/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  <a:latin typeface="SutonnyMJ" pitchFamily="2" charset="0"/>
                  </a:rPr>
                  <a:t>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  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𝐶𝑢</m:t>
                        </m:r>
                      </m:e>
                      <m:sup>
                        <m:r>
                          <a:rPr lang="bn-BD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bn-BD" i="1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bn-BD" sz="2000" i="1">
                        <a:solidFill>
                          <a:srgbClr val="00B050"/>
                        </a:solidFill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bn-BD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bn-BD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bn-BD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bn-BD" sz="2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BD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→ 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𝐶𝑢</m:t>
                    </m:r>
                    <m:r>
                      <a:rPr lang="bn-BD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91" y="2286001"/>
                <a:ext cx="10653768" cy="3970318"/>
              </a:xfrm>
              <a:prstGeom prst="rect">
                <a:avLst/>
              </a:prstGeom>
              <a:blipFill rotWithShape="0">
                <a:blip r:embed="rId2"/>
                <a:stretch>
                  <a:fillRect l="-1144" r="-2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2153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864445" y="534042"/>
            <a:ext cx="6378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spc="64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জারন – বিজারন বিক্রিয়া </a:t>
            </a:r>
            <a:endParaRPr lang="en-US" sz="6000" b="1" spc="64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 flipV="1">
            <a:off x="4561579" y="3426919"/>
            <a:ext cx="4744765" cy="611683"/>
            <a:chOff x="1905000" y="2362200"/>
            <a:chExt cx="3048000" cy="505264"/>
          </a:xfrm>
        </p:grpSpPr>
        <p:cxnSp>
          <p:nvCxnSpPr>
            <p:cNvPr id="77" name="Straight Arrow Connector 76"/>
            <p:cNvCxnSpPr/>
            <p:nvPr/>
          </p:nvCxnSpPr>
          <p:spPr>
            <a:xfrm>
              <a:off x="1905000" y="2362200"/>
              <a:ext cx="0" cy="505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905000" y="2362200"/>
              <a:ext cx="3048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4953000" y="2362200"/>
              <a:ext cx="0" cy="505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5429339" y="3515381"/>
                <a:ext cx="2249730" cy="656245"/>
              </a:xfrm>
              <a:prstGeom prst="rect">
                <a:avLst/>
              </a:prstGeom>
            </p:spPr>
            <p:txBody>
              <a:bodyPr wrap="none" lIns="116496" tIns="58249" rIns="116496" bIns="58249">
                <a:spAutoFit/>
              </a:bodyPr>
              <a:lstStyle/>
              <a:p>
                <a:r>
                  <a:rPr lang="bn-BD" sz="2100" dirty="0">
                    <a:solidFill>
                      <a:srgbClr val="EE129F"/>
                    </a:solidFill>
                  </a:rPr>
                  <a:t>২ টা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>
                            <a:solidFill>
                              <a:srgbClr val="EE129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500" i="1">
                            <a:solidFill>
                              <a:srgbClr val="EE129F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bn-BD" sz="3500" i="1">
                            <a:solidFill>
                              <a:srgbClr val="EE129F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bn-BD" sz="3500" dirty="0">
                    <a:solidFill>
                      <a:srgbClr val="EE129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BD" sz="2100" i="1">
                        <a:solidFill>
                          <a:srgbClr val="EE129F"/>
                        </a:solidFill>
                        <a:latin typeface="Cambria Math"/>
                      </a:rPr>
                      <m:t>গ্রহণ</m:t>
                    </m:r>
                    <m:r>
                      <a:rPr lang="bn-BD" sz="2100" i="1">
                        <a:solidFill>
                          <a:srgbClr val="EE129F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en-US" sz="2100" dirty="0">
                  <a:solidFill>
                    <a:srgbClr val="EE129F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062" y="3515380"/>
                <a:ext cx="1744901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748" t="-10465" r="-419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5729041" y="4126469"/>
            <a:ext cx="2409831" cy="3946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16496" tIns="58249" rIns="116496" bIns="58249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বিজারণ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447212" y="2875612"/>
            <a:ext cx="2409831" cy="3946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16496" tIns="58249" rIns="116496" bIns="58249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জারক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914162" y="3515380"/>
            <a:ext cx="2409831" cy="39463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16496" tIns="58249" rIns="116496" bIns="58249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বিজারক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234640" y="2743930"/>
                <a:ext cx="9141619" cy="690100"/>
              </a:xfrm>
              <a:prstGeom prst="rect">
                <a:avLst/>
              </a:prstGeom>
              <a:noFill/>
            </p:spPr>
            <p:txBody>
              <a:bodyPr wrap="square" lIns="116496" tIns="58249" rIns="116496" bIns="58249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5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41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𝑍𝑛</m:t>
                          </m:r>
                          <m:r>
                            <a:rPr lang="bn-BD" sz="41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 +     </m:t>
                          </m:r>
                          <m:r>
                            <a:rPr lang="en-US" sz="35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𝐶𝑢</m:t>
                          </m:r>
                        </m:e>
                        <m:sup>
                          <m:r>
                            <a:rPr lang="bn-BD" sz="35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bn-BD" sz="35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bn-BD" sz="3500" i="1" dirty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bn-BD" sz="4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41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a:rPr lang="bn-BD" sz="41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𝑍𝑛</m:t>
                          </m:r>
                        </m:e>
                        <m:sup>
                          <m:r>
                            <a:rPr lang="bn-BD" sz="41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bn-BD" sz="41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bn-BD" sz="4100" i="1">
                          <a:solidFill>
                            <a:srgbClr val="C00000"/>
                          </a:solidFill>
                          <a:latin typeface="Cambria Math"/>
                        </a:rPr>
                        <m:t>+        </m:t>
                      </m:r>
                      <m:r>
                        <a:rPr lang="en-US" sz="3500" i="1">
                          <a:solidFill>
                            <a:srgbClr val="C00000"/>
                          </a:solidFill>
                          <a:latin typeface="Cambria Math"/>
                        </a:rPr>
                        <m:t>𝐶𝑢</m:t>
                      </m:r>
                      <m:r>
                        <a:rPr lang="bn-BD" sz="3500" i="1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41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40" y="2743930"/>
                <a:ext cx="9141619" cy="6901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/>
          <p:cNvGrpSpPr/>
          <p:nvPr/>
        </p:nvGrpSpPr>
        <p:grpSpPr>
          <a:xfrm>
            <a:off x="2483943" y="2087539"/>
            <a:ext cx="4080664" cy="505264"/>
            <a:chOff x="1905000" y="2362200"/>
            <a:chExt cx="3048000" cy="505264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1905000" y="2362200"/>
              <a:ext cx="0" cy="505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905000" y="2362200"/>
              <a:ext cx="3048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4953000" y="2362200"/>
              <a:ext cx="0" cy="505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991432" y="2035372"/>
                <a:ext cx="2768909" cy="579301"/>
              </a:xfrm>
              <a:prstGeom prst="rect">
                <a:avLst/>
              </a:prstGeom>
              <a:noFill/>
            </p:spPr>
            <p:txBody>
              <a:bodyPr wrap="square" lIns="116496" tIns="58249" rIns="116496" bIns="58249" rtlCol="0">
                <a:spAutoFit/>
              </a:bodyPr>
              <a:lstStyle/>
              <a:p>
                <a:r>
                  <a:rPr lang="bn-BD" sz="2100" dirty="0">
                    <a:solidFill>
                      <a:srgbClr val="EE129F"/>
                    </a:solidFill>
                  </a:rPr>
                  <a:t>২ টা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rgbClr val="EE129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000" i="1">
                            <a:solidFill>
                              <a:srgbClr val="EE129F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bn-BD" sz="3000" i="1">
                            <a:solidFill>
                              <a:srgbClr val="EE129F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bn-BD" sz="3000" dirty="0">
                    <a:solidFill>
                      <a:srgbClr val="EE129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BD" sz="2100" i="1">
                        <a:solidFill>
                          <a:srgbClr val="EE129F"/>
                        </a:solidFill>
                        <a:latin typeface="Cambria Math"/>
                      </a:rPr>
                      <m:t>ত্যাগ</m:t>
                    </m:r>
                    <m:r>
                      <a:rPr lang="bn-BD" sz="2100" i="1">
                        <a:solidFill>
                          <a:srgbClr val="EE129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100" dirty="0">
                  <a:solidFill>
                    <a:srgbClr val="EE129F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432" y="2035372"/>
                <a:ext cx="2768909" cy="579301"/>
              </a:xfrm>
              <a:prstGeom prst="rect">
                <a:avLst/>
              </a:prstGeom>
              <a:blipFill rotWithShape="0">
                <a:blip r:embed="rId6"/>
                <a:stretch>
                  <a:fillRect l="-1762" t="-10526" b="-3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2991808" y="1578169"/>
            <a:ext cx="2409831" cy="39463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16496" tIns="58249" rIns="116496" bIns="58249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জারণ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42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0" grpId="0"/>
      <p:bldP spid="81" grpId="0" animBg="1"/>
      <p:bldP spid="82" grpId="0" animBg="1"/>
      <p:bldP spid="83" grpId="0" animBg="1"/>
      <p:bldP spid="84" grpId="0"/>
      <p:bldP spid="89" grpId="0"/>
      <p:bldP spid="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965684" y="578247"/>
            <a:ext cx="7224710" cy="671633"/>
          </a:xfrm>
          <a:prstGeom prst="rect">
            <a:avLst/>
          </a:prstGeom>
          <a:solidFill>
            <a:srgbClr val="FFFF00"/>
          </a:solidFill>
        </p:spPr>
        <p:txBody>
          <a:bodyPr wrap="square" lIns="116496" tIns="58249" rIns="116496" bIns="58249" rtlCol="0">
            <a:spAutoFit/>
          </a:bodyPr>
          <a:lstStyle/>
          <a:p>
            <a:pPr marL="364053" indent="-364053">
              <a:buFont typeface="Wingdings" pitchFamily="2" charset="2"/>
              <a:buChar char="q"/>
            </a:pPr>
            <a:r>
              <a:rPr lang="bn-BD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জারণ বিজারন যুগপৎ (একইসাথে ) ঘটেঃ </a:t>
            </a:r>
            <a:endParaRPr lang="en-US" sz="36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88711" y="2502927"/>
                <a:ext cx="10926748" cy="378492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116496" tIns="58249" rIns="116496" bIns="58249">
                <a:spAutoFit/>
              </a:bodyPr>
              <a:lstStyle/>
              <a:p>
                <a:pPr algn="just"/>
                <a:r>
                  <a:rPr lang="as-IN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সোডিয়াম পরমানু তার নিকটতম নিষ্ক্রিয় গ্যাস থেকে একটি ইলেকট্রন বেশি থাকায় সোডিয়াম পরমানু সর্ববহিঃস্থ শক্তিস্তর হতে একটি ইলেকট্রন ত্যাগ করে সোডিয়াম আয়ন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0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𝑁𝑎</m:t>
                        </m:r>
                      </m:e>
                      <m:sup>
                        <m:r>
                          <a:rPr lang="bn-BD" sz="30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as-IN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গঠন করে এবং জারিত হয়। অপরদিকে ক্লোরিন পরমাণুতে নিকটতম নিষ্ক্রিয় গ্যাস থেকে একটি ইলেকট্রন কম থাকায় ক্লোরিন পরমাণু তার বাইরের শক্তিস্তরে একটি ইলেকট্রন গ্রহণ করে ক্লোরাইড আয়ন </a:t>
                </a:r>
                <a:r>
                  <a:rPr lang="as-IN" sz="30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0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𝐶𝑙</m:t>
                        </m:r>
                      </m:e>
                      <m:sup>
                        <m:r>
                          <a:rPr lang="bn-BD" sz="30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 </a:t>
                </a:r>
                <a:r>
                  <a:rPr lang="en-US" sz="30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as-IN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গঠন করে এবং বিজারিত হয়। সোডিয়াম পরমাণু যে ইলেকট্রন ত্যাগ করে জারিত হয়েছে ক্লোরিন পরমাণু ঐ ইলেকট্রন গ্রহণ করে বিজারিত হয়েছে। কাজেই বলা যায় জারণ বিজারণ </a:t>
                </a:r>
                <a:r>
                  <a:rPr lang="en-US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একটি </a:t>
                </a:r>
                <a:r>
                  <a:rPr lang="as-IN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যুগপৎ ঘটনা</a:t>
                </a:r>
                <a:r>
                  <a:rPr lang="as-IN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BD" sz="2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BD" dirty="0" smtClean="0">
                    <a:solidFill>
                      <a:srgbClr val="EE129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 অর্ধ বিক্রিয়াঃ  </a:t>
                </a:r>
                <a:r>
                  <a:rPr lang="en-US" dirty="0" smtClean="0">
                    <a:solidFill>
                      <a:srgbClr val="EE129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Na </a:t>
                </a:r>
                <a:r>
                  <a:rPr lang="en-US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--------&gt; 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𝑁𝑎</m:t>
                        </m:r>
                      </m:e>
                      <m:sup>
                        <m:r>
                          <a:rPr lang="bn-BD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 </a:t>
                </a:r>
                <a:r>
                  <a:rPr lang="bn-BD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+</a:t>
                </a:r>
                <a:r>
                  <a:rPr lang="en-US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bn-BD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dirty="0" smtClean="0">
                    <a:solidFill>
                      <a:srgbClr val="EE129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বিজারণ </a:t>
                </a:r>
                <a:r>
                  <a:rPr lang="bn-BD" dirty="0">
                    <a:solidFill>
                      <a:srgbClr val="EE129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অর্ধ বিক্রিয়াঃ</a:t>
                </a:r>
                <a:r>
                  <a:rPr lang="en-US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/>
                      </a:rPr>
                      <m:t>  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𝐶𝑙</m:t>
                    </m:r>
                  </m:oMath>
                </a14:m>
                <a:r>
                  <a:rPr lang="bn-BD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:r>
                  <a:rPr lang="bn-BD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 -------&gt; </a:t>
                </a:r>
                <a:r>
                  <a:rPr lang="bn-BD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𝐶𝑙</m:t>
                        </m:r>
                      </m:e>
                      <m:sup>
                        <m:r>
                          <a:rPr lang="bn-BD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 </a:t>
                </a:r>
                <a:endParaRPr lang="bn-BD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1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জারন-বিজারন বিক্রিয়াঃ  </a:t>
                </a:r>
                <a14:m>
                  <m:oMath xmlns:m="http://schemas.openxmlformats.org/officeDocument/2006/math">
                    <m:r>
                      <a:rPr lang="bn-BD" i="1">
                        <a:solidFill>
                          <a:srgbClr val="C00000"/>
                        </a:solidFill>
                        <a:latin typeface="Cambria Math"/>
                      </a:rPr>
                      <m:t>𝑁𝑎</m:t>
                    </m:r>
                    <m:r>
                      <a:rPr lang="bn-BD" i="1">
                        <a:solidFill>
                          <a:srgbClr val="C00000"/>
                        </a:solidFill>
                        <a:latin typeface="Cambria Math"/>
                      </a:rPr>
                      <m:t>     +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𝐶𝑙</m:t>
                    </m:r>
                    <m:r>
                      <a:rPr lang="bn-BD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bn-BD" sz="2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6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𝑁𝑎</m:t>
                        </m:r>
                      </m:e>
                      <m:sup>
                        <m:r>
                          <a:rPr lang="bn-BD" sz="26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bn-BD" sz="2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6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𝐶𝑙</m:t>
                        </m:r>
                      </m:e>
                      <m:sup>
                        <m:r>
                          <a:rPr lang="bn-BD" sz="26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m:rPr>
                        <m:nor/>
                      </m:rPr>
                      <a:rPr lang="bn-BD" sz="2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 </m:t>
                    </m:r>
                    <m:r>
                      <m:rPr>
                        <m:nor/>
                      </m:rPr>
                      <a:rPr lang="bn-BD" sz="21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বা </m:t>
                    </m:r>
                    <m:r>
                      <a:rPr lang="bn-BD" sz="2100" i="1" dirty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bn-BD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𝑁𝑎𝐶𝑙</m:t>
                    </m:r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11" y="2502927"/>
                <a:ext cx="10926748" cy="3784922"/>
              </a:xfrm>
              <a:prstGeom prst="rect">
                <a:avLst/>
              </a:prstGeom>
              <a:blipFill rotWithShape="0">
                <a:blip r:embed="rId2"/>
                <a:stretch>
                  <a:fillRect l="-781" t="-1129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61691" y="1326079"/>
                <a:ext cx="9954207" cy="112598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lIns="116496" tIns="58249" rIns="116496" bIns="58249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5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𝑁𝑎</m:t>
                      </m:r>
                      <m:r>
                        <a:rPr lang="bn-BD" sz="35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    +</m:t>
                      </m:r>
                      <m:f>
                        <m:fPr>
                          <m:ctrlPr>
                            <a:rPr lang="bn-BD" sz="35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5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5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bn-BD" sz="35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n-BD" sz="35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𝐶𝑙</m:t>
                          </m:r>
                        </m:e>
                        <m:sub>
                          <m:r>
                            <a:rPr lang="bn-BD" sz="35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bn-BD" sz="3500" i="1">
                          <a:solidFill>
                            <a:srgbClr val="00B050"/>
                          </a:solidFill>
                          <a:latin typeface="Cambria Math"/>
                        </a:rPr>
                        <m:t>    </m:t>
                      </m:r>
                      <m:r>
                        <a:rPr lang="bn-BD" sz="3500" i="1" dirty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m:rPr>
                          <m:nor/>
                        </m:rPr>
                        <a:rPr lang="bn-BD" sz="3500" dirty="0">
                          <a:solidFill>
                            <a:srgbClr val="00B050"/>
                          </a:solidFill>
                        </a:rPr>
                        <m:t> </m:t>
                      </m:r>
                      <m:sSup>
                        <m:sSupPr>
                          <m:ctrlPr>
                            <a:rPr lang="bn-BD" sz="35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5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𝑁𝑎</m:t>
                          </m:r>
                        </m:e>
                        <m:sup>
                          <m:r>
                            <a:rPr lang="bn-BD" sz="35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bn-BD" sz="35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5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𝐶𝑙</m:t>
                          </m:r>
                        </m:e>
                        <m:sup>
                          <m:r>
                            <a:rPr lang="bn-BD" sz="35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m:rPr>
                          <m:nor/>
                        </m:rPr>
                        <a:rPr lang="bn-BD" sz="3500" dirty="0">
                          <a:solidFill>
                            <a:srgbClr val="00B050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bn-BD" sz="3500" dirty="0">
                          <a:solidFill>
                            <a:srgbClr val="00B050"/>
                          </a:solidFill>
                        </a:rPr>
                        <m:t>বা </m:t>
                      </m:r>
                      <m:r>
                        <a:rPr lang="bn-BD" sz="3500" i="1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bn-BD" sz="3500" i="1" dirty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𝑁𝑎𝐶𝑙</m:t>
                      </m:r>
                    </m:oMath>
                  </m:oMathPara>
                </a14:m>
                <a:endParaRPr lang="en-US" sz="35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91" y="1326079"/>
                <a:ext cx="9954207" cy="11259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74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3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321750" y="448654"/>
            <a:ext cx="88263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u="wavyDbl" dirty="0" err="1" smtClean="0">
                <a:solidFill>
                  <a:srgbClr val="00B050"/>
                </a:solidFill>
                <a:uFill>
                  <a:solidFill>
                    <a:srgbClr val="FFFF00"/>
                  </a:solidFill>
                </a:uFill>
              </a:rPr>
              <a:t>নন-রেডক্স</a:t>
            </a:r>
            <a:r>
              <a:rPr lang="en-US" sz="11500" u="wavyDbl" dirty="0" smtClean="0">
                <a:solidFill>
                  <a:srgbClr val="00B050"/>
                </a:solidFill>
                <a:uFill>
                  <a:solidFill>
                    <a:srgbClr val="FFFF00"/>
                  </a:solidFill>
                </a:uFill>
              </a:rPr>
              <a:t> </a:t>
            </a:r>
            <a:r>
              <a:rPr lang="en-US" sz="11500" u="wavyDbl" dirty="0" smtClean="0">
                <a:solidFill>
                  <a:srgbClr val="00B050"/>
                </a:solidFill>
                <a:uFill>
                  <a:solidFill>
                    <a:srgbClr val="FFFF00"/>
                  </a:solidFill>
                </a:uFill>
              </a:rPr>
              <a:t>বিক্রিয়াঃ</a:t>
            </a:r>
            <a:endParaRPr lang="en-US" sz="11500" u="wavyDbl" dirty="0">
              <a:solidFill>
                <a:srgbClr val="00B050"/>
              </a:solidFill>
              <a:uFill>
                <a:solidFill>
                  <a:srgbClr val="FFFF00"/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41751" y="2171792"/>
                <a:ext cx="10576853" cy="406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এমন অনেক রাসায়নিক বিক্রিয়া দেখা যায় </a:t>
                </a:r>
                <a:r>
                  <a:rPr lang="en-US" sz="4000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যে</a:t>
                </a:r>
                <a:r>
                  <a:rPr lang="en-US" sz="4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, যেখানে ইলেকট্রনের আদান প্রদান ঘটেনা। এ ধরনের রাসায়নিক বিক্রিয়াকে </a:t>
                </a:r>
                <a:r>
                  <a:rPr lang="en-US" sz="4000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নন</a:t>
                </a:r>
                <a:r>
                  <a:rPr lang="en-US" sz="4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-রেডক্স বিক্রিয়া </a:t>
                </a:r>
                <a:r>
                  <a:rPr lang="en-US" sz="4000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বলে</a:t>
                </a:r>
                <a:r>
                  <a:rPr lang="en-US" sz="4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।</a:t>
                </a:r>
              </a:p>
              <a:p>
                <a:r>
                  <a:rPr lang="en-US" sz="4000" dirty="0">
                    <a:solidFill>
                      <a:schemeClr val="accent2">
                        <a:lumMod val="75000"/>
                      </a:schemeClr>
                    </a:solidFill>
                  </a:rPr>
                  <a:t>এ ধরনের রাসায়নিক </a:t>
                </a:r>
                <a:r>
                  <a:rPr lang="en-US" sz="4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বিক্রিয়া কোন পরমানুর জারন সংখ্যার হ্রাস- বৃদ্বি ঘটেনা।</a:t>
                </a:r>
              </a:p>
              <a:p>
                <a:endParaRPr lang="en-US" dirty="0" smtClean="0"/>
              </a:p>
              <a:p>
                <a:r>
                  <a:rPr lang="en-US" sz="40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যেমনঃ   HCL(</a:t>
                </a:r>
                <a:r>
                  <a:rPr lang="en-US" sz="4000" dirty="0" err="1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aq</a:t>
                </a:r>
                <a:r>
                  <a:rPr lang="en-US" sz="40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) +NaOH(</a:t>
                </a:r>
                <a:r>
                  <a:rPr lang="en-US" sz="4000" dirty="0" err="1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aq</a:t>
                </a:r>
                <a:r>
                  <a:rPr lang="en-US" sz="40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4000" b="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NaCl(</a:t>
                </a:r>
                <a:r>
                  <a:rPr lang="en-US" sz="4000" dirty="0" err="1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aq</a:t>
                </a:r>
                <a:r>
                  <a:rPr lang="en-US" sz="40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) +H</a:t>
                </a:r>
                <a:r>
                  <a:rPr lang="en-US" sz="4000" baseline="-250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sz="40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O</a:t>
                </a:r>
                <a:endParaRPr lang="en-US" sz="4000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51" y="2171792"/>
                <a:ext cx="10576853" cy="4062651"/>
              </a:xfrm>
              <a:prstGeom prst="rect">
                <a:avLst/>
              </a:prstGeom>
              <a:blipFill rotWithShape="0">
                <a:blip r:embed="rId2"/>
                <a:stretch>
                  <a:fillRect l="-2017" t="-4348" b="-6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917849" y="323306"/>
            <a:ext cx="32832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মূল্যায়ন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91017" y="2140722"/>
            <a:ext cx="98732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7200" dirty="0" smtClean="0">
                <a:solidFill>
                  <a:srgbClr val="C00000"/>
                </a:solidFill>
              </a:rPr>
              <a:t>জারক পদার্থ কি?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7200" dirty="0" smtClean="0">
                <a:solidFill>
                  <a:srgbClr val="C00000"/>
                </a:solidFill>
              </a:rPr>
              <a:t>বিজারক পদার্থ বলতে কি বুঝ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7200" dirty="0" smtClean="0">
                <a:solidFill>
                  <a:srgbClr val="C00000"/>
                </a:solidFill>
              </a:rPr>
              <a:t>Redox শব্দটির অর্থ কি ?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55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54580" y="714625"/>
            <a:ext cx="6078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দলগত কাজ/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জোড়ায়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কাজ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80" y="971835"/>
            <a:ext cx="3587058" cy="215968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67" y="3766782"/>
            <a:ext cx="3587058" cy="1838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08011" y="1600200"/>
                <a:ext cx="707180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𝑆𝑛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𝐶𝑙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+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𝐹𝑒𝐶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→ 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𝑆𝑛𝐶𝑙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+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C00000"/>
                        </a:solidFill>
                        <a:latin typeface="Cambria Math"/>
                      </a:rPr>
                      <m:t>    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𝐹𝑒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𝐶𝑙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BD" sz="2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বিক্রিয়াটির </a:t>
                </a:r>
                <a:r>
                  <a:rPr lang="bn-BD" sz="20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 -বিজারন অর্ধ বিক্রিয়া </a:t>
                </a:r>
                <a:r>
                  <a:rPr lang="bn-BD" sz="2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লিখ</a:t>
                </a:r>
                <a:r>
                  <a:rPr lang="en-US" sz="2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জারক ও বিজারক নির্ণয় কর।</a:t>
                </a:r>
                <a:endParaRPr lang="en-US" sz="2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1" y="1600200"/>
                <a:ext cx="7071802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603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455612" y="2771745"/>
            <a:ext cx="7313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বিক্রিয়াগুলোর কোনটি ঘটবে কোনটি ঘটবেনা কারন উল্লেখ কর এবং বিক্রিয়া গুলো পূর্ণ করে জারণ -বিজারন অর্ধ বিক্রিয়া লিখঃ</a:t>
            </a:r>
            <a:r>
              <a:rPr lang="bn-BD" sz="2000" dirty="0" smtClean="0">
                <a:solidFill>
                  <a:srgbClr val="7030A0"/>
                </a:solidFill>
              </a:rPr>
              <a:t> </a:t>
            </a:r>
            <a:endParaRPr lang="en-US" sz="2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341519" y="3950787"/>
                <a:ext cx="3352800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𝑍𝑛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𝐶𝑢𝐶𝑙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519" y="3950787"/>
                <a:ext cx="3352800" cy="446276"/>
              </a:xfrm>
              <a:prstGeom prst="rect">
                <a:avLst/>
              </a:prstGeom>
              <a:blipFill rotWithShape="1">
                <a:blip r:embed="rId5"/>
                <a:stretch>
                  <a:fillRect l="-2364" t="-9589" b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651045" y="4007001"/>
                <a:ext cx="3276600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1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b="0" dirty="0" smtClean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𝐹𝑒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+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𝑀𝑔𝑆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045" y="4007001"/>
                <a:ext cx="3276600" cy="446276"/>
              </a:xfrm>
              <a:prstGeom prst="rect">
                <a:avLst/>
              </a:prstGeom>
              <a:blipFill rotWithShape="0">
                <a:blip r:embed="rId6"/>
                <a:stretch>
                  <a:fillRect l="-1676" t="-6757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312460" y="4659124"/>
                <a:ext cx="2774479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+ </a:t>
                </a:r>
                <a:r>
                  <a:rPr lang="bn-BD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𝐶𝑙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bn-BD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460" y="4659124"/>
                <a:ext cx="2774479" cy="446276"/>
              </a:xfrm>
              <a:prstGeom prst="rect">
                <a:avLst/>
              </a:prstGeom>
              <a:blipFill rotWithShape="1">
                <a:blip r:embed="rId7"/>
                <a:stretch>
                  <a:fillRect l="-3077" t="-9459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824099" y="4659124"/>
                <a:ext cx="31220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.  </m:t>
                    </m:r>
                    <m:r>
                      <m:rPr>
                        <m:sty m:val="p"/>
                      </m:rP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C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+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𝑀𝑔𝑆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99" y="4659124"/>
                <a:ext cx="3122050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975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6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6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6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6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5" grpId="0" build="allAtOnce"/>
      <p:bldP spid="66" grpId="0"/>
      <p:bldP spid="66" grpId="1"/>
      <p:bldP spid="67" grpId="0" build="allAtOnce"/>
      <p:bldP spid="68" grpId="0"/>
      <p:bldP spid="68" grpId="1"/>
      <p:bldP spid="69" grpId="0"/>
      <p:bldP spid="69" grpId="1"/>
      <p:bldP spid="70" grpId="0"/>
      <p:bldP spid="7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15003" y="448654"/>
            <a:ext cx="104899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বাড়ির কাজ</a:t>
            </a:r>
            <a:endParaRPr lang="en-US" sz="166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55" y="2533511"/>
            <a:ext cx="3797961" cy="2534466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826705" y="2598584"/>
                <a:ext cx="6371092" cy="1977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bn-BD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১. জারণ- বিজারণ যুগপৎ ঘটে</a:t>
                </a:r>
                <a:r>
                  <a:rPr lang="bn-BD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</a:rPr>
                      <m:t>𝑆𝑛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𝐶𝑙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 + 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𝐹𝑒𝐶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→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𝑆𝑛𝐶𝑙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 +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rgbClr val="C00000"/>
                        </a:solidFill>
                        <a:latin typeface="Cambria Math"/>
                      </a:rPr>
                      <m:t>    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  <m:r>
                      <a:rPr lang="en-US" sz="2800" dirty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/>
                      </a:rPr>
                      <m:t>𝐹𝑒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𝐶𝑙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dirty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বিক্রিয়াটির  আলোকে উক্তিটি বিশ্লেষণ কর।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05" y="2598584"/>
                <a:ext cx="6371092" cy="1977464"/>
              </a:xfrm>
              <a:prstGeom prst="rect">
                <a:avLst/>
              </a:prstGeom>
              <a:blipFill rotWithShape="0">
                <a:blip r:embed="rId4"/>
                <a:stretch>
                  <a:fillRect l="-201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4665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5" grpId="0"/>
      <p:bldP spid="6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75084" y="2738927"/>
            <a:ext cx="11031173" cy="411907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556263"/>
              </a:avLst>
            </a:prstTxWarp>
            <a:spAutoFit/>
          </a:bodyPr>
          <a:lstStyle/>
          <a:p>
            <a:r>
              <a:rPr lang="en-US" sz="115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সবাইকে অসংখ্য ধন্যবাদ</a:t>
            </a:r>
            <a:endParaRPr lang="en-US" sz="115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6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517" y="2771512"/>
            <a:ext cx="2857500" cy="28575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20695" y="2847711"/>
            <a:ext cx="86141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মোঃ বাহার উল্লাহ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সহকারি শিক্ষক (গনিত এবং বিজ্ঞান)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ছমিরমুন্সির হাট দাখিল মাদ্রাসা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সেনবাগ- নোয়াখালী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ই-</a:t>
            </a:r>
            <a:r>
              <a:rPr lang="en-US" sz="3600" b="1" dirty="0" err="1" smtClean="0">
                <a:solidFill>
                  <a:srgbClr val="FF0000"/>
                </a:solidFill>
              </a:rPr>
              <a:t>মেইলঃ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hlinkClick r:id="rId4"/>
              </a:rPr>
              <a:t>ullahbahar237@gmail.com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মোবাইলঃ ০১৮৩২৪৩৯২৮০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31336" y="546919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0" y="5924847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-Point Star 59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96739" y="288171"/>
            <a:ext cx="10465761" cy="264687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166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শিক্ষক পরিচিতি</a:t>
            </a:r>
            <a:endParaRPr lang="en-US" sz="16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800535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81898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81898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81898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81898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8189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8189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8189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81898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81898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81898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81898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81898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8189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81898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703466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703466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8189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8189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1336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31336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42494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424947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424947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424947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42494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42494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424947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42494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31336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31336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3133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31336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31336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31336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31336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31336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424947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424947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42494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42494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42494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42494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42494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5677" y="467264"/>
            <a:ext cx="1070036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পাঠ পরিচিতি</a:t>
            </a:r>
            <a:endParaRPr lang="en-US" sz="19900" b="1" cap="none" spc="0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33205" y="2555507"/>
            <a:ext cx="96762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১০ম</a:t>
            </a:r>
          </a:p>
          <a:p>
            <a:r>
              <a:rPr lang="bn-BD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bn-BD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 পাঠঃ 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বিক্রিয়া</a:t>
            </a:r>
            <a:endParaRPr lang="bn-BD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প্রকারের রাসায়নিক বিক্রিয়া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শিক্ষার্থীঃ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80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bn-BD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r>
              <a:rPr lang="bn-BD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২৮/০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/২০২২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206" y="3175428"/>
            <a:ext cx="2613565" cy="290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46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976B5F85-0809-49A5-B4B3-0C1246D968AA}"/>
              </a:ext>
            </a:extLst>
          </p:cNvPr>
          <p:cNvGrpSpPr/>
          <p:nvPr/>
        </p:nvGrpSpPr>
        <p:grpSpPr>
          <a:xfrm>
            <a:off x="1193596" y="947208"/>
            <a:ext cx="10217872" cy="4066325"/>
            <a:chOff x="339011" y="303967"/>
            <a:chExt cx="11513977" cy="5278418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EEED8E53-47C0-48B8-BABC-51AB9580168B}"/>
                </a:ext>
              </a:extLst>
            </p:cNvPr>
            <p:cNvSpPr txBox="1"/>
            <p:nvPr/>
          </p:nvSpPr>
          <p:spPr>
            <a:xfrm>
              <a:off x="339013" y="303967"/>
              <a:ext cx="11513975" cy="59641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ন</a:t>
              </a:r>
              <a:r>
                <a:rPr lang="as-IN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ি</a:t>
              </a:r>
              <a:r>
                <a:rPr lang="en-US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চ</a:t>
              </a:r>
              <a:r>
                <a:rPr lang="as-IN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ে</a:t>
              </a:r>
              <a:r>
                <a:rPr lang="en-US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র </a:t>
              </a:r>
              <a:r>
                <a:rPr lang="as-IN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চ</a:t>
              </a:r>
              <a:r>
                <a:rPr lang="en-US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ি</a:t>
              </a:r>
              <a:r>
                <a:rPr lang="as-IN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ত</a:t>
              </a:r>
              <a:r>
                <a:rPr lang="en-US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্</a:t>
              </a:r>
              <a:r>
                <a:rPr lang="as-IN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র</a:t>
              </a:r>
              <a:r>
                <a:rPr lang="en-US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ে </a:t>
              </a:r>
              <a:r>
                <a:rPr lang="as-IN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</a:t>
              </a:r>
              <a:r>
                <a:rPr lang="en-US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ি </a:t>
              </a:r>
              <a:r>
                <a:rPr lang="as-IN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দ</a:t>
              </a:r>
              <a:r>
                <a:rPr lang="en-US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েখতে পারছ?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="" xmlns:a16="http://schemas.microsoft.com/office/drawing/2014/main" id="{0C7DD343-C523-419F-81E7-ED919E9C9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11" y="986536"/>
              <a:ext cx="11513975" cy="4595849"/>
            </a:xfrm>
            <a:prstGeom prst="rect">
              <a:avLst/>
            </a:prstGeom>
          </p:spPr>
        </p:pic>
      </p:grpSp>
      <p:sp>
        <p:nvSpPr>
          <p:cNvPr id="63" name="TextBox 62"/>
          <p:cNvSpPr txBox="1"/>
          <p:nvPr/>
        </p:nvSpPr>
        <p:spPr>
          <a:xfrm>
            <a:off x="1286140" y="5224801"/>
            <a:ext cx="10152404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মোমের জ্বলন এক ধরনের রাসায়নিক বিক্রিয়া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95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BB369A4C-5E34-4596-AF6B-C213F9E78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27" y="2040677"/>
            <a:ext cx="7578690" cy="269825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1183659-7D92-441A-8621-0B3F6F7952AF}"/>
              </a:ext>
            </a:extLst>
          </p:cNvPr>
          <p:cNvSpPr txBox="1"/>
          <p:nvPr/>
        </p:nvSpPr>
        <p:spPr>
          <a:xfrm>
            <a:off x="2226185" y="811394"/>
            <a:ext cx="779803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48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800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সায়নিক</a:t>
            </a:r>
            <a:r>
              <a:rPr lang="en-US" sz="48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বিক্রিয়া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45736" y="4978966"/>
            <a:ext cx="993306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পদার্থের মিশ্রনের রাসায়নিক বিক্রিয়া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87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221479" y="393820"/>
            <a:ext cx="2774526" cy="23166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221479" y="938678"/>
            <a:ext cx="2693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Moon 62"/>
          <p:cNvSpPr/>
          <p:nvPr/>
        </p:nvSpPr>
        <p:spPr>
          <a:xfrm rot="16200000">
            <a:off x="4826237" y="-2261075"/>
            <a:ext cx="3619144" cy="9876090"/>
          </a:xfrm>
          <a:prstGeom prst="mo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688650" y="2614915"/>
            <a:ext cx="6492240" cy="87254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084381"/>
              </a:avLst>
            </a:prstTxWarp>
            <a:spAutoFit/>
          </a:bodyPr>
          <a:lstStyle/>
          <a:p>
            <a:r>
              <a:rPr lang="bn-BD" sz="48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শিখবে</a:t>
            </a:r>
            <a:endParaRPr lang="en-US" sz="48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61691" y="4486542"/>
            <a:ext cx="10576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smtClean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রাসায়নিক </a:t>
            </a:r>
            <a:r>
              <a:rPr lang="en-US" sz="3600" dirty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বিক্রিয়া </a:t>
            </a:r>
            <a:r>
              <a:rPr lang="as-IN" sz="3600" dirty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ক</a:t>
            </a:r>
            <a:r>
              <a:rPr lang="en-US" sz="3600" dirty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ি </a:t>
            </a:r>
            <a:r>
              <a:rPr lang="as-IN" sz="3600" dirty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ব</a:t>
            </a:r>
            <a:r>
              <a:rPr lang="en-US" sz="3600" dirty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ল</a:t>
            </a:r>
            <a:r>
              <a:rPr lang="as-IN" sz="3600" dirty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ত</a:t>
            </a:r>
            <a:r>
              <a:rPr lang="en-US" sz="3600" dirty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ে </a:t>
            </a:r>
            <a:r>
              <a:rPr lang="as-IN" sz="3600" dirty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প</a:t>
            </a:r>
            <a:r>
              <a:rPr lang="en-US" sz="3600" dirty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া</a:t>
            </a:r>
            <a:r>
              <a:rPr lang="as-IN" sz="3600" dirty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র</a:t>
            </a:r>
            <a:r>
              <a:rPr lang="en-US" sz="3600" dirty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ব</a:t>
            </a:r>
            <a:r>
              <a:rPr lang="as-IN" sz="3600" dirty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ে</a:t>
            </a:r>
            <a:r>
              <a:rPr lang="en-US" sz="3600" dirty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as-IN" sz="36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ব</a:t>
            </a:r>
            <a:r>
              <a:rPr lang="en-US" sz="3600" dirty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িভিন্ন প্রকার রাসায়নিক বিক্রিয়া সনাক্ত করতে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 শ্রেণিবিভাগ করতে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7306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9939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00642" y="4055102"/>
            <a:ext cx="1042304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IN" dirty="0"/>
          </a:p>
          <a:p>
            <a:pPr algn="just"/>
            <a:r>
              <a:rPr lang="bn-IN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বিক্রিয়ায় নতুন পদার্থ সৃষ্টি </a:t>
            </a:r>
            <a:r>
              <a:rPr lang="bn-IN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বিক্রিয়ায় তাপ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শোষিত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 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dirty="0">
                <a:solidFill>
                  <a:srgbClr val="A323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৩।বিক্রিয়ায় নতুন কোন পরমাণু সৃষ্টি বা ধ্বংস </a:t>
            </a:r>
            <a:r>
              <a:rPr lang="bn-IN" sz="2800" dirty="0" smtClean="0">
                <a:solidFill>
                  <a:srgbClr val="A323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A323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solidFill>
                <a:srgbClr val="A3238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৪।বিক্রিয়কের মোট ভর ও পরমাণুর সংখ্যা উৎপাদের মোট ভর ও পরমাণুর সংখ্যার সমান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29245" y="2241929"/>
            <a:ext cx="1072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বা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ততোধিক মৌল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 একত্রিত হয়ে নতুন কোন পদার্থ 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 রাসায়নিক বিক্রিয়া বলে।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662154" y="713754"/>
            <a:ext cx="71721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u="dotted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>
                  <a:solidFill>
                    <a:schemeClr val="accent2"/>
                  </a:solidFill>
                </a:uFill>
              </a:rPr>
              <a:t>রাসায়নিক বিক্রিয়াঃ</a:t>
            </a:r>
            <a:endParaRPr lang="en-US" sz="8800" b="1" u="dotted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Fill>
                <a:solidFill>
                  <a:schemeClr val="accent2"/>
                </a:solidFill>
              </a:u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845620" y="2854773"/>
            <a:ext cx="83728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u="dotDashHeavy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বিক্রিয়ার </a:t>
            </a:r>
            <a:r>
              <a:rPr lang="bn-IN" sz="7200" u="dotDashHeavy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bn-IN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65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736502" y="81898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86140" y="81898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19769" y="81898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24426" y="81898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6149" y="8189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9930" y="8189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03798" y="8189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61447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30178" y="81898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87827" y="81898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4099" y="81898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48371" y="81898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18020" y="81898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0258" y="8189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76785" y="81898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1703466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703466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703466" y="8189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062530" y="8189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1336" y="5454356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31336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3702" y="642494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302532" y="6424947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617443" y="6424947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833362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012251" y="6424947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177605" y="642494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524572" y="642494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697764" y="6424947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45736" y="642494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31336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31336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3133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31336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31336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31336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31336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1336" y="5902296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31336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485677" y="6424947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39445" y="6424947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397388" y="642494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804876" y="642494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099828" y="642494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8359206" y="642494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935" y="642494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940018" y="2191189"/>
            <a:ext cx="105768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তিনটি বিষয়ে উপর ভিত্তি করে এ শ্রেণি বিভাগ করা </a:t>
            </a:r>
            <a:r>
              <a:rPr lang="en-GB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হয়ঃ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GB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বিক্রিয়ার উপর তাপের প্রভাব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GB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বিক্রিয়ার দিক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GB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ইলেকট্রনের স্হানান্তর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31428" y="795115"/>
            <a:ext cx="95974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200" b="1" u="wavyDbl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uFill>
                  <a:solidFill>
                    <a:srgbClr val="00B050"/>
                  </a:solidFill>
                </a:uFill>
              </a:rPr>
              <a:t>রাসায়নিক বিক্রিয়ার শ্রেণি বিভাগ</a:t>
            </a:r>
            <a:endParaRPr lang="en-US" sz="7200" b="1" u="wavyDbl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uFill>
                <a:solidFill>
                  <a:srgbClr val="00B05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59582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739</Words>
  <Application>Microsoft Office PowerPoint</Application>
  <PresentationFormat>Widescreen</PresentationFormat>
  <Paragraphs>114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Cambria Math</vt:lpstr>
      <vt:lpstr>Kalpurush</vt:lpstr>
      <vt:lpstr>NikoshBAN</vt:lpstr>
      <vt:lpstr>Open Sans</vt:lpstr>
      <vt:lpstr>SutonnyMJ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50</cp:revision>
  <dcterms:created xsi:type="dcterms:W3CDTF">2022-07-11T03:08:33Z</dcterms:created>
  <dcterms:modified xsi:type="dcterms:W3CDTF">2022-07-22T09:23:24Z</dcterms:modified>
</cp:coreProperties>
</file>