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24"/>
  </p:notesMasterIdLst>
  <p:sldIdLst>
    <p:sldId id="262" r:id="rId2"/>
    <p:sldId id="287" r:id="rId3"/>
    <p:sldId id="286" r:id="rId4"/>
    <p:sldId id="257" r:id="rId5"/>
    <p:sldId id="282" r:id="rId6"/>
    <p:sldId id="289" r:id="rId7"/>
    <p:sldId id="283" r:id="rId8"/>
    <p:sldId id="290" r:id="rId9"/>
    <p:sldId id="298" r:id="rId10"/>
    <p:sldId id="299" r:id="rId11"/>
    <p:sldId id="300" r:id="rId12"/>
    <p:sldId id="301" r:id="rId13"/>
    <p:sldId id="302" r:id="rId14"/>
    <p:sldId id="291" r:id="rId15"/>
    <p:sldId id="292" r:id="rId16"/>
    <p:sldId id="295" r:id="rId17"/>
    <p:sldId id="296" r:id="rId18"/>
    <p:sldId id="259" r:id="rId19"/>
    <p:sldId id="278" r:id="rId20"/>
    <p:sldId id="279" r:id="rId21"/>
    <p:sldId id="260" r:id="rId22"/>
    <p:sldId id="26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image" Target="../media/image11.png"/><Relationship Id="rId4" Type="http://schemas.openxmlformats.org/officeDocument/2006/relationships/image" Target="../media/image1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image" Target="../media/image11.png"/><Relationship Id="rId4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4EF7FC-91FD-4A18-ABD1-7A336E19089F}" type="doc">
      <dgm:prSet loTypeId="urn:microsoft.com/office/officeart/2005/8/layout/hProcess9" loCatId="process" qsTypeId="urn:microsoft.com/office/officeart/2005/8/quickstyle/simple1" qsCatId="simple" csTypeId="urn:microsoft.com/office/officeart/2005/8/colors/accent2_1" csCatId="accent2" phldr="1"/>
      <dgm:spPr/>
    </dgm:pt>
    <dgm:pt modelId="{6D002F6C-8FE6-4468-A8F9-639794A8EE88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95735DF8-B006-4BF1-BAD7-CCAD212E42FA}" type="parTrans" cxnId="{8F3E8D01-938A-4330-8102-CCEE51B0B2F4}">
      <dgm:prSet/>
      <dgm:spPr/>
      <dgm:t>
        <a:bodyPr/>
        <a:lstStyle/>
        <a:p>
          <a:endParaRPr lang="en-US"/>
        </a:p>
      </dgm:t>
    </dgm:pt>
    <dgm:pt modelId="{9F200960-4179-4D36-82C8-6453CE15A6B4}" type="sibTrans" cxnId="{8F3E8D01-938A-4330-8102-CCEE51B0B2F4}">
      <dgm:prSet/>
      <dgm:spPr/>
      <dgm:t>
        <a:bodyPr/>
        <a:lstStyle/>
        <a:p>
          <a:endParaRPr lang="en-US"/>
        </a:p>
      </dgm:t>
    </dgm:pt>
    <dgm:pt modelId="{E2A4A317-4F06-46AE-95FD-7C617C9AAC19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7F497DAE-85F9-411D-869B-E5E058EDD2F6}" type="parTrans" cxnId="{EA50C748-2F15-4FAC-A850-66FD96EEF017}">
      <dgm:prSet/>
      <dgm:spPr/>
      <dgm:t>
        <a:bodyPr/>
        <a:lstStyle/>
        <a:p>
          <a:endParaRPr lang="en-US"/>
        </a:p>
      </dgm:t>
    </dgm:pt>
    <dgm:pt modelId="{186D6E13-C8C7-4129-A3F2-058B405A5D93}" type="sibTrans" cxnId="{EA50C748-2F15-4FAC-A850-66FD96EEF017}">
      <dgm:prSet/>
      <dgm:spPr/>
      <dgm:t>
        <a:bodyPr/>
        <a:lstStyle/>
        <a:p>
          <a:endParaRPr lang="en-US"/>
        </a:p>
      </dgm:t>
    </dgm:pt>
    <dgm:pt modelId="{23DFCB67-4CE3-4832-A426-6E9EDA94BA24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5A540435-8A9D-4FAF-B3C1-D2447D7739A5}" type="parTrans" cxnId="{DA15B5FD-9C72-4133-9FF6-A9F82588FFAB}">
      <dgm:prSet/>
      <dgm:spPr/>
      <dgm:t>
        <a:bodyPr/>
        <a:lstStyle/>
        <a:p>
          <a:endParaRPr lang="en-US"/>
        </a:p>
      </dgm:t>
    </dgm:pt>
    <dgm:pt modelId="{BF82026E-A21C-40D2-AB08-1FD10D87C246}" type="sibTrans" cxnId="{DA15B5FD-9C72-4133-9FF6-A9F82588FFAB}">
      <dgm:prSet/>
      <dgm:spPr/>
      <dgm:t>
        <a:bodyPr/>
        <a:lstStyle/>
        <a:p>
          <a:endParaRPr lang="en-US"/>
        </a:p>
      </dgm:t>
    </dgm:pt>
    <dgm:pt modelId="{44AC81EC-D9B0-4AC5-B17E-C7B66B6ABDAA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E646D425-CCDD-4FF2-82C2-AA4D82F7B452}" type="parTrans" cxnId="{8F704085-F145-417B-885B-B3ED9FDB50AC}">
      <dgm:prSet/>
      <dgm:spPr/>
      <dgm:t>
        <a:bodyPr/>
        <a:lstStyle/>
        <a:p>
          <a:endParaRPr lang="en-US"/>
        </a:p>
      </dgm:t>
    </dgm:pt>
    <dgm:pt modelId="{219BF244-9131-4100-98A6-9966FEC19064}" type="sibTrans" cxnId="{8F704085-F145-417B-885B-B3ED9FDB50AC}">
      <dgm:prSet/>
      <dgm:spPr/>
      <dgm:t>
        <a:bodyPr/>
        <a:lstStyle/>
        <a:p>
          <a:endParaRPr lang="en-US"/>
        </a:p>
      </dgm:t>
    </dgm:pt>
    <dgm:pt modelId="{0873FFEF-26D6-46FE-B646-33FE3A32ED45}" type="pres">
      <dgm:prSet presAssocID="{EB4EF7FC-91FD-4A18-ABD1-7A336E19089F}" presName="CompostProcess" presStyleCnt="0">
        <dgm:presLayoutVars>
          <dgm:dir/>
          <dgm:resizeHandles val="exact"/>
        </dgm:presLayoutVars>
      </dgm:prSet>
      <dgm:spPr/>
    </dgm:pt>
    <dgm:pt modelId="{048778C6-FBCA-4430-ABC1-5FC283873905}" type="pres">
      <dgm:prSet presAssocID="{EB4EF7FC-91FD-4A18-ABD1-7A336E19089F}" presName="arrow" presStyleLbl="bgShp" presStyleIdx="0" presStyleCnt="1"/>
      <dgm:spPr/>
    </dgm:pt>
    <dgm:pt modelId="{70442828-9203-45D6-A8E4-9A5AE4F1B87B}" type="pres">
      <dgm:prSet presAssocID="{EB4EF7FC-91FD-4A18-ABD1-7A336E19089F}" presName="linearProcess" presStyleCnt="0"/>
      <dgm:spPr/>
    </dgm:pt>
    <dgm:pt modelId="{03FA3580-A29D-4B92-B290-FBBB79215957}" type="pres">
      <dgm:prSet presAssocID="{6D002F6C-8FE6-4468-A8F9-639794A8EE88}" presName="textNode" presStyleLbl="node1" presStyleIdx="0" presStyleCnt="4" custScaleX="70385" custScaleY="1115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861432-0716-406A-9CF8-18CCDE633391}" type="pres">
      <dgm:prSet presAssocID="{9F200960-4179-4D36-82C8-6453CE15A6B4}" presName="sibTrans" presStyleCnt="0"/>
      <dgm:spPr/>
    </dgm:pt>
    <dgm:pt modelId="{02BF55F7-EC4E-43CC-A939-7DDE1012D06C}" type="pres">
      <dgm:prSet presAssocID="{E2A4A317-4F06-46AE-95FD-7C617C9AAC19}" presName="textNode" presStyleLbl="node1" presStyleIdx="1" presStyleCnt="4" custScaleX="110733" custScaleY="111538" custLinFactX="-7734" custLinFactNeighborX="-100000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5CB7E9-7096-467D-992F-2018CFE91F6B}" type="pres">
      <dgm:prSet presAssocID="{186D6E13-C8C7-4129-A3F2-058B405A5D93}" presName="sibTrans" presStyleCnt="0"/>
      <dgm:spPr/>
    </dgm:pt>
    <dgm:pt modelId="{485871C5-0C37-463D-89E8-5D2237A40311}" type="pres">
      <dgm:prSet presAssocID="{23DFCB67-4CE3-4832-A426-6E9EDA94BA24}" presName="textNode" presStyleLbl="node1" presStyleIdx="2" presStyleCnt="4" custScaleX="82589" custScaleY="109375" custLinFactX="-28216" custLinFactNeighborX="-100000" custLinFactNeighborY="-10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BA0688-C511-471C-899F-C5A54CAEF029}" type="pres">
      <dgm:prSet presAssocID="{BF82026E-A21C-40D2-AB08-1FD10D87C246}" presName="sibTrans" presStyleCnt="0"/>
      <dgm:spPr/>
    </dgm:pt>
    <dgm:pt modelId="{4DB41813-6550-4C41-B85F-BF97637516A2}" type="pres">
      <dgm:prSet presAssocID="{44AC81EC-D9B0-4AC5-B17E-C7B66B6ABDAA}" presName="textNode" presStyleLbl="node1" presStyleIdx="3" presStyleCnt="4" custScaleX="80265" custScaleY="111538" custLinFactX="-86215" custLinFactNeighborX="-100000" custLinFactNeighborY="-38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F760BB-ECED-4264-A86A-D8C43567E680}" type="presOf" srcId="{EB4EF7FC-91FD-4A18-ABD1-7A336E19089F}" destId="{0873FFEF-26D6-46FE-B646-33FE3A32ED45}" srcOrd="0" destOrd="0" presId="urn:microsoft.com/office/officeart/2005/8/layout/hProcess9"/>
    <dgm:cxn modelId="{39C92F50-F908-4A36-B19A-E467AB2E346A}" type="presOf" srcId="{6D002F6C-8FE6-4468-A8F9-639794A8EE88}" destId="{03FA3580-A29D-4B92-B290-FBBB79215957}" srcOrd="0" destOrd="0" presId="urn:microsoft.com/office/officeart/2005/8/layout/hProcess9"/>
    <dgm:cxn modelId="{EA50C748-2F15-4FAC-A850-66FD96EEF017}" srcId="{EB4EF7FC-91FD-4A18-ABD1-7A336E19089F}" destId="{E2A4A317-4F06-46AE-95FD-7C617C9AAC19}" srcOrd="1" destOrd="0" parTransId="{7F497DAE-85F9-411D-869B-E5E058EDD2F6}" sibTransId="{186D6E13-C8C7-4129-A3F2-058B405A5D93}"/>
    <dgm:cxn modelId="{98342CD8-D332-4FD9-ACC2-718709AFC395}" type="presOf" srcId="{44AC81EC-D9B0-4AC5-B17E-C7B66B6ABDAA}" destId="{4DB41813-6550-4C41-B85F-BF97637516A2}" srcOrd="0" destOrd="0" presId="urn:microsoft.com/office/officeart/2005/8/layout/hProcess9"/>
    <dgm:cxn modelId="{B93C4764-34FB-46DB-B2A5-3BDB0CF78182}" type="presOf" srcId="{23DFCB67-4CE3-4832-A426-6E9EDA94BA24}" destId="{485871C5-0C37-463D-89E8-5D2237A40311}" srcOrd="0" destOrd="0" presId="urn:microsoft.com/office/officeart/2005/8/layout/hProcess9"/>
    <dgm:cxn modelId="{26254A42-BF28-4BAC-BA40-3153A87CD3D3}" type="presOf" srcId="{E2A4A317-4F06-46AE-95FD-7C617C9AAC19}" destId="{02BF55F7-EC4E-43CC-A939-7DDE1012D06C}" srcOrd="0" destOrd="0" presId="urn:microsoft.com/office/officeart/2005/8/layout/hProcess9"/>
    <dgm:cxn modelId="{8F704085-F145-417B-885B-B3ED9FDB50AC}" srcId="{EB4EF7FC-91FD-4A18-ABD1-7A336E19089F}" destId="{44AC81EC-D9B0-4AC5-B17E-C7B66B6ABDAA}" srcOrd="3" destOrd="0" parTransId="{E646D425-CCDD-4FF2-82C2-AA4D82F7B452}" sibTransId="{219BF244-9131-4100-98A6-9966FEC19064}"/>
    <dgm:cxn modelId="{8F3E8D01-938A-4330-8102-CCEE51B0B2F4}" srcId="{EB4EF7FC-91FD-4A18-ABD1-7A336E19089F}" destId="{6D002F6C-8FE6-4468-A8F9-639794A8EE88}" srcOrd="0" destOrd="0" parTransId="{95735DF8-B006-4BF1-BAD7-CCAD212E42FA}" sibTransId="{9F200960-4179-4D36-82C8-6453CE15A6B4}"/>
    <dgm:cxn modelId="{DA15B5FD-9C72-4133-9FF6-A9F82588FFAB}" srcId="{EB4EF7FC-91FD-4A18-ABD1-7A336E19089F}" destId="{23DFCB67-4CE3-4832-A426-6E9EDA94BA24}" srcOrd="2" destOrd="0" parTransId="{5A540435-8A9D-4FAF-B3C1-D2447D7739A5}" sibTransId="{BF82026E-A21C-40D2-AB08-1FD10D87C246}"/>
    <dgm:cxn modelId="{1D57B13B-2766-4EB7-95ED-55597485C47A}" type="presParOf" srcId="{0873FFEF-26D6-46FE-B646-33FE3A32ED45}" destId="{048778C6-FBCA-4430-ABC1-5FC283873905}" srcOrd="0" destOrd="0" presId="urn:microsoft.com/office/officeart/2005/8/layout/hProcess9"/>
    <dgm:cxn modelId="{1196D529-1A61-4580-9B02-6BC8EFBDE961}" type="presParOf" srcId="{0873FFEF-26D6-46FE-B646-33FE3A32ED45}" destId="{70442828-9203-45D6-A8E4-9A5AE4F1B87B}" srcOrd="1" destOrd="0" presId="urn:microsoft.com/office/officeart/2005/8/layout/hProcess9"/>
    <dgm:cxn modelId="{8ED92F92-2237-4935-A57A-147690C429F1}" type="presParOf" srcId="{70442828-9203-45D6-A8E4-9A5AE4F1B87B}" destId="{03FA3580-A29D-4B92-B290-FBBB79215957}" srcOrd="0" destOrd="0" presId="urn:microsoft.com/office/officeart/2005/8/layout/hProcess9"/>
    <dgm:cxn modelId="{E968333B-3152-46F1-9375-03B473A9740D}" type="presParOf" srcId="{70442828-9203-45D6-A8E4-9A5AE4F1B87B}" destId="{14861432-0716-406A-9CF8-18CCDE633391}" srcOrd="1" destOrd="0" presId="urn:microsoft.com/office/officeart/2005/8/layout/hProcess9"/>
    <dgm:cxn modelId="{1D5FFE61-1800-4480-9791-B7A16361943E}" type="presParOf" srcId="{70442828-9203-45D6-A8E4-9A5AE4F1B87B}" destId="{02BF55F7-EC4E-43CC-A939-7DDE1012D06C}" srcOrd="2" destOrd="0" presId="urn:microsoft.com/office/officeart/2005/8/layout/hProcess9"/>
    <dgm:cxn modelId="{00F40B78-B37E-42DF-995E-42EA017CAFC7}" type="presParOf" srcId="{70442828-9203-45D6-A8E4-9A5AE4F1B87B}" destId="{E65CB7E9-7096-467D-992F-2018CFE91F6B}" srcOrd="3" destOrd="0" presId="urn:microsoft.com/office/officeart/2005/8/layout/hProcess9"/>
    <dgm:cxn modelId="{0EEC7D4D-FC8E-4E23-9C9A-A091C0C1DE52}" type="presParOf" srcId="{70442828-9203-45D6-A8E4-9A5AE4F1B87B}" destId="{485871C5-0C37-463D-89E8-5D2237A40311}" srcOrd="4" destOrd="0" presId="urn:microsoft.com/office/officeart/2005/8/layout/hProcess9"/>
    <dgm:cxn modelId="{B36D65E0-C84F-487B-83F8-3CE6DFEFF1B7}" type="presParOf" srcId="{70442828-9203-45D6-A8E4-9A5AE4F1B87B}" destId="{1FBA0688-C511-471C-899F-C5A54CAEF029}" srcOrd="5" destOrd="0" presId="urn:microsoft.com/office/officeart/2005/8/layout/hProcess9"/>
    <dgm:cxn modelId="{1375D43F-7D90-4138-BBFF-A0F9C2639602}" type="presParOf" srcId="{70442828-9203-45D6-A8E4-9A5AE4F1B87B}" destId="{4DB41813-6550-4C41-B85F-BF97637516A2}" srcOrd="6" destOrd="0" presId="urn:microsoft.com/office/officeart/2005/8/layout/hProcess9"/>
  </dgm:cxnLst>
  <dgm:bg>
    <a:solidFill>
      <a:schemeClr val="bg1"/>
    </a:solidFill>
  </dgm:bg>
  <dgm:whole>
    <a:ln>
      <a:gradFill>
        <a:gsLst>
          <a:gs pos="0">
            <a:schemeClr val="accent1">
              <a:tint val="66000"/>
              <a:satMod val="160000"/>
            </a:schemeClr>
          </a:gs>
          <a:gs pos="50000">
            <a:schemeClr val="accent1">
              <a:tint val="44500"/>
              <a:satMod val="160000"/>
            </a:schemeClr>
          </a:gs>
          <a:gs pos="100000">
            <a:schemeClr val="accent1">
              <a:tint val="23500"/>
              <a:satMod val="160000"/>
            </a:schemeClr>
          </a:gs>
        </a:gsLst>
        <a:lin ang="5400000" scaled="0"/>
      </a:gra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8778C6-FBCA-4430-ABC1-5FC283873905}">
      <dsp:nvSpPr>
        <dsp:cNvPr id="0" name=""/>
        <dsp:cNvSpPr/>
      </dsp:nvSpPr>
      <dsp:spPr>
        <a:xfrm>
          <a:off x="657224" y="0"/>
          <a:ext cx="7448550" cy="49530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FA3580-A29D-4B92-B290-FBBB79215957}">
      <dsp:nvSpPr>
        <dsp:cNvPr id="0" name=""/>
        <dsp:cNvSpPr/>
      </dsp:nvSpPr>
      <dsp:spPr>
        <a:xfrm>
          <a:off x="3917" y="1371604"/>
          <a:ext cx="1576713" cy="2209790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800" kern="1200" dirty="0"/>
        </a:p>
      </dsp:txBody>
      <dsp:txXfrm>
        <a:off x="80886" y="1448573"/>
        <a:ext cx="1422775" cy="2055852"/>
      </dsp:txXfrm>
    </dsp:sp>
    <dsp:sp modelId="{02BF55F7-EC4E-43CC-A939-7DDE1012D06C}">
      <dsp:nvSpPr>
        <dsp:cNvPr id="0" name=""/>
        <dsp:cNvSpPr/>
      </dsp:nvSpPr>
      <dsp:spPr>
        <a:xfrm>
          <a:off x="1407379" y="1371604"/>
          <a:ext cx="2480559" cy="2209790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100" kern="1200" dirty="0"/>
        </a:p>
      </dsp:txBody>
      <dsp:txXfrm>
        <a:off x="1515252" y="1479477"/>
        <a:ext cx="2264813" cy="1994044"/>
      </dsp:txXfrm>
    </dsp:sp>
    <dsp:sp modelId="{485871C5-0C37-463D-89E8-5D2237A40311}">
      <dsp:nvSpPr>
        <dsp:cNvPr id="0" name=""/>
        <dsp:cNvSpPr/>
      </dsp:nvSpPr>
      <dsp:spPr>
        <a:xfrm>
          <a:off x="3779034" y="1371594"/>
          <a:ext cx="1850098" cy="2166937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500" kern="1200" dirty="0"/>
        </a:p>
      </dsp:txBody>
      <dsp:txXfrm>
        <a:off x="3869348" y="1461908"/>
        <a:ext cx="1669470" cy="1986309"/>
      </dsp:txXfrm>
    </dsp:sp>
    <dsp:sp modelId="{4DB41813-6550-4C41-B85F-BF97637516A2}">
      <dsp:nvSpPr>
        <dsp:cNvPr id="0" name=""/>
        <dsp:cNvSpPr/>
      </dsp:nvSpPr>
      <dsp:spPr>
        <a:xfrm>
          <a:off x="4679800" y="1295407"/>
          <a:ext cx="1798037" cy="2209790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4767573" y="1383180"/>
        <a:ext cx="1622491" cy="20342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E11466-72D5-4838-A168-19A925560854}" type="datetimeFigureOut">
              <a:rPr lang="en-US" smtClean="0"/>
              <a:pPr/>
              <a:t>7/24/2022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9BAC9-290E-4BE1-8F9E-DD32596DB7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46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স্লাইডটি দেখিয়ে শুভেচ্ছা  বিনিময় করতে হবে।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186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উত্তর গুলোর উপরে ক্লিক করলে সঠিক</a:t>
            </a:r>
            <a:r>
              <a:rPr lang="bn-BD" baseline="0" dirty="0" smtClean="0"/>
              <a:t> ও ভূল উত্তর পাওয়া যাবে।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2489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উত্তরগুলোর উপরে ক্লিক করলে সঠিক</a:t>
            </a:r>
            <a:r>
              <a:rPr lang="bn-BD" baseline="0" dirty="0" smtClean="0"/>
              <a:t> ও ভূল উত্তর পাওয়া যাবে।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081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বাড়ি</a:t>
            </a:r>
            <a:r>
              <a:rPr lang="bn-BD" baseline="0" dirty="0" smtClean="0"/>
              <a:t> থেকে শিক্ষার্থী এই প্রশ্নের উত্তর নিজে করে নিয়ে আসবে।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34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এই স্লাইড এর মাধ্যমে</a:t>
            </a:r>
            <a:r>
              <a:rPr lang="bn-IN" baseline="0" dirty="0" smtClean="0"/>
              <a:t> শিক্ষক পরিচিতি ও পাঠ পরিচিতি  থাকবে। এই স্লাইডটি দেখিয়ে বুঝাতে হবে শিক্ষক ও পাঠ সম্পর্কে ধারণা।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48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941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কে লক্ষ্ করতে হবে যাতে করে পাঠ শেষে শিক্ষার্থীরা শিখনফল অর্জন করতে পারে। তাই শিক্ষ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ন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ফল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জরুরী।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39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ঘটনা</a:t>
            </a:r>
            <a:r>
              <a:rPr lang="bn-IN" baseline="0" dirty="0" smtClean="0"/>
              <a:t>টা দেখাতে হবে।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08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1498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1498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720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bn-BD" dirty="0" smtClean="0"/>
              <a:t>শিক্ষার্থিদের</a:t>
            </a:r>
            <a:r>
              <a:rPr lang="bn-BD" baseline="0" dirty="0" smtClean="0"/>
              <a:t> কয়েকটি দলে বিভক্ত করে দিয়ে দলগত কাজ দিতে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24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pPr/>
              <a:t>7/24/2022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286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pPr/>
              <a:t>7/24/2022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802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pPr/>
              <a:t>7/24/2022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545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pPr/>
              <a:t>7/24/2022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352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pPr/>
              <a:t>7/24/2022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836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pPr/>
              <a:t>7/24/2022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411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pPr/>
              <a:t>7/24/2022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149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pPr/>
              <a:t>7/24/2022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235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pPr/>
              <a:t>7/24/2022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700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pPr/>
              <a:t>7/24/2022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001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pPr/>
              <a:t>7/24/2022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305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6E946-88AC-4F13-81D0-91585390C313}" type="datetimeFigureOut">
              <a:rPr lang="en-US" smtClean="0"/>
              <a:pPr/>
              <a:t>7/24/2022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832" y="5326099"/>
            <a:ext cx="2045168" cy="15319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93143" y="301478"/>
            <a:ext cx="2187218" cy="16383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" y="27019"/>
            <a:ext cx="1752600" cy="13127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79644" y="4909099"/>
            <a:ext cx="2228545" cy="166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900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0" y="304800"/>
            <a:ext cx="4343400" cy="129540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err="1">
                <a:ln w="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GB" sz="11500" b="1" dirty="0">
              <a:ln w="0"/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6553" y="1752600"/>
            <a:ext cx="6262292" cy="404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524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370" y="152400"/>
            <a:ext cx="3780430" cy="266101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52400" y="152400"/>
            <a:ext cx="3575481" cy="2594212"/>
            <a:chOff x="228600" y="304800"/>
            <a:chExt cx="4267200" cy="300364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304800"/>
              <a:ext cx="4267200" cy="300364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319" y="533401"/>
              <a:ext cx="2883762" cy="1600199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98829"/>
            <a:ext cx="2590800" cy="1406171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85382" y="2819400"/>
            <a:ext cx="4113701" cy="2895600"/>
            <a:chOff x="185382" y="3276600"/>
            <a:chExt cx="4113701" cy="2895600"/>
          </a:xfrm>
          <a:solidFill>
            <a:schemeClr val="accent5">
              <a:lumMod val="60000"/>
              <a:lumOff val="40000"/>
            </a:schemeClr>
          </a:solidFill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382" y="3276600"/>
              <a:ext cx="4113701" cy="2895600"/>
            </a:xfrm>
            <a:prstGeom prst="rect">
              <a:avLst/>
            </a:prstGeom>
            <a:grpFill/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199" y="3429000"/>
              <a:ext cx="2889681" cy="1676400"/>
            </a:xfrm>
            <a:prstGeom prst="rect">
              <a:avLst/>
            </a:prstGeom>
            <a:grpFill/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895600"/>
            <a:ext cx="4113701" cy="2895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1" y="3076712"/>
            <a:ext cx="2819400" cy="165962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14400" y="5813946"/>
            <a:ext cx="72708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সে ইন্টারনেটের বিভিন্ন সাইটে ব্যবহার করতে শুরু করে। এতে তার লেখাপড়ার উপকার হতে থাকে।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Process 3"/>
          <p:cNvSpPr/>
          <p:nvPr/>
        </p:nvSpPr>
        <p:spPr>
          <a:xfrm rot="20513921">
            <a:off x="2813256" y="397345"/>
            <a:ext cx="1812077" cy="439914"/>
          </a:xfrm>
          <a:prstGeom prst="flowChartProcess">
            <a:avLst/>
          </a:prstGeom>
          <a:solidFill>
            <a:srgbClr val="FF0000"/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শিক্ষক.কম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Flowchart: Process 15"/>
          <p:cNvSpPr/>
          <p:nvPr/>
        </p:nvSpPr>
        <p:spPr>
          <a:xfrm rot="20513921">
            <a:off x="6689948" y="1094026"/>
            <a:ext cx="2358656" cy="684242"/>
          </a:xfrm>
          <a:prstGeom prst="flowChartProcess">
            <a:avLst/>
          </a:prstGeom>
          <a:solidFill>
            <a:srgbClr val="00B0F0"/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জাতীয় তথ্য বাতায়ন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8" name="Flowchart: Process 17"/>
          <p:cNvSpPr/>
          <p:nvPr/>
        </p:nvSpPr>
        <p:spPr>
          <a:xfrm rot="20513921">
            <a:off x="2727595" y="3101955"/>
            <a:ext cx="1812077" cy="439914"/>
          </a:xfrm>
          <a:prstGeom prst="flowChartProcess">
            <a:avLst/>
          </a:prstGeom>
          <a:solidFill>
            <a:srgbClr val="FFC000"/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ইউটিউব.কম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1" name="Flowchart: Process 20"/>
          <p:cNvSpPr/>
          <p:nvPr/>
        </p:nvSpPr>
        <p:spPr>
          <a:xfrm rot="20513921">
            <a:off x="6713926" y="3188125"/>
            <a:ext cx="2250505" cy="604868"/>
          </a:xfrm>
          <a:prstGeom prst="flowChartProcess">
            <a:avLst/>
          </a:prstGeom>
          <a:solidFill>
            <a:srgbClr val="FFC000"/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গুগল.কম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69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97090"/>
            <a:ext cx="4065847" cy="22271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731719"/>
            <a:ext cx="3959367" cy="22271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200400"/>
            <a:ext cx="4715554" cy="26524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28600" y="5882048"/>
            <a:ext cx="845820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বন্ধুদের ই-মেইল করা, গান শোনা ও ছবি দেখার কাজেও ইন্টারনেট ব্যবহার করতে থাকে।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05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66" y="433943"/>
            <a:ext cx="4262178" cy="228599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04800"/>
            <a:ext cx="3581400" cy="2544286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37" y="3429000"/>
            <a:ext cx="3895207" cy="251459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692" y="3429000"/>
            <a:ext cx="3886200" cy="247890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Right Arrow 6"/>
          <p:cNvSpPr/>
          <p:nvPr/>
        </p:nvSpPr>
        <p:spPr>
          <a:xfrm>
            <a:off x="3657600" y="3962400"/>
            <a:ext cx="952120" cy="52600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82388" y="2853635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কারণ ছাড়াই রিস্টার্ট হয়।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54970" y="2863987"/>
            <a:ext cx="3592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বিভিন্ন সাইটে চলে যায়।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4366" y="5943600"/>
            <a:ext cx="8392712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ইউএসবি </a:t>
            </a:r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USB</a:t>
            </a:r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পোর্টে পেন ড্রাইভ প্রবেশের সাথে সাথে </a:t>
            </a:r>
          </a:p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সব ফাইল শর্টকাট হয়ে যায়</a:t>
            </a:r>
            <a:r>
              <a:rPr lang="bn-IN" sz="2400" b="1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86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41 -0.00485 L 0.16459 -0.004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1452728"/>
            <a:ext cx="350520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b="1" dirty="0">
                <a:ea typeface="Calibri"/>
                <a:cs typeface="NikoshBAN"/>
              </a:rPr>
              <a:t>জোড়ায় কাজ </a:t>
            </a:r>
            <a:endParaRPr lang="en-US" sz="4800" b="1" dirty="0">
              <a:ea typeface="Calibri"/>
              <a:cs typeface="Vrind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819400"/>
            <a:ext cx="8305800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কম্পিউটার বা ল্যাপটপ ব্যবহার করতে গিয়ে তোমরা কী কী সমস্যা লক্ষ কর তার একটি তালিকা তৈরি কর।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01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399" y="947675"/>
            <a:ext cx="8032653" cy="206210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কীভাবে কম্পিউটার সচল ও গতিশীল রাখা যায়?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কম্পিউটার বিশেষজ্ঞ হুওয়া প্রয়োজন? 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না,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বিশেষজ্ঞ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হওয়ার দরকার নাই। প্রয়োজন সফটওয়্যার ভিত্তিক রক্ষণাবেক্ষণ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736224"/>
            <a:ext cx="7551760" cy="38181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124200"/>
            <a:ext cx="8413652" cy="34437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799" y="3276600"/>
            <a:ext cx="7551761" cy="326408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85800" y="87388"/>
            <a:ext cx="7391400" cy="707886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bn-IN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কম্পিউটারকে সচল ও গতিশীল রাখার উপায়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3524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507" y="1676400"/>
            <a:ext cx="6400800" cy="34194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21555" y="5486401"/>
            <a:ext cx="670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রেজিস্ট্রি ক্লিনআপ ব্যবহার না করলে কম্পিউটার বা আইসিটি যন্ন্ত্রপাতি ঠিকমত কাজ করে না।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" y="662702"/>
            <a:ext cx="3505200" cy="646331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itchFamily="2" charset="0"/>
                <a:cs typeface="NikoshBAN" pitchFamily="2" charset="0"/>
              </a:rPr>
              <a:t>রেজিস্ট্রি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ক্লিনআপ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729" y="1692281"/>
            <a:ext cx="6903493" cy="3581401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98709" y="1540704"/>
            <a:ext cx="8305799" cy="3690865"/>
            <a:chOff x="498709" y="1540704"/>
            <a:chExt cx="8305799" cy="369086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709" y="1540704"/>
              <a:ext cx="8305799" cy="3690865"/>
            </a:xfrm>
            <a:prstGeom prst="rect">
              <a:avLst/>
            </a:prstGeom>
            <a:ln w="28575">
              <a:solidFill>
                <a:srgbClr val="00B0F0"/>
              </a:solidFill>
            </a:ln>
          </p:spPr>
        </p:pic>
        <p:sp>
          <p:nvSpPr>
            <p:cNvPr id="3" name="Rectangle 2"/>
            <p:cNvSpPr/>
            <p:nvPr/>
          </p:nvSpPr>
          <p:spPr>
            <a:xfrm>
              <a:off x="2286000" y="2556213"/>
              <a:ext cx="1066800" cy="8367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8615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228600"/>
            <a:ext cx="3600450" cy="70788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bn-IN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ডিস্ক ডিফ্র্যাগমেন্টেশন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83" y="1066800"/>
            <a:ext cx="6825018" cy="39506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5169858"/>
            <a:ext cx="5981700" cy="107721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285750" lvl="0" indent="-285750" algn="ctr">
              <a:buFont typeface="Wingdings" pitchFamily="2" charset="2"/>
              <a:buChar char="ü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হার্ডডিস্কে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জায়গা খালি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করে।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pPr marL="285750" lvl="0" indent="-285750" algn="ctr">
              <a:buFont typeface="Wingdings" pitchFamily="2" charset="2"/>
              <a:buChar char="ü"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কম্পিউটারের গতি বৃদ্ধি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করে।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87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430" y="3601649"/>
            <a:ext cx="4632456" cy="13311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" t="4674" r="15516" b="7889"/>
          <a:stretch/>
        </p:blipFill>
        <p:spPr>
          <a:xfrm>
            <a:off x="4537841" y="914400"/>
            <a:ext cx="4159471" cy="29706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6229" y="5370493"/>
            <a:ext cx="7239001" cy="95410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আইসিটি যন্ত্রপাতি ভাইরাস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মুক্ত থাকে।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ব্যবহারকারী নির্বিঘ্নে আইসিটি যন্ত্রপাতি ব্যবহার করতে পারে।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657" y="1066800"/>
            <a:ext cx="5970346" cy="4267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0660801">
            <a:off x="176188" y="642066"/>
            <a:ext cx="4114800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কম্পিউটার ভাইরাস মুক্তকরণের উপায় কী?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66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32509" y="473071"/>
            <a:ext cx="8534400" cy="2232563"/>
            <a:chOff x="304800" y="358237"/>
            <a:chExt cx="8534400" cy="2232563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304800" y="1981200"/>
              <a:ext cx="8534400" cy="0"/>
            </a:xfrm>
            <a:prstGeom prst="line">
              <a:avLst/>
            </a:prstGeom>
            <a:noFill/>
            <a:ln w="25400" cap="flat" cmpd="sng" algn="ctr">
              <a:solidFill>
                <a:srgbClr val="70AD47">
                  <a:lumMod val="75000"/>
                </a:srgbClr>
              </a:solidFill>
              <a:prstDash val="solid"/>
            </a:ln>
            <a:effectLst/>
          </p:spPr>
        </p:cxnSp>
        <p:grpSp>
          <p:nvGrpSpPr>
            <p:cNvPr id="6" name="Group 5"/>
            <p:cNvGrpSpPr/>
            <p:nvPr/>
          </p:nvGrpSpPr>
          <p:grpSpPr>
            <a:xfrm>
              <a:off x="1676400" y="358237"/>
              <a:ext cx="5998263" cy="2232563"/>
              <a:chOff x="2376711" y="76200"/>
              <a:chExt cx="6699319" cy="2625437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5780951" y="730233"/>
                <a:ext cx="3295079" cy="9772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bn-BD" sz="4400" b="1" i="0" u="none" strike="noStrike" kern="1100" cap="all" spc="0" normalizeH="0" baseline="0" noProof="0" dirty="0" smtClean="0">
                    <a:ln w="9000" cmpd="sng">
                      <a:solidFill>
                        <a:srgbClr val="FFC000">
                          <a:shade val="50000"/>
                          <a:satMod val="120000"/>
                        </a:srgbClr>
                      </a:solidFill>
                      <a:prstDash val="solid"/>
                    </a:ln>
                    <a:gradFill>
                      <a:gsLst>
                        <a:gs pos="0">
                          <a:srgbClr val="FFC000">
                            <a:shade val="20000"/>
                            <a:satMod val="245000"/>
                          </a:srgbClr>
                        </a:gs>
                        <a:gs pos="43000">
                          <a:srgbClr val="FFC000">
                            <a:satMod val="255000"/>
                          </a:srgbClr>
                        </a:gs>
                        <a:gs pos="48000">
                          <a:srgbClr val="FFC000">
                            <a:shade val="85000"/>
                            <a:satMod val="255000"/>
                          </a:srgbClr>
                        </a:gs>
                        <a:gs pos="100000">
                          <a:srgbClr val="FFC000">
                            <a:shade val="20000"/>
                            <a:satMod val="245000"/>
                          </a:srgb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uLnTx/>
                    <a:uFillTx/>
                    <a:latin typeface="SolaimanLipi" pitchFamily="65" charset="0"/>
                    <a:ea typeface="NikoshBAN" pitchFamily="2" charset="0"/>
                    <a:cs typeface="SolaimanLipi" pitchFamily="65" charset="0"/>
                    <a:sym typeface="Wingdings"/>
                  </a:rPr>
                  <a:t></a:t>
                </a:r>
                <a:r>
                  <a:rPr kumimoji="0" lang="bn-BD" sz="4800" b="1" i="0" u="none" strike="noStrike" kern="0" cap="none" spc="0" normalizeH="0" baseline="0" noProof="0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uLnTx/>
                    <a:uFillTx/>
                    <a:latin typeface="NikoshBAN" pitchFamily="2" charset="0"/>
                    <a:cs typeface="NikoshBAN" pitchFamily="2" charset="0"/>
                  </a:rPr>
                  <a:t>দল</a:t>
                </a:r>
                <a:r>
                  <a:rPr lang="en-US" sz="4800" kern="0" dirty="0" err="1" smtClean="0">
                    <a:ln w="1905"/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গত</a:t>
                </a:r>
                <a:r>
                  <a:rPr lang="en-US" sz="4800" kern="0" dirty="0" smtClean="0">
                    <a:ln w="1905"/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kumimoji="0" lang="bn-BD" sz="4800" b="1" i="0" u="none" strike="noStrike" kern="0" cap="none" spc="0" normalizeH="0" baseline="0" noProof="0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uLnTx/>
                    <a:uFillTx/>
                    <a:latin typeface="NikoshBAN" pitchFamily="2" charset="0"/>
                    <a:cs typeface="NikoshBAN" pitchFamily="2" charset="0"/>
                  </a:rPr>
                  <a:t>কাজ</a:t>
                </a:r>
                <a:r>
                  <a:rPr kumimoji="0" lang="en-US" sz="4800" b="1" i="0" u="none" strike="noStrike" kern="0" cap="none" spc="0" normalizeH="0" baseline="0" noProof="0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uLnTx/>
                    <a:uFillTx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kumimoji="0" lang="bn-BD" sz="4800" b="1" i="0" u="none" strike="noStrike" kern="0" cap="none" spc="0" normalizeH="0" baseline="0" noProof="0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uLnTx/>
                    <a:uFillTx/>
                    <a:latin typeface="NikoshBAN" pitchFamily="2" charset="0"/>
                    <a:cs typeface="NikoshBAN" pitchFamily="2" charset="0"/>
                  </a:rPr>
                  <a:t> </a:t>
                </a:r>
                <a:endParaRPr kumimoji="0" lang="en-US" sz="4800" b="1" i="0" u="none" strike="noStrike" kern="0" cap="none" spc="0" normalizeH="0" baseline="0" noProof="0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6711" y="76200"/>
                <a:ext cx="3124200" cy="2625437"/>
              </a:xfrm>
              <a:prstGeom prst="ellipse">
                <a:avLst/>
              </a:prstGeom>
              <a:ln w="31750">
                <a:solidFill>
                  <a:sysClr val="windowText" lastClr="000000"/>
                </a:solidFill>
                <a:miter lim="800000"/>
                <a:headEnd/>
                <a:tailEnd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" name="Oval 8"/>
              <p:cNvSpPr/>
              <p:nvPr/>
            </p:nvSpPr>
            <p:spPr>
              <a:xfrm>
                <a:off x="2376711" y="76200"/>
                <a:ext cx="3124200" cy="2625437"/>
              </a:xfrm>
              <a:prstGeom prst="ellipse">
                <a:avLst/>
              </a:prstGeom>
              <a:noFill/>
              <a:ln w="44450" cap="flat" cmpd="thickThin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533400" y="3048000"/>
            <a:ext cx="8333509" cy="144655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atin typeface="NikoshBAN" pitchFamily="2" charset="0"/>
                <a:cs typeface="NikoshBAN" pitchFamily="2" charset="0"/>
              </a:rPr>
              <a:t>কম্পিউটার রক্ষণাবেক্ষণে 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সফটওয়্যারের ৫টি কাজ লেখ।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9846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5200" y="0"/>
            <a:ext cx="1792478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bn-BD" sz="4800" b="1" dirty="0">
                <a:ea typeface="Calibri"/>
                <a:cs typeface="NikoshBAN"/>
              </a:rPr>
              <a:t>মূল্যায়ন </a:t>
            </a:r>
            <a:endParaRPr lang="en-US" sz="4800" b="1" dirty="0"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824091"/>
            <a:ext cx="8229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ea typeface="Calibri"/>
                <a:cs typeface="NikoshBAN"/>
              </a:rPr>
              <a:t>1.  </a:t>
            </a:r>
            <a:r>
              <a:rPr lang="bn-IN" sz="3600" dirty="0" smtClean="0">
                <a:ea typeface="Calibri"/>
                <a:cs typeface="NikoshBAN"/>
              </a:rPr>
              <a:t>বিশ্বের বেশির ভাগ কম্পিউটারে কোন অপারেটিং </a:t>
            </a:r>
          </a:p>
          <a:p>
            <a:r>
              <a:rPr lang="bn-IN" sz="3600" dirty="0" smtClean="0">
                <a:ea typeface="Calibri"/>
                <a:cs typeface="NikoshBAN"/>
              </a:rPr>
              <a:t>      সিস্টেম ব্যবহৃত হয়</a:t>
            </a:r>
            <a:r>
              <a:rPr lang="en-US" sz="3600" dirty="0" smtClean="0">
                <a:ea typeface="Calibri"/>
                <a:cs typeface="NikoshBAN"/>
              </a:rPr>
              <a:t>?</a:t>
            </a:r>
          </a:p>
          <a:p>
            <a:endParaRPr lang="bn-BD" sz="3600" dirty="0" smtClean="0">
              <a:ea typeface="Calibri"/>
              <a:cs typeface="NikoshBAN"/>
            </a:endParaRPr>
          </a:p>
          <a:p>
            <a:endParaRPr lang="bn-BD" sz="3600" dirty="0" smtClean="0">
              <a:ea typeface="Calibri"/>
              <a:cs typeface="NikoshBAN"/>
            </a:endParaRPr>
          </a:p>
          <a:p>
            <a:endParaRPr lang="bn-IN" sz="3600" dirty="0" smtClean="0">
              <a:ea typeface="Calibri"/>
              <a:cs typeface="NikoshBAN"/>
            </a:endParaRPr>
          </a:p>
          <a:p>
            <a:endParaRPr lang="bn-IN" sz="3600" dirty="0" smtClean="0">
              <a:ea typeface="Calibri"/>
              <a:cs typeface="NikoshBAN"/>
            </a:endParaRPr>
          </a:p>
          <a:p>
            <a:r>
              <a:rPr lang="bn-BD" sz="3600" dirty="0" smtClean="0">
                <a:ea typeface="Calibri"/>
                <a:cs typeface="NikoshBAN"/>
              </a:rPr>
              <a:t>২</a:t>
            </a:r>
            <a:r>
              <a:rPr lang="bn-BD" sz="3600" dirty="0">
                <a:ea typeface="Calibri"/>
                <a:cs typeface="NikoshBAN"/>
              </a:rPr>
              <a:t>. </a:t>
            </a:r>
            <a:r>
              <a:rPr lang="bn-IN" sz="3600" dirty="0">
                <a:ea typeface="Calibri"/>
                <a:cs typeface="NikoshBAN"/>
              </a:rPr>
              <a:t>কম্পিউটারের টেম্পোরারি </a:t>
            </a:r>
            <a:r>
              <a:rPr lang="bn-IN" sz="3600" dirty="0" smtClean="0">
                <a:ea typeface="Calibri"/>
                <a:cs typeface="NikoshBAN"/>
              </a:rPr>
              <a:t>ফাইল মুছে দিলে - </a:t>
            </a:r>
            <a:endParaRPr lang="en-US" sz="3600" dirty="0">
              <a:ea typeface="Calibri"/>
              <a:cs typeface="Vrinda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3600" dirty="0">
                <a:ea typeface="Calibri"/>
                <a:cs typeface="NikoshBAN"/>
              </a:rPr>
              <a:t>		</a:t>
            </a:r>
            <a:endParaRPr lang="en-US" sz="3600" dirty="0">
              <a:ea typeface="Calibri"/>
              <a:cs typeface="Vrinda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3600" dirty="0">
                <a:ea typeface="Calibri"/>
                <a:cs typeface="NikoshBAN"/>
              </a:rPr>
              <a:t>		</a:t>
            </a:r>
            <a:endParaRPr lang="en-US" sz="3600" dirty="0">
              <a:ea typeface="Calibri"/>
              <a:cs typeface="Vrind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1905000"/>
            <a:ext cx="449580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উইন্ডোস অপারেটিং সিস্টেম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3048000"/>
            <a:ext cx="4800601" cy="566471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লিনাক্স </a:t>
            </a:r>
            <a:r>
              <a:rPr lang="bn-IN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অপারেটিং 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সিস্টেম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9954" y="2438400"/>
            <a:ext cx="5410201" cy="685801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/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খ</a:t>
            </a:r>
            <a:r>
              <a:rPr lang="en-US" sz="3600" dirty="0" smtClean="0">
                <a:solidFill>
                  <a:prstClr val="black"/>
                </a:solidFill>
                <a:ea typeface="Calibri"/>
                <a:cs typeface="NikoshBAN"/>
              </a:rPr>
              <a:t>.</a:t>
            </a:r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উবুন্টু </a:t>
            </a:r>
            <a:r>
              <a:rPr lang="bn-IN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অপারেটিং 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সিস্টেম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3581400"/>
            <a:ext cx="5063355" cy="520456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ঘ</a:t>
            </a:r>
            <a:r>
              <a:rPr lang="en-US" sz="3600" dirty="0">
                <a:solidFill>
                  <a:prstClr val="black"/>
                </a:solidFill>
                <a:ea typeface="Calibri"/>
                <a:cs typeface="NikoshBAN"/>
              </a:rPr>
              <a:t>. </a:t>
            </a:r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ম্যাক </a:t>
            </a:r>
            <a:r>
              <a:rPr lang="bn-IN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অপারেটিং 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সিস্টেম</a:t>
            </a:r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endParaRPr lang="en-US" sz="3600" dirty="0">
              <a:solidFill>
                <a:prstClr val="black"/>
              </a:solidFill>
              <a:ea typeface="Calibri"/>
              <a:cs typeface="NikoshB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9100" y="4724400"/>
            <a:ext cx="3314700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ক. </a:t>
            </a:r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গতি কমে যাবে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04800" y="5257800"/>
            <a:ext cx="371333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গ</a:t>
            </a:r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.</a:t>
            </a:r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 স্বাভাবিক থাকবে</a:t>
            </a:r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 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207064" y="4724400"/>
            <a:ext cx="2919845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খ. </a:t>
            </a:r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গতি বেড়ে যাবে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581400" y="5257800"/>
            <a:ext cx="4648200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  ঘ</a:t>
            </a:r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. </a:t>
            </a:r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কাজে অসুবিধা হবে</a:t>
            </a:r>
            <a:endParaRPr lang="en-US" dirty="0"/>
          </a:p>
        </p:txBody>
      </p:sp>
      <p:sp>
        <p:nvSpPr>
          <p:cNvPr id="12" name="Multiply 11"/>
          <p:cNvSpPr/>
          <p:nvPr/>
        </p:nvSpPr>
        <p:spPr>
          <a:xfrm>
            <a:off x="5029200" y="2517443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L-Shape 13"/>
          <p:cNvSpPr/>
          <p:nvPr/>
        </p:nvSpPr>
        <p:spPr>
          <a:xfrm rot="19213881">
            <a:off x="5632058" y="1976577"/>
            <a:ext cx="596912" cy="240209"/>
          </a:xfrm>
          <a:prstGeom prst="corner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ultiply 14"/>
          <p:cNvSpPr/>
          <p:nvPr/>
        </p:nvSpPr>
        <p:spPr>
          <a:xfrm>
            <a:off x="5371285" y="30480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L-Shape 15"/>
          <p:cNvSpPr/>
          <p:nvPr/>
        </p:nvSpPr>
        <p:spPr>
          <a:xfrm rot="19213881">
            <a:off x="7011067" y="4799870"/>
            <a:ext cx="596912" cy="240209"/>
          </a:xfrm>
          <a:prstGeom prst="corner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ultiply 16"/>
          <p:cNvSpPr/>
          <p:nvPr/>
        </p:nvSpPr>
        <p:spPr>
          <a:xfrm>
            <a:off x="5105400" y="3546763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Multiply 17"/>
          <p:cNvSpPr/>
          <p:nvPr/>
        </p:nvSpPr>
        <p:spPr>
          <a:xfrm>
            <a:off x="7543800" y="5297144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Multiply 18"/>
          <p:cNvSpPr/>
          <p:nvPr/>
        </p:nvSpPr>
        <p:spPr>
          <a:xfrm>
            <a:off x="3560930" y="5291457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3425054" y="4763744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97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28600" y="762000"/>
            <a:ext cx="4267200" cy="5364163"/>
          </a:xfrm>
          <a:solidFill>
            <a:srgbClr val="C00000"/>
          </a:solidFill>
        </p:spPr>
        <p:txBody>
          <a:bodyPr/>
          <a:lstStyle/>
          <a:p>
            <a:pPr marL="0" indent="0" algn="ctr">
              <a:buNone/>
            </a:pP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bn-IN" sz="3600" b="1" dirty="0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সমরেশ রায় </a:t>
            </a:r>
            <a:endParaRPr lang="en-US" sz="3600" b="1" dirty="0">
              <a:solidFill>
                <a:schemeClr val="accent5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 err="1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dirty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(আই</a:t>
            </a:r>
            <a:r>
              <a:rPr lang="en-US" sz="2400" dirty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2400" dirty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400" dirty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bn-IN" sz="2400" dirty="0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মাধবপুর </a:t>
            </a:r>
            <a:r>
              <a:rPr lang="bn-BD" sz="2400" dirty="0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2400" dirty="0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400" dirty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মাগুরা </a:t>
            </a:r>
            <a:endParaRPr lang="en-US" sz="2400" dirty="0">
              <a:solidFill>
                <a:schemeClr val="accent5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Email: </a:t>
            </a:r>
            <a:r>
              <a:rPr lang="en-US" sz="24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samareshroy1976@gmail.com</a:t>
            </a:r>
            <a:endParaRPr lang="bn-BD" sz="2400" dirty="0">
              <a:solidFill>
                <a:schemeClr val="accent5"/>
              </a:solidFill>
              <a:latin typeface="Times New Roman" pitchFamily="18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1999" y="762000"/>
            <a:ext cx="4343401" cy="5364163"/>
          </a:xfrm>
          <a:solidFill>
            <a:srgbClr val="FFC000"/>
          </a:solidFill>
        </p:spPr>
        <p:txBody>
          <a:bodyPr/>
          <a:lstStyle/>
          <a:p>
            <a:pPr marL="0" indent="0" algn="ctr">
              <a:buNone/>
              <a:defRPr/>
            </a:pP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৯ম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তথ্য ও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IN" sz="3200" b="1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২য়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419600" y="762000"/>
            <a:ext cx="0" cy="571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343400" y="457200"/>
            <a:ext cx="0" cy="571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E:\DSC01356pp copy -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2100" y="1295400"/>
            <a:ext cx="1371600" cy="1736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706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038285"/>
            <a:ext cx="8229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 smtClean="0">
                <a:solidFill>
                  <a:prstClr val="black"/>
                </a:solidFill>
                <a:ea typeface="Calibri"/>
                <a:cs typeface="NikoshBAN"/>
              </a:rPr>
              <a:t>   </a:t>
            </a:r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৩</a:t>
            </a:r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. </a:t>
            </a:r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ইন্টারনেট ব্যবহার করলে ব্রাউজারের কোথায় কুকিজ </a:t>
            </a:r>
          </a:p>
          <a:p>
            <a:pPr lvl="0"/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         জমা হয়</a:t>
            </a:r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? </a:t>
            </a:r>
            <a:endParaRPr lang="en-US" sz="3600" dirty="0">
              <a:solidFill>
                <a:prstClr val="black"/>
              </a:solidFill>
              <a:ea typeface="Calibri"/>
              <a:cs typeface="Vrinda"/>
            </a:endParaRPr>
          </a:p>
          <a:p>
            <a:pPr marL="457200" lvl="0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				</a:t>
            </a:r>
            <a:endParaRPr lang="bn-BD" sz="3600" dirty="0" smtClean="0">
              <a:solidFill>
                <a:prstClr val="black"/>
              </a:solidFill>
              <a:ea typeface="Calibri"/>
              <a:cs typeface="NikoshBAN"/>
            </a:endParaRPr>
          </a:p>
          <a:p>
            <a:pPr marL="457200" lvl="0"/>
            <a:endParaRPr lang="en-US" sz="3600" dirty="0">
              <a:solidFill>
                <a:prstClr val="black"/>
              </a:solidFill>
              <a:ea typeface="Calibri"/>
              <a:cs typeface="NikoshBAN"/>
            </a:endParaRPr>
          </a:p>
          <a:p>
            <a:pPr marL="457200" lvl="0"/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৪</a:t>
            </a:r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. </a:t>
            </a:r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কম্পিউটারের কাজের গতি বজায় রাখার জন্য ব্যবহারকারীর কী করা উচিত</a:t>
            </a:r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? </a:t>
            </a:r>
            <a:endParaRPr lang="bn-BD" sz="3600" dirty="0">
              <a:solidFill>
                <a:prstClr val="black"/>
              </a:solidFill>
              <a:ea typeface="Calibri"/>
              <a:cs typeface="Vrinda"/>
            </a:endParaRPr>
          </a:p>
          <a:p>
            <a:pPr marL="457200" lvl="0"/>
            <a:endParaRPr lang="bn-BD" sz="3600" dirty="0">
              <a:solidFill>
                <a:prstClr val="black"/>
              </a:solidFill>
              <a:ea typeface="Calibri"/>
              <a:cs typeface="Vrinda"/>
            </a:endParaRPr>
          </a:p>
          <a:p>
            <a:pPr marL="457200" lvl="0"/>
            <a:endParaRPr lang="bn-BD" sz="3600" dirty="0">
              <a:solidFill>
                <a:prstClr val="black"/>
              </a:solidFill>
              <a:ea typeface="Calibri"/>
              <a:cs typeface="Vrinda"/>
            </a:endParaRPr>
          </a:p>
          <a:p>
            <a:pPr marL="457200" lvl="0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	</a:t>
            </a:r>
            <a:endParaRPr lang="en-US" sz="3600" dirty="0">
              <a:solidFill>
                <a:prstClr val="black"/>
              </a:solidFill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95989" y="2139999"/>
            <a:ext cx="3328411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ক.</a:t>
            </a:r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মেইন মেমোরিতে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876800" y="2184689"/>
            <a:ext cx="2500745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খ. </a:t>
            </a:r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র‍্যামে</a:t>
            </a:r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endParaRPr lang="en-US" sz="3600" dirty="0">
              <a:solidFill>
                <a:prstClr val="black"/>
              </a:solidFill>
              <a:ea typeface="Calibri"/>
              <a:cs typeface="Vrind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76800" y="2667000"/>
            <a:ext cx="3451921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ঘ. </a:t>
            </a:r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ক্যাশ মেমোরিতে</a:t>
            </a:r>
            <a:endParaRPr lang="en-US" sz="3600" dirty="0">
              <a:solidFill>
                <a:prstClr val="black"/>
              </a:solidFill>
              <a:ea typeface="Calibri"/>
              <a:cs typeface="Vrind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83479" y="2667000"/>
            <a:ext cx="2171884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গ. </a:t>
            </a:r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হার্ডডিস্কে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04800" y="4505085"/>
            <a:ext cx="335280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ক. </a:t>
            </a:r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সেগমেন্ট করা</a:t>
            </a:r>
            <a:endParaRPr lang="en-US" sz="3600" dirty="0" smtClean="0">
              <a:solidFill>
                <a:prstClr val="black"/>
              </a:solidFill>
              <a:ea typeface="Calibri"/>
              <a:cs typeface="NikoshBAN"/>
            </a:endParaRPr>
          </a:p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85800" y="5029200"/>
            <a:ext cx="4041775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গ. </a:t>
            </a:r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ডিস্ক ডিফ্রাগমেন্টার করা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21226" y="5234499"/>
            <a:ext cx="4422774" cy="503802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ঘ. </a:t>
            </a:r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রিস্টার্ট করা</a:t>
            </a:r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  </a:t>
            </a:r>
            <a:endParaRPr lang="en-US" sz="3600" dirty="0">
              <a:solidFill>
                <a:prstClr val="black"/>
              </a:solidFill>
              <a:ea typeface="Calibri"/>
              <a:cs typeface="Vrind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49826" y="4419600"/>
            <a:ext cx="3889374" cy="609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খ. </a:t>
            </a:r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কম্পিউটার বন্ধ রাখা </a:t>
            </a:r>
            <a:endParaRPr lang="en-US" dirty="0"/>
          </a:p>
        </p:txBody>
      </p:sp>
      <p:sp>
        <p:nvSpPr>
          <p:cNvPr id="11" name="Multiply 10"/>
          <p:cNvSpPr/>
          <p:nvPr/>
        </p:nvSpPr>
        <p:spPr>
          <a:xfrm>
            <a:off x="3439597" y="27051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825" y="2743200"/>
            <a:ext cx="615950" cy="4810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/>
        </p:spPr>
      </p:pic>
      <p:sp>
        <p:nvSpPr>
          <p:cNvPr id="13" name="Multiply 12"/>
          <p:cNvSpPr/>
          <p:nvPr/>
        </p:nvSpPr>
        <p:spPr>
          <a:xfrm>
            <a:off x="6781800" y="2260889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4454799" y="2201172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8546675" y="448727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7377545" y="52197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036627"/>
            <a:ext cx="615950" cy="4810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/>
        </p:spPr>
      </p:pic>
      <p:sp>
        <p:nvSpPr>
          <p:cNvPr id="18" name="Multiply 17"/>
          <p:cNvSpPr/>
          <p:nvPr/>
        </p:nvSpPr>
        <p:spPr>
          <a:xfrm>
            <a:off x="3200400" y="44196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14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55358" y="2191336"/>
            <a:ext cx="2654894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বাড়ির কাজ 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685800"/>
            <a:ext cx="3621245" cy="2710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458945" y="3810000"/>
            <a:ext cx="8001000" cy="144655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IN" sz="4400" dirty="0" smtClean="0">
                <a:latin typeface="NikoshBAN" pitchFamily="2" charset="0"/>
                <a:ea typeface="Calibri"/>
                <a:cs typeface="NikoshBAN" pitchFamily="2" charset="0"/>
              </a:rPr>
              <a:t>কম্পিউটারের গতি কমে গেলে তুমি কী কী ব্যবস্থা গ্রহণ করবে</a:t>
            </a:r>
            <a:r>
              <a:rPr lang="en-US" sz="4400" dirty="0" smtClean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IN" sz="4400" dirty="0" smtClean="0">
                <a:latin typeface="NikoshBAN" pitchFamily="2" charset="0"/>
                <a:ea typeface="Calibri"/>
                <a:cs typeface="NikoshBAN" pitchFamily="2" charset="0"/>
              </a:rPr>
              <a:t>লিখে আনবে। </a:t>
            </a:r>
            <a:endParaRPr lang="en-US" sz="4400" dirty="0">
              <a:latin typeface="NikoshBAN" pitchFamily="2" charset="0"/>
              <a:ea typeface="Calibri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30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864298" y="5238328"/>
            <a:ext cx="4917501" cy="1162472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9600" b="1" kern="10" spc="50" dirty="0" smtClean="0">
                <a:ln w="1143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b="1" kern="10" spc="50" dirty="0">
              <a:ln w="11430"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446" y="350655"/>
            <a:ext cx="5663203" cy="488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5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685800" y="685800"/>
            <a:ext cx="7467600" cy="70788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কম্পিউটার রক্ষণাবেক্ষণে সফটওয়্যারের গুরুত্ব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11778"/>
            <a:ext cx="3822680" cy="254287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672" y="1611778"/>
            <a:ext cx="3925552" cy="254287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86194" y="4891884"/>
            <a:ext cx="7244572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চিত্র ১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ও চিত্র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2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এর মাঝে সম্পর্ক কেমন হতে পারে?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4600" y="4126592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চিত্র  ১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68643" y="416083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চিত্র  ২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64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528935"/>
            <a:ext cx="2291012" cy="923330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bn-BD" sz="5400" b="1" dirty="0">
                <a:ea typeface="Calibri"/>
                <a:cs typeface="NikoshBAN"/>
              </a:rPr>
              <a:t>শিখনফল </a:t>
            </a:r>
            <a:endParaRPr lang="en-US" sz="5400" b="1" dirty="0"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752600"/>
            <a:ext cx="8381999" cy="26776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bn-IN" sz="34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bn-IN" sz="3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কম্পিউটারের বিভিন্ন ধরনের সমস্যা চিহ্নিত করতে </a:t>
            </a:r>
            <a:r>
              <a:rPr lang="bn-BD" sz="3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  <a:r>
              <a:rPr lang="bn-BD" sz="3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bn-IN" sz="3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কম্পিউটারকে সচল ও গতিশীল রাখার উপায় বর্ণনা </a:t>
            </a:r>
            <a:r>
              <a:rPr lang="bn-BD" sz="3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করতে পারবে</a:t>
            </a:r>
            <a:r>
              <a:rPr lang="bn-IN" sz="3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3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bn-IN" sz="3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এন্টিভাইরাস ব্যবহারের গুরুত্ব ব্যাখ্যা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168997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" t="2070" r="1693"/>
          <a:stretch/>
        </p:blipFill>
        <p:spPr>
          <a:xfrm>
            <a:off x="3426091" y="3856632"/>
            <a:ext cx="2716552" cy="193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752600"/>
            <a:ext cx="2992937" cy="2244703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5334000" y="1447800"/>
            <a:ext cx="2971800" cy="1631941"/>
          </a:xfrm>
          <a:prstGeom prst="wedgeEllipseCallout">
            <a:avLst>
              <a:gd name="adj1" fmla="val -117815"/>
              <a:gd name="adj2" fmla="val 272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একদিন কলেজ পড়ুয়া মেয়ে মিনা বাবার কাছে ল্যাপটপ কেনার আবদার করে। 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1160805"/>
            <a:ext cx="4573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তোমাদের একটি ঘটনা বলি।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0" y="265093"/>
            <a:ext cx="5888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কম্পিউটারের বিভিন্ন ধরনের </a:t>
            </a:r>
            <a:r>
              <a:rPr lang="bn-IN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endParaRPr lang="en-US" sz="3600" b="1" dirty="0"/>
          </a:p>
        </p:txBody>
      </p:sp>
      <p:sp>
        <p:nvSpPr>
          <p:cNvPr id="4" name="Oval Callout 3"/>
          <p:cNvSpPr/>
          <p:nvPr/>
        </p:nvSpPr>
        <p:spPr>
          <a:xfrm rot="1551637">
            <a:off x="5999689" y="3270133"/>
            <a:ext cx="3076283" cy="1885320"/>
          </a:xfrm>
          <a:prstGeom prst="wedgeEllipseCallout">
            <a:avLst>
              <a:gd name="adj1" fmla="val -64408"/>
              <a:gd name="adj2" fmla="val 8259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বাবা তাকে  </a:t>
            </a:r>
            <a:r>
              <a:rPr lang="en-US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CORE 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bn-IN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প্রসেসরযুক্ত একটি ল্যাপটপ কিনে দিলেন। </a:t>
            </a:r>
            <a:endParaRPr lang="en-US" sz="24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50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343400" y="2711953"/>
            <a:ext cx="4272887" cy="3007649"/>
            <a:chOff x="4343400" y="2711953"/>
            <a:chExt cx="4272887" cy="3007649"/>
          </a:xfrm>
          <a:solidFill>
            <a:schemeClr val="accent5">
              <a:lumMod val="20000"/>
              <a:lumOff val="80000"/>
            </a:schemeClr>
          </a:solidFill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2711953"/>
              <a:ext cx="4272887" cy="3007649"/>
            </a:xfrm>
            <a:prstGeom prst="rect">
              <a:avLst/>
            </a:prstGeom>
            <a:grpFill/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3001" y="2788102"/>
              <a:ext cx="2971800" cy="1783898"/>
            </a:xfrm>
            <a:prstGeom prst="rect">
              <a:avLst/>
            </a:prstGeom>
            <a:grpFill/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46" y="1264153"/>
            <a:ext cx="3860800" cy="2895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Oval Callout 6"/>
          <p:cNvSpPr/>
          <p:nvPr/>
        </p:nvSpPr>
        <p:spPr>
          <a:xfrm>
            <a:off x="5195403" y="360066"/>
            <a:ext cx="3048000" cy="2057400"/>
          </a:xfrm>
          <a:prstGeom prst="wedgeEllipseCallout">
            <a:avLst>
              <a:gd name="adj1" fmla="val -122027"/>
              <a:gd name="adj2" fmla="val 3795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মিনা ল্যাপটপের গতি দেখে মুগ্ধ হয়</a:t>
            </a:r>
            <a:r>
              <a:rPr lang="bn-IN" sz="3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chemeClr val="accent5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08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1391898611"/>
              </p:ext>
            </p:extLst>
          </p:nvPr>
        </p:nvGraphicFramePr>
        <p:xfrm>
          <a:off x="228600" y="1143000"/>
          <a:ext cx="87630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Oval Callout 8"/>
          <p:cNvSpPr/>
          <p:nvPr/>
        </p:nvSpPr>
        <p:spPr>
          <a:xfrm>
            <a:off x="6858000" y="0"/>
            <a:ext cx="2133600" cy="2895600"/>
          </a:xfrm>
          <a:prstGeom prst="wedgeEllipseCallout">
            <a:avLst>
              <a:gd name="adj1" fmla="val -64714"/>
              <a:gd name="adj2" fmla="val 75104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 কিছুদিনের মধ্যেই ল্যাপটপে অনেক সফটওয়্যার ইনস্টল করল।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58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048778C6-FBCA-4430-ABC1-5FC2838739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">
                                            <p:graphicEl>
                                              <a:dgm id="{048778C6-FBCA-4430-ABC1-5FC2838739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">
                                            <p:graphicEl>
                                              <a:dgm id="{048778C6-FBCA-4430-ABC1-5FC2838739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9">
                                            <p:graphicEl>
                                              <a:dgm id="{048778C6-FBCA-4430-ABC1-5FC2838739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03FA3580-A29D-4B92-B290-FBBB792159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">
                                            <p:graphicEl>
                                              <a:dgm id="{03FA3580-A29D-4B92-B290-FBBB792159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">
                                            <p:graphicEl>
                                              <a:dgm id="{03FA3580-A29D-4B92-B290-FBBB792159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">
                                            <p:graphicEl>
                                              <a:dgm id="{03FA3580-A29D-4B92-B290-FBBB792159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02BF55F7-EC4E-43CC-A939-7DDE1012D0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9">
                                            <p:graphicEl>
                                              <a:dgm id="{02BF55F7-EC4E-43CC-A939-7DDE1012D0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9">
                                            <p:graphicEl>
                                              <a:dgm id="{02BF55F7-EC4E-43CC-A939-7DDE1012D0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9">
                                            <p:graphicEl>
                                              <a:dgm id="{02BF55F7-EC4E-43CC-A939-7DDE1012D0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485871C5-0C37-463D-89E8-5D2237A40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9">
                                            <p:graphicEl>
                                              <a:dgm id="{485871C5-0C37-463D-89E8-5D2237A40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9">
                                            <p:graphicEl>
                                              <a:dgm id="{485871C5-0C37-463D-89E8-5D2237A40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9">
                                            <p:graphicEl>
                                              <a:dgm id="{485871C5-0C37-463D-89E8-5D2237A40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4DB41813-6550-4C41-B85F-BF97637516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9">
                                            <p:graphicEl>
                                              <a:dgm id="{4DB41813-6550-4C41-B85F-BF97637516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9">
                                            <p:graphicEl>
                                              <a:dgm id="{4DB41813-6550-4C41-B85F-BF97637516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9">
                                            <p:graphicEl>
                                              <a:dgm id="{4DB41813-6550-4C41-B85F-BF97637516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12544"/>
            <a:ext cx="4038600" cy="24926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260" y="1084558"/>
            <a:ext cx="2681228" cy="1475957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 rot="1104000">
            <a:off x="5554340" y="246942"/>
            <a:ext cx="3510817" cy="3151185"/>
          </a:xfrm>
          <a:prstGeom prst="wedgeEllipseCallout">
            <a:avLst>
              <a:gd name="adj1" fmla="val -93137"/>
              <a:gd name="adj2" fmla="val 52221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bn-IN" sz="2400" b="1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IN" sz="2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ফলে ল্যাপটপটি </a:t>
            </a:r>
            <a:r>
              <a:rPr lang="bn-IN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আস্তে আস্তে </a:t>
            </a:r>
            <a:r>
              <a:rPr lang="bn-IN" sz="2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ধীরগতির হয়ে যায়। পরে ল্যাপটপটি এতই গতিহীন হয়ে যে, সে বাবার কাছে নতুন ল্যাপটপ কিনে চায়। </a:t>
            </a:r>
            <a:endParaRPr lang="en-US" sz="24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97" y="3319818"/>
            <a:ext cx="3484728" cy="261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55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1759" y="326649"/>
            <a:ext cx="4573640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আরোও একটি ঘটনা বলি।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9794" y="5605789"/>
            <a:ext cx="8000999" cy="523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অংকন তার কম্পিউটারে ইনটারনেট কানেকশন নেয়।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9" y="1143000"/>
            <a:ext cx="8898340" cy="421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94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1948</TotalTime>
  <Words>575</Words>
  <Application>Microsoft Office PowerPoint</Application>
  <PresentationFormat>On-screen Show (4:3)</PresentationFormat>
  <Paragraphs>116</Paragraphs>
  <Slides>22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SolaimanLipi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Rahim</dc:creator>
  <cp:lastModifiedBy>Admin</cp:lastModifiedBy>
  <cp:revision>354</cp:revision>
  <dcterms:created xsi:type="dcterms:W3CDTF">2015-03-31T15:15:49Z</dcterms:created>
  <dcterms:modified xsi:type="dcterms:W3CDTF">2022-07-24T12:59:53Z</dcterms:modified>
</cp:coreProperties>
</file>