
<file path=[Content_Types].xml><?xml version="1.0" encoding="utf-8"?>
<Types xmlns="http://schemas.openxmlformats.org/package/2006/content-types">
  <Default Extension="bin" ContentType="audio/unknown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5" r:id="rId6"/>
    <p:sldId id="270" r:id="rId7"/>
    <p:sldId id="271" r:id="rId8"/>
    <p:sldId id="266" r:id="rId9"/>
    <p:sldId id="267" r:id="rId10"/>
    <p:sldId id="269" r:id="rId11"/>
    <p:sldId id="261" r:id="rId12"/>
    <p:sldId id="272" r:id="rId13"/>
    <p:sldId id="262" r:id="rId14"/>
    <p:sldId id="263" r:id="rId15"/>
    <p:sldId id="26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bin"/><Relationship Id="rId1" Type="http://schemas.openxmlformats.org/officeDocument/2006/relationships/slideLayout" Target="../slideLayouts/slideLayout7.xml"/><Relationship Id="rId4" Type="http://schemas.openxmlformats.org/officeDocument/2006/relationships/audio" Target="NUL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audio" Target="../media/audio2.bin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20781"/>
            <a:ext cx="9123218" cy="6837219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57200" y="914400"/>
            <a:ext cx="3124200" cy="120032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7200" b="1" dirty="0" err="1" smtClean="0">
                <a:solidFill>
                  <a:srgbClr val="00B050"/>
                </a:solidFill>
                <a:latin typeface="NikoshBAN" pitchFamily="2" charset="0"/>
                <a:cs typeface="NikoshBAN" pitchFamily="2" charset="0"/>
              </a:rPr>
              <a:t>শুভেচ্ছা</a:t>
            </a:r>
            <a:endParaRPr lang="en-US" sz="7200" b="1" dirty="0">
              <a:solidFill>
                <a:srgbClr val="00B05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7731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4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143000"/>
            <a:ext cx="8001000" cy="531495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447800" y="316468"/>
                <a:ext cx="3009900" cy="707886"/>
              </a:xfrm>
              <a:prstGeom prst="rect">
                <a:avLst/>
              </a:prstGeom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𝑧</m:t>
                      </m:r>
                      <m:r>
                        <a:rPr lang="en-US" sz="4000" b="0" i="1" smtClean="0">
                          <a:latin typeface="Cambria Math"/>
                        </a:rPr>
                        <m:t>=</m:t>
                      </m:r>
                      <m:r>
                        <a:rPr lang="en-US" sz="4000" b="0" i="1" smtClean="0">
                          <a:latin typeface="Cambria Math"/>
                        </a:rPr>
                        <m:t>4</m:t>
                      </m:r>
                      <m:r>
                        <a:rPr lang="en-US" sz="4000" b="0" i="1" smtClean="0">
                          <a:latin typeface="Cambria Math"/>
                        </a:rPr>
                        <m:t>+</m:t>
                      </m:r>
                      <m:r>
                        <a:rPr lang="en-US" sz="4000" b="0" i="1" smtClean="0">
                          <a:latin typeface="Cambria Math"/>
                        </a:rPr>
                        <m:t>𝑖</m:t>
                      </m:r>
                      <m:r>
                        <a:rPr lang="en-US" sz="4000" b="0" i="1" smtClean="0">
                          <a:latin typeface="Cambria Math"/>
                        </a:rPr>
                        <m:t>3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47800" y="316468"/>
                <a:ext cx="3009900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583285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5100" y="83126"/>
            <a:ext cx="4381500" cy="769441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IN" sz="4400" b="1" dirty="0" smtClean="0">
                <a:solidFill>
                  <a:srgbClr val="FFFF00"/>
                </a:solidFill>
                <a:latin typeface="NikoshBAN" pitchFamily="2" charset="0"/>
                <a:cs typeface="NikoshBAN" pitchFamily="2" charset="0"/>
              </a:rPr>
              <a:t>অনুবন্ধী জটিল সংখ্যা</a:t>
            </a:r>
            <a:endParaRPr lang="en-US" sz="4400" b="1" dirty="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4600" y="1371600"/>
            <a:ext cx="238125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z=4-</a:t>
            </a:r>
            <a:r>
              <a:rPr lang="en-US" sz="4400" dirty="0" err="1" smtClean="0"/>
              <a:t>i3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5638800" y="1323623"/>
                <a:ext cx="2381250" cy="76944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4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400" b="0" i="1" smtClean="0">
                            <a:latin typeface="Cambria Math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sz="4400" dirty="0" smtClean="0"/>
                  <a:t>=4</a:t>
                </a:r>
                <a:r>
                  <a:rPr lang="bn-IN" sz="4400" dirty="0" smtClean="0"/>
                  <a:t>+</a:t>
                </a:r>
                <a:r>
                  <a:rPr lang="en-US" sz="4400" dirty="0" err="1" smtClean="0"/>
                  <a:t>i3</a:t>
                </a:r>
                <a:endParaRPr lang="en-US" sz="4400" dirty="0"/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38800" y="1323623"/>
                <a:ext cx="2381250" cy="76944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TextBox 6"/>
          <p:cNvSpPr txBox="1"/>
          <p:nvPr/>
        </p:nvSpPr>
        <p:spPr>
          <a:xfrm>
            <a:off x="2133600" y="3172177"/>
            <a:ext cx="2381250" cy="769441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z=</a:t>
            </a:r>
            <a:r>
              <a:rPr lang="en-US" sz="4400" dirty="0" err="1" smtClean="0"/>
              <a:t>4+i3</a:t>
            </a:r>
            <a:endParaRPr lang="en-US" sz="4400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/>
              <p:cNvSpPr txBox="1"/>
              <p:nvPr/>
            </p:nvSpPr>
            <p:spPr>
              <a:xfrm>
                <a:off x="5257800" y="3124200"/>
                <a:ext cx="2381250" cy="769441"/>
              </a:xfrm>
              <a:prstGeom prst="rect">
                <a:avLst/>
              </a:prstGeom>
            </p:spPr>
            <p:style>
              <a:lnRef idx="1">
                <a:schemeClr val="accent5"/>
              </a:lnRef>
              <a:fillRef idx="2">
                <a:schemeClr val="accent5"/>
              </a:fillRef>
              <a:effectRef idx="1">
                <a:schemeClr val="accent5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acc>
                      <m:accPr>
                        <m:chr m:val="̅"/>
                        <m:ctrlPr>
                          <a:rPr lang="en-US" sz="4400" i="1" smtClean="0">
                            <a:latin typeface="Cambria Math"/>
                          </a:rPr>
                        </m:ctrlPr>
                      </m:accPr>
                      <m:e>
                        <m:r>
                          <a:rPr lang="en-US" sz="4400" b="0" i="1" smtClean="0">
                            <a:latin typeface="Cambria Math"/>
                          </a:rPr>
                          <m:t>𝑧</m:t>
                        </m:r>
                      </m:e>
                    </m:acc>
                  </m:oMath>
                </a14:m>
                <a:r>
                  <a:rPr lang="en-US" sz="4400" dirty="0" smtClean="0"/>
                  <a:t>=4-i3</a:t>
                </a:r>
                <a:endParaRPr lang="en-US" sz="4400" dirty="0"/>
              </a:p>
            </p:txBody>
          </p:sp>
        </mc:Choice>
        <mc:Fallback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7800" y="3124200"/>
                <a:ext cx="2381250" cy="769441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72935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5" grpId="0" animBg="1"/>
      <p:bldP spid="6" grpId="0" animBg="1"/>
      <p:bldP spid="7" grpId="0" animBg="1"/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7873" y="228600"/>
            <a:ext cx="312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এককের</a:t>
            </a:r>
            <a:r>
              <a:rPr lang="en-US" sz="4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dirty="0" err="1" smtClean="0">
                <a:latin typeface="NikoshBAN" pitchFamily="2" charset="0"/>
                <a:cs typeface="NikoshBAN" pitchFamily="2" charset="0"/>
              </a:rPr>
              <a:t>ঘণমূল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762000" y="1383268"/>
                <a:ext cx="11049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𝜔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383268"/>
                <a:ext cx="1104900" cy="707886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762000" y="2667000"/>
                <a:ext cx="11049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400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𝜔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2667000"/>
                <a:ext cx="1104900" cy="70788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/>
              <p:cNvSpPr txBox="1"/>
              <p:nvPr/>
            </p:nvSpPr>
            <p:spPr>
              <a:xfrm>
                <a:off x="2514600" y="2673927"/>
                <a:ext cx="11049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bn-IN" sz="40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1</m:t>
                      </m:r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2673927"/>
                <a:ext cx="1104900" cy="70788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/>
              <p:cNvSpPr txBox="1"/>
              <p:nvPr/>
            </p:nvSpPr>
            <p:spPr>
              <a:xfrm>
                <a:off x="4419600" y="2667000"/>
                <a:ext cx="2362200" cy="67326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i="1" smtClean="0"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bn-IN" b="0" i="1" smtClean="0">
                              <a:latin typeface="Cambria Math"/>
                            </a:rPr>
                            <m:t>−</m:t>
                          </m:r>
                          <m:r>
                            <a:rPr lang="bn-IN" b="0" i="1" smtClean="0">
                              <a:latin typeface="Cambria Math"/>
                            </a:rPr>
                            <m:t>1</m:t>
                          </m:r>
                          <m:r>
                            <a:rPr lang="bn-IN" b="0" i="1" smtClean="0">
                              <a:latin typeface="Cambria Math"/>
                              <a:ea typeface="Cambria Math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bn-IN" b="0" i="1" smtClean="0">
                                  <a:latin typeface="Cambria Math"/>
                                  <a:ea typeface="Cambria Math"/>
                                </a:rPr>
                              </m:ctrlPr>
                            </m:radPr>
                            <m:deg/>
                            <m:e>
                              <m:r>
                                <a:rPr lang="bn-IN" b="0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bn-IN" b="0" i="1" smtClean="0">
                                  <a:latin typeface="Cambria Math"/>
                                  <a:ea typeface="Cambria Math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bn-IN" b="0" i="1" smtClean="0">
                              <a:latin typeface="Cambria Math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19600" y="2667000"/>
                <a:ext cx="2362200" cy="67326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/>
              <p:cNvSpPr txBox="1"/>
              <p:nvPr/>
            </p:nvSpPr>
            <p:spPr>
              <a:xfrm>
                <a:off x="762000" y="4343400"/>
                <a:ext cx="1104900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400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400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𝜔</m:t>
                          </m:r>
                        </m:e>
                        <m:sup>
                          <m:r>
                            <a:rPr lang="bn-IN" sz="4000" b="0" i="1" dirty="0" smtClean="0">
                              <a:solidFill>
                                <a:srgbClr val="FF0000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US" sz="4000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4343400"/>
                <a:ext cx="1104900" cy="70788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74490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05200" y="48491"/>
            <a:ext cx="30480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6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6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1219200"/>
            <a:ext cx="8610600" cy="132343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জটিল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সংখ্যাকে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জ্যামিতিক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প্রতিরুপে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কিসের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মাধ্যমে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?  </a:t>
            </a:r>
            <a:endParaRPr lang="en-US" sz="4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57200" y="3043259"/>
            <a:ext cx="5486400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-</a:t>
            </a:r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a+ib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চ</a:t>
            </a:r>
            <a:r>
              <a:rPr lang="bn-IN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র্তুভাগে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অবস্থিত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? </a:t>
            </a:r>
            <a:endParaRPr lang="en-US" sz="4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57200" y="3886200"/>
            <a:ext cx="8458200" cy="70788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কাল্পনিক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অংশকে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অক্ষ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বরাবর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সূচিত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করা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হয়</a:t>
            </a:r>
            <a:r>
              <a:rPr lang="en-US" sz="40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?  </a:t>
            </a:r>
            <a:endParaRPr lang="en-US" sz="4000" b="1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6049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33600" y="41564"/>
            <a:ext cx="4953000" cy="685800"/>
          </a:xfrm>
          <a:prstGeom prst="rect">
            <a:avLst/>
          </a:prstGeom>
          <a:blipFill>
            <a:blip r:embed="rId2"/>
            <a:tile tx="0" ty="0" sx="100000" sy="100000" flip="none" algn="tl"/>
          </a:blip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Bef>
                <a:spcPts val="600"/>
              </a:spcBef>
            </a:pPr>
            <a:r>
              <a:rPr lang="bn-BD" sz="6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6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824067"/>
            <a:ext cx="3581400" cy="5729133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733799" y="1219200"/>
            <a:ext cx="5286609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নিচের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জটিল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সংখ্যাগুলোকে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জ্যামিতিক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প্রতিরুপে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প্রকাশ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করঃ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088500" y="2964359"/>
            <a:ext cx="4931908" cy="156966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z</a:t>
            </a:r>
            <a:r>
              <a:rPr lang="en-US" sz="4800" baseline="-25000" dirty="0" smtClean="0"/>
              <a:t>1</a:t>
            </a:r>
            <a:r>
              <a:rPr lang="en-US" sz="4800" dirty="0" smtClean="0"/>
              <a:t>=5+4i, z</a:t>
            </a:r>
            <a:r>
              <a:rPr lang="en-US" sz="4800" baseline="-25000" dirty="0" smtClean="0"/>
              <a:t>2</a:t>
            </a:r>
            <a:r>
              <a:rPr lang="en-US" sz="4800" dirty="0" smtClean="0"/>
              <a:t>=6-4i, z</a:t>
            </a:r>
            <a:r>
              <a:rPr lang="en-US" sz="4800" baseline="-25000" dirty="0" smtClean="0"/>
              <a:t>3</a:t>
            </a:r>
            <a:r>
              <a:rPr lang="en-US" sz="4800" dirty="0" smtClean="0"/>
              <a:t>=-5+6i,z</a:t>
            </a:r>
            <a:r>
              <a:rPr lang="en-US" sz="4800" baseline="-25000" dirty="0" smtClean="0"/>
              <a:t>4</a:t>
            </a:r>
            <a:r>
              <a:rPr lang="en-US" sz="4800" dirty="0" smtClean="0"/>
              <a:t>=-6+4i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2575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 animBg="1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27709"/>
            <a:ext cx="9144001" cy="6849174"/>
          </a:xfrm>
          <a:prstGeom prst="rect">
            <a:avLst/>
          </a:prstGeom>
        </p:spPr>
      </p:pic>
      <p:sp>
        <p:nvSpPr>
          <p:cNvPr id="3" name="Horizontal Scroll 2"/>
          <p:cNvSpPr/>
          <p:nvPr/>
        </p:nvSpPr>
        <p:spPr>
          <a:xfrm>
            <a:off x="0" y="4876800"/>
            <a:ext cx="4038600" cy="1981200"/>
          </a:xfrm>
          <a:prstGeom prst="horizontalScroll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bn-BD" sz="9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b="1" dirty="0">
              <a:solidFill>
                <a:schemeClr val="tx1">
                  <a:lumMod val="95000"/>
                  <a:lumOff val="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5161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152400" y="152400"/>
            <a:ext cx="6403258" cy="2819400"/>
            <a:chOff x="100445" y="152400"/>
            <a:chExt cx="6403258" cy="2819400"/>
          </a:xfrm>
        </p:grpSpPr>
        <p:sp>
          <p:nvSpPr>
            <p:cNvPr id="2" name="Snip Single Corner Rectangle 1"/>
            <p:cNvSpPr/>
            <p:nvPr/>
          </p:nvSpPr>
          <p:spPr>
            <a:xfrm>
              <a:off x="100445" y="152400"/>
              <a:ext cx="6403258" cy="2819400"/>
            </a:xfrm>
            <a:prstGeom prst="snip1Rect">
              <a:avLst/>
            </a:prstGeom>
            <a:ln/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4000" dirty="0">
                <a:solidFill>
                  <a:schemeClr val="accent3">
                    <a:lumMod val="20000"/>
                    <a:lumOff val="80000"/>
                  </a:schemeClr>
                </a:solidFill>
                <a:latin typeface="NikoshBAN" pitchFamily="2" charset="0"/>
                <a:cs typeface="NikoshBAN" pitchFamily="2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28600" y="355699"/>
              <a:ext cx="6098458" cy="2616101"/>
            </a:xfrm>
            <a:prstGeom prst="rect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pPr algn="ctr"/>
              <a:r>
                <a:rPr lang="bn-BD" sz="4000" b="1" dirty="0" smtClean="0">
                  <a:solidFill>
                    <a:schemeClr val="accent6">
                      <a:lumMod val="50000"/>
                    </a:schemeClr>
                  </a:solidFill>
                  <a:latin typeface="NikoshBAN" pitchFamily="2" charset="0"/>
                  <a:cs typeface="NikoshBAN" pitchFamily="2" charset="0"/>
                </a:rPr>
                <a:t>মনির হোসেন</a:t>
              </a:r>
            </a:p>
            <a:p>
              <a:pPr algn="ctr"/>
              <a:r>
                <a:rPr lang="bn-BD" sz="4000" b="1" dirty="0" smtClean="0">
                  <a:solidFill>
                    <a:schemeClr val="accent4">
                      <a:lumMod val="75000"/>
                    </a:schemeClr>
                  </a:solidFill>
                  <a:latin typeface="NikoshBAN" pitchFamily="2" charset="0"/>
                  <a:cs typeface="NikoshBAN" pitchFamily="2" charset="0"/>
                </a:rPr>
                <a:t>প্রভাষক ( গণিত )</a:t>
              </a:r>
            </a:p>
            <a:p>
              <a:pPr algn="ctr"/>
              <a:r>
                <a:rPr lang="bn-BD" sz="4000" b="1" dirty="0" smtClean="0">
                  <a:latin typeface="NikoshBAN" pitchFamily="2" charset="0"/>
                  <a:cs typeface="NikoshBAN" pitchFamily="2" charset="0"/>
                </a:rPr>
                <a:t>হাজী আবেদ আলী কলেজ,নরসিংদী।</a:t>
              </a:r>
              <a:endParaRPr lang="en-US" sz="4000" b="1" dirty="0" smtClean="0">
                <a:latin typeface="NikoshBAN" pitchFamily="2" charset="0"/>
                <a:cs typeface="NikoshBAN" pitchFamily="2" charset="0"/>
              </a:endParaRPr>
            </a:p>
            <a:p>
              <a:pPr algn="ctr"/>
              <a:r>
                <a:rPr lang="en-US" sz="4000" b="1" dirty="0" err="1" smtClean="0">
                  <a:latin typeface="NikoshBAN" pitchFamily="2" charset="0"/>
                  <a:cs typeface="NikoshBAN" pitchFamily="2" charset="0"/>
                </a:rPr>
                <a:t>মোবাইলঃ</a:t>
              </a:r>
              <a:r>
                <a:rPr lang="en-US" sz="4000" b="1" dirty="0" smtClean="0">
                  <a:latin typeface="NikoshBAN" pitchFamily="2" charset="0"/>
                  <a:cs typeface="NikoshBAN" pitchFamily="2" charset="0"/>
                </a:rPr>
                <a:t> ০১৯১১৬৭৮৯৬৩ </a:t>
              </a:r>
              <a:endParaRPr lang="en-US" sz="4000" b="1" dirty="0"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6" name="Flowchart: Multidocument 5"/>
          <p:cNvSpPr/>
          <p:nvPr/>
        </p:nvSpPr>
        <p:spPr>
          <a:xfrm>
            <a:off x="1143000" y="3352800"/>
            <a:ext cx="6858000" cy="3352800"/>
          </a:xfrm>
          <a:prstGeom prst="flowChartMultidocument">
            <a:avLst/>
          </a:prstGeom>
        </p:spPr>
        <p:style>
          <a:lnRef idx="1">
            <a:schemeClr val="accent4"/>
          </a:lnRef>
          <a:fillRef idx="1001">
            <a:schemeClr val="lt2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5257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বিষয়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উচ্চতর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প্রথম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পত্র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জটিল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সংখ্যা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অধ্যায়</a:t>
            </a:r>
            <a:r>
              <a:rPr lang="en-US" sz="4000" b="1" dirty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IN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তৃতীয় 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শ্রেণি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: </a:t>
            </a:r>
            <a:r>
              <a:rPr lang="en-US" sz="4000" b="1" dirty="0" err="1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দ্বাদশ</a:t>
            </a:r>
            <a:r>
              <a:rPr lang="en-US" sz="4000" b="1" dirty="0" smtClean="0">
                <a:solidFill>
                  <a:schemeClr val="accent6">
                    <a:lumMod val="50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1800" y="152400"/>
            <a:ext cx="22098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1922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552450"/>
            <a:ext cx="4572000" cy="3048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1200" y="457200"/>
            <a:ext cx="2857500" cy="28575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4724400"/>
            <a:ext cx="3200400" cy="1318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203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ight Arrow 1"/>
          <p:cNvSpPr/>
          <p:nvPr/>
        </p:nvSpPr>
        <p:spPr>
          <a:xfrm>
            <a:off x="228600" y="76200"/>
            <a:ext cx="6019800" cy="1295400"/>
          </a:xfrm>
          <a:prstGeom prst="rightArrow">
            <a:avLst/>
          </a:prstGeom>
        </p:spPr>
        <p:style>
          <a:lnRef idx="2">
            <a:schemeClr val="accent3"/>
          </a:lnRef>
          <a:fillRef idx="1003">
            <a:schemeClr val="dk2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48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" y="358914"/>
            <a:ext cx="5791200" cy="707886"/>
          </a:xfrm>
          <a:prstGeom prst="rect">
            <a:avLst/>
          </a:prstGeom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  <p:txBody>
          <a:bodyPr wrap="square" rtlCol="0">
            <a:spAutoFit/>
          </a:bodyPr>
          <a:lstStyle/>
          <a:p>
            <a:pPr algn="ctr"/>
            <a:r>
              <a:rPr lang="bn-BD" sz="4000" b="1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পাঠ শেষে শিক্ষার্থীরা ............... </a:t>
            </a:r>
            <a:endParaRPr lang="en-US" sz="4000" b="1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6200" y="2667000"/>
            <a:ext cx="822960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জটিল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সংখ্যার জ্যামিতিক প্রতিরূপ ব্যাখ্যা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6200" y="1676400"/>
            <a:ext cx="4648200" cy="646331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জটিল সংখ্যা কি বলতে পারবে। 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200" y="3657600"/>
            <a:ext cx="8229600" cy="646331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3600" b="1" dirty="0">
                <a:latin typeface="NikoshBAN" pitchFamily="2" charset="0"/>
                <a:cs typeface="NikoshBAN" pitchFamily="2" charset="0"/>
              </a:rPr>
              <a:t>জটিল 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সংখ্যার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অনুবন্ধী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জটিল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সংখ্যা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bn-IN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3600" b="1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6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200" y="4724400"/>
            <a:ext cx="61722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এককের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ঘনমূল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000" b="1" dirty="0" smtClean="0">
                <a:latin typeface="NikoshBAN" pitchFamily="2" charset="0"/>
                <a:cs typeface="NikoshBAN" pitchFamily="2" charset="0"/>
              </a:rPr>
              <a:t>। </a:t>
            </a:r>
            <a:endParaRPr lang="en-US" sz="4000" b="1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6369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10" grpId="0" animBg="1"/>
      <p:bldP spid="11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00200" y="1371600"/>
            <a:ext cx="5410200" cy="707886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a+ib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আকারের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রাশি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বলা</a:t>
            </a:r>
            <a:r>
              <a:rPr lang="en-US" sz="4000" b="1" dirty="0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000" b="1" dirty="0" err="1" smtClean="0">
                <a:solidFill>
                  <a:schemeClr val="tx1"/>
                </a:solidFill>
                <a:latin typeface="NikoshBAN" pitchFamily="2" charset="0"/>
                <a:cs typeface="NikoshBAN" pitchFamily="2" charset="0"/>
              </a:rPr>
              <a:t>হয়</a:t>
            </a:r>
            <a:endParaRPr lang="en-US" sz="40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048000" y="2819400"/>
                <a:ext cx="2819400" cy="780470"/>
              </a:xfrm>
              <a:prstGeom prst="rect">
                <a:avLst/>
              </a:prstGeom>
            </p:spPr>
            <p:style>
              <a:lnRef idx="1">
                <a:schemeClr val="accent3"/>
              </a:lnRef>
              <a:fillRef idx="2">
                <a:schemeClr val="accent3"/>
              </a:fillRef>
              <a:effectRef idx="1">
                <a:schemeClr val="accent3"/>
              </a:effectRef>
              <a:fontRef idx="minor">
                <a:schemeClr val="dk1"/>
              </a:fontRef>
            </p:style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"/>
                    </m:oMathParaPr>
                    <m:oMath xmlns:m="http://schemas.openxmlformats.org/officeDocument/2006/math">
                      <m:r>
                        <a:rPr lang="en-US" sz="4000" b="0" i="1" smtClean="0">
                          <a:latin typeface="Cambria Math"/>
                        </a:rPr>
                        <m:t>𝑖</m:t>
                      </m:r>
                      <m:r>
                        <a:rPr lang="en-US" sz="40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4000" b="0" i="1" smtClean="0">
                              <a:latin typeface="Cambria Math"/>
                            </a:rPr>
                          </m:ctrlPr>
                        </m:radPr>
                        <m:deg/>
                        <m:e>
                          <m:r>
                            <a:rPr lang="en-US" sz="4000" b="0" i="1" smtClean="0">
                              <a:latin typeface="Cambria Math"/>
                            </a:rPr>
                            <m:t>−</m:t>
                          </m:r>
                          <m:r>
                            <a:rPr lang="en-US" sz="4000" b="0" i="1" smtClean="0">
                              <a:latin typeface="Cambria Math"/>
                            </a:rPr>
                            <m:t>1</m:t>
                          </m:r>
                        </m:e>
                      </m:rad>
                      <m:r>
                        <a:rPr lang="en-US" sz="4000" b="0" i="1" smtClean="0">
                          <a:latin typeface="Cambria Math"/>
                        </a:rPr>
                        <m:t>   </m:t>
                      </m:r>
                    </m:oMath>
                  </m:oMathPara>
                </a14:m>
                <a:endParaRPr lang="en-US" sz="40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0" y="2819400"/>
                <a:ext cx="2819400" cy="78047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3250" y="4343400"/>
            <a:ext cx="2724150" cy="144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8355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04800"/>
            <a:ext cx="2438400" cy="291152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00400" y="228600"/>
            <a:ext cx="4648200" cy="70788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4000" dirty="0"/>
              <a:t>Jean-Robert </a:t>
            </a:r>
            <a:r>
              <a:rPr lang="en-US" sz="4000" dirty="0" err="1"/>
              <a:t>Argand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2400" y="4690408"/>
            <a:ext cx="5372100" cy="193899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bn-IN" sz="4000" dirty="0" smtClean="0">
                <a:latin typeface="NikoshBAN" pitchFamily="2" charset="0"/>
                <a:cs typeface="NikoshBAN" pitchFamily="2" charset="0"/>
              </a:rPr>
              <a:t>১৮০৬ সালে জটিল সংখ্যাকে জ্যামিতিক প্রতিরুপ প্রকাশ করেন যাকে আরগন্ট চিত্র বলা হয়।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524"/>
          <a:stretch/>
        </p:blipFill>
        <p:spPr>
          <a:xfrm>
            <a:off x="3886200" y="1241286"/>
            <a:ext cx="4343400" cy="30120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4557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4600" y="325582"/>
            <a:ext cx="60960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800" dirty="0">
                <a:latin typeface="Nikosh" pitchFamily="2" charset="0"/>
                <a:cs typeface="Nikosh" pitchFamily="2" charset="0"/>
              </a:rPr>
              <a:t>Johann Carl Friedrich Gauss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04800"/>
            <a:ext cx="1943100" cy="2352675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9627" y="2590800"/>
            <a:ext cx="6508173" cy="422130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83698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291" y="0"/>
            <a:ext cx="7391400" cy="6201979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895600" y="5722692"/>
            <a:ext cx="14478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বাস্তব</a:t>
            </a:r>
            <a:r>
              <a:rPr lang="en-US" sz="4000" b="1" dirty="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0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667000"/>
            <a:ext cx="152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IN" sz="4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কাল্পনিক</a:t>
            </a:r>
            <a:endParaRPr lang="en-US" sz="40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Oval 5"/>
          <p:cNvSpPr/>
          <p:nvPr/>
        </p:nvSpPr>
        <p:spPr>
          <a:xfrm>
            <a:off x="1752599" y="1818404"/>
            <a:ext cx="374073" cy="242455"/>
          </a:xfrm>
          <a:prstGeom prst="ellips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62054" y="5334000"/>
            <a:ext cx="374073" cy="242455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1337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4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1.66667E-6 -3.7037E-7 L -0.00521 -0.51759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0" y="-2588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repeatCount="indefinite" accel="50000" decel="50000" fill="hold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Motion origin="layout" path="M -3.33333E-6 2.22222E-6 L 0.31667 2.22222E-6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33" y="0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-20783"/>
            <a:ext cx="6934200" cy="6389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0128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181</Words>
  <Application>Microsoft Office PowerPoint</Application>
  <PresentationFormat>On-screen Show (4:3)</PresentationFormat>
  <Paragraphs>40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MONIR HOSSAIN</dc:creator>
  <cp:lastModifiedBy>MAHJABEEN TAIBA</cp:lastModifiedBy>
  <cp:revision>13</cp:revision>
  <dcterms:created xsi:type="dcterms:W3CDTF">2006-08-16T00:00:00Z</dcterms:created>
  <dcterms:modified xsi:type="dcterms:W3CDTF">2016-11-05T05:11:23Z</dcterms:modified>
</cp:coreProperties>
</file>