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1" r:id="rId2"/>
    <p:sldId id="257" r:id="rId3"/>
    <p:sldId id="260" r:id="rId4"/>
    <p:sldId id="277" r:id="rId5"/>
    <p:sldId id="261" r:id="rId6"/>
    <p:sldId id="262" r:id="rId7"/>
    <p:sldId id="278" r:id="rId8"/>
    <p:sldId id="279" r:id="rId9"/>
    <p:sldId id="272" r:id="rId10"/>
    <p:sldId id="273" r:id="rId11"/>
    <p:sldId id="267" r:id="rId12"/>
    <p:sldId id="264" r:id="rId13"/>
    <p:sldId id="265" r:id="rId14"/>
    <p:sldId id="280" r:id="rId15"/>
    <p:sldId id="274" r:id="rId16"/>
    <p:sldId id="275" r:id="rId17"/>
    <p:sldId id="269" r:id="rId18"/>
    <p:sldId id="276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3E92F-F3CF-41DE-BDE0-905570C2DCC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1786D-57B3-4F7C-90CA-443CAA528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4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1786D-57B3-4F7C-90CA-443CAA528B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79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1786D-57B3-4F7C-90CA-443CAA528B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6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747A24-3138-435F-B95F-EDF7C9AC9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212B039-DD3D-4876-BC65-9913F631E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2CD4A8-B9E8-4D75-8A48-4CF75678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99DB9D-5E4C-422B-9021-0E796E116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F0FD4E-49C6-4B4B-AAA0-4A71513F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779538-1045-4227-8144-3D58BFA8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CC029EA-54D9-44C5-8DA4-548EF33AF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5EA43-8998-47DE-943B-2E26E00D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8A1848-8629-4DB8-A154-A7DA18DED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92CC43-418B-4211-A9CC-DAD256C4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7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D074E00-8C23-4CB6-BE53-3B143411F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49DB889-3DD4-4854-BEAF-8DF711A60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A61979-BB25-4BFD-ACAC-0DC0F0DC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8A6705-86FE-4F34-B5AC-2595CFAD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C857CE-DE55-4F1F-ABBB-7F8808F0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250832-0EA3-4A30-8C0D-A3D547DA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657A86-F6D7-4FCC-828F-D158F965A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637D3D-4EEB-4BE7-924D-BDB95B32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D7564D-C3DB-441C-A6B4-A6F9551D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AF78DD-981C-4559-A42C-1407AB81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0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2D9D14-1092-4144-8107-49086743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832258-A2E6-41A0-90E1-68B0774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774CE6-8EEE-4E37-8A7B-1365CE02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FA9D3A-F4A5-4B7A-92E1-CE0D196D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712666-071B-488B-8C44-A61A10BC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6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1AC1B7-6D2D-436A-BE9D-17163B8A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6DFF0F-0ECD-4636-9D96-5A5F6B5B6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6A5CE2D-C787-495E-A0C4-21E2137D1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FA31ABB-6BCB-4B56-8591-9254BF15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70346A-F010-4EE1-A058-4AE53123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14B38BB-2549-4239-A089-91616855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2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34984-7EA0-44AD-A5BF-6FE28399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5D45C9-F549-433E-A24C-83C55208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EEA2D14-CEE1-48AB-A899-3F6391153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76FD407-FFDE-41BC-BCE4-ECD6C93BE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7D98F4D-AE95-42AA-B96B-FC7563B23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42F9572-BAB0-4CCA-BA2A-DC9E7A946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4090C87-B5C4-494E-A196-BBB4CF33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BD22D5B-33E3-4045-86EA-5C1D5120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9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7594BE-7E30-4504-93B7-4D9F1120E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6C1CD46-4DD0-4195-A169-217AC532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96D7A59-9B1B-44ED-B353-2CABEA97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B74780A-CF37-4D81-8078-34AF2E51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5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BE03C26-4E96-44E7-9614-6CE936C3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08BE488-6222-4C93-93E0-A9F428A3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2DEF68-1370-4904-B09B-82B40524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5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55FF6F-544D-4E00-81F0-25DFA17B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8966F-83A1-4791-9C03-0BF9590D3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7341FF-A9C4-48F9-860B-4E1F6CC3F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71F28A-130E-4C90-97B8-93410B19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EBB009E-49E5-433C-BA7B-599EA355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4B8A5F-724B-403C-9B70-0C803E67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8878D3-1C63-42A3-BE16-5F7A65F4A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77EC6FC-6865-405B-8167-79D2C2600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91695FD-7FE4-4B5F-BAB5-B3B0A94FE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196FDE-11B5-4CD2-9128-CDB5E84F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7C9838-B8EF-4F4D-9A77-A380C75CA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2B861B-3320-4551-8727-3492C814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1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1C692F7-1E08-4AEC-9FFC-87EAF660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0C8BAF-56AB-4402-B5A3-9F2127B9F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5C566A-C0A8-4938-A4D5-1F2FEBD02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27EE-477C-445D-9154-CB3BC72608F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2C2F25-CCCD-463A-94BD-AAFD0122E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D716AC-1723-43C7-A530-0213C9409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092C462-EFB8-4D01-A7EB-56F9AEBCBF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6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hyperlink" Target="https://pngimg.com/download/70520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hyperlink" Target="https://commons.wikimedia.org/wiki/Category:50_Paisa_(Bangladesh)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hownowhq.com/2015/04/24/how-to-evaluate-a-doc-management-syste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1775-home-png-hd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maderdokan.blogspot.com/2015/12/free-download-class-9-10-ssc-all-pdf-e.htm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www.flickr.com/photos/afagen/8378304735/" TargetMode="External"/><Relationship Id="rId3" Type="http://schemas.microsoft.com/office/2007/relationships/hdphoto" Target="../media/hdphoto1.wdp"/><Relationship Id="rId7" Type="http://schemas.openxmlformats.org/officeDocument/2006/relationships/hyperlink" Target="http://www.sarkari-naukrialert.com/2016/01/cbi-recruitment-2016-director-vacancies.html" TargetMode="External"/><Relationship Id="rId12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en.wikipedia.org/wiki/State_Bank_of_Pakistan" TargetMode="External"/><Relationship Id="rId4" Type="http://schemas.openxmlformats.org/officeDocument/2006/relationships/hyperlink" Target="https://en.wikipedia.org/wiki/Central_Bank_of_Kuwait" TargetMode="External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tail.com/chem1tech/2014/05/13/shifting-roles-teachers-and-student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biz.net/%E0%A6%B8%E0%A6%82%E0%A6%95%E0%A6%9F-%E0%A6%AE%E0%A7%87%E0%A6%9F%E0%A6%BE%E0%A6%A4%E0%A7%87-%E0%A6%AC%E0%A6%BE%E0%A6%9C%E0%A6%BE%E0%A6%B0%E0%A7%87-%E0%A6%A1%E0%A6%B2%E0%A6%BE%E0%A6%B0-%E0%A6%9B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e.wikipedia.org/wiki/Datei:Bangladesh_Bank_Logo.svg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F424B6-EDC8-4177-8999-446AE03B6A28}"/>
              </a:ext>
            </a:extLst>
          </p:cNvPr>
          <p:cNvSpPr txBox="1"/>
          <p:nvPr/>
        </p:nvSpPr>
        <p:spPr>
          <a:xfrm>
            <a:off x="630736" y="5604323"/>
            <a:ext cx="1082267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as-IN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as-IN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44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8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48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48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48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8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48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48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44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437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A9FCFA5-5843-4FC6-8B98-2A932FE9F8AB}"/>
              </a:ext>
            </a:extLst>
          </p:cNvPr>
          <p:cNvGrpSpPr/>
          <p:nvPr/>
        </p:nvGrpSpPr>
        <p:grpSpPr>
          <a:xfrm>
            <a:off x="364944" y="1480246"/>
            <a:ext cx="3200400" cy="2286000"/>
            <a:chOff x="160604" y="65522"/>
            <a:chExt cx="3840480" cy="2834640"/>
          </a:xfrm>
        </p:grpSpPr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4ACD4731-406D-4B7D-8046-B90750FD05CB}"/>
                </a:ext>
              </a:extLst>
            </p:cNvPr>
            <p:cNvSpPr/>
            <p:nvPr/>
          </p:nvSpPr>
          <p:spPr>
            <a:xfrm>
              <a:off x="160604" y="65522"/>
              <a:ext cx="3840480" cy="283464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0F3B3FD-5492-425E-8373-EC4AEB5920D9}"/>
                </a:ext>
              </a:extLst>
            </p:cNvPr>
            <p:cNvSpPr txBox="1"/>
            <p:nvPr/>
          </p:nvSpPr>
          <p:spPr>
            <a:xfrm>
              <a:off x="955428" y="751607"/>
              <a:ext cx="22508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মুদ্রা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সরবরাহ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8E92BE3-A185-4B5C-95E7-9D31F56D1588}"/>
              </a:ext>
            </a:extLst>
          </p:cNvPr>
          <p:cNvGrpSpPr/>
          <p:nvPr/>
        </p:nvGrpSpPr>
        <p:grpSpPr>
          <a:xfrm>
            <a:off x="8630641" y="1374543"/>
            <a:ext cx="3200400" cy="2286000"/>
            <a:chOff x="8190914" y="65522"/>
            <a:chExt cx="3840480" cy="2834640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5AD6DF6E-563E-4BC7-9735-556EE8F4C225}"/>
                </a:ext>
              </a:extLst>
            </p:cNvPr>
            <p:cNvSpPr/>
            <p:nvPr/>
          </p:nvSpPr>
          <p:spPr>
            <a:xfrm>
              <a:off x="8190914" y="65522"/>
              <a:ext cx="3840480" cy="283464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5F03392-4F3E-4149-9734-FCC33BF913A8}"/>
                </a:ext>
              </a:extLst>
            </p:cNvPr>
            <p:cNvSpPr txBox="1"/>
            <p:nvPr/>
          </p:nvSpPr>
          <p:spPr>
            <a:xfrm>
              <a:off x="8997180" y="821412"/>
              <a:ext cx="22508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মুদ্রা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সংরক্ষণ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F52C31F-8AD7-4941-85A9-8450C7DC0F22}"/>
              </a:ext>
            </a:extLst>
          </p:cNvPr>
          <p:cNvGrpSpPr/>
          <p:nvPr/>
        </p:nvGrpSpPr>
        <p:grpSpPr>
          <a:xfrm>
            <a:off x="364945" y="4211124"/>
            <a:ext cx="3200400" cy="2286000"/>
            <a:chOff x="160604" y="3469180"/>
            <a:chExt cx="3840480" cy="2834640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9FD2CC57-BF74-41FC-98D8-5E9F431E9C1D}"/>
                </a:ext>
              </a:extLst>
            </p:cNvPr>
            <p:cNvSpPr/>
            <p:nvPr/>
          </p:nvSpPr>
          <p:spPr>
            <a:xfrm>
              <a:off x="160604" y="3469180"/>
              <a:ext cx="3840480" cy="283464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59EECAA3-CB10-4C80-B7D7-503D729C25B8}"/>
                </a:ext>
              </a:extLst>
            </p:cNvPr>
            <p:cNvSpPr txBox="1"/>
            <p:nvPr/>
          </p:nvSpPr>
          <p:spPr>
            <a:xfrm>
              <a:off x="955428" y="3782216"/>
              <a:ext cx="225083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অর্থ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ও </a:t>
              </a:r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রাজস্ব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নীতিমালা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BEFE96F-003E-48E8-8518-58C74ABED21A}"/>
              </a:ext>
            </a:extLst>
          </p:cNvPr>
          <p:cNvGrpSpPr/>
          <p:nvPr/>
        </p:nvGrpSpPr>
        <p:grpSpPr>
          <a:xfrm>
            <a:off x="8852110" y="4211124"/>
            <a:ext cx="3200400" cy="2286000"/>
            <a:chOff x="8190914" y="3614810"/>
            <a:chExt cx="3840480" cy="2852225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CE8DE0BB-63CE-4AFC-BDAE-A32AF85CD5D5}"/>
                </a:ext>
              </a:extLst>
            </p:cNvPr>
            <p:cNvSpPr/>
            <p:nvPr/>
          </p:nvSpPr>
          <p:spPr>
            <a:xfrm>
              <a:off x="8190914" y="3614810"/>
              <a:ext cx="3840480" cy="2852225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02E66D2-C68D-46C7-9AA4-F7E12AF9895A}"/>
                </a:ext>
              </a:extLst>
            </p:cNvPr>
            <p:cNvSpPr txBox="1"/>
            <p:nvPr/>
          </p:nvSpPr>
          <p:spPr>
            <a:xfrm>
              <a:off x="8997180" y="3957285"/>
              <a:ext cx="22508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বিল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বাজার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গঠন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D0258E8-F766-422B-9F4B-67CDFCB8C9A6}"/>
              </a:ext>
            </a:extLst>
          </p:cNvPr>
          <p:cNvGrpSpPr/>
          <p:nvPr/>
        </p:nvGrpSpPr>
        <p:grpSpPr>
          <a:xfrm>
            <a:off x="4354200" y="2734812"/>
            <a:ext cx="4008791" cy="2952623"/>
            <a:chOff x="4288552" y="1407566"/>
            <a:chExt cx="4008791" cy="2952623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720A15D7-9DCE-49B0-B81C-9E0278366913}"/>
                </a:ext>
              </a:extLst>
            </p:cNvPr>
            <p:cNvGrpSpPr/>
            <p:nvPr/>
          </p:nvGrpSpPr>
          <p:grpSpPr>
            <a:xfrm>
              <a:off x="4288552" y="1407566"/>
              <a:ext cx="4008791" cy="2952623"/>
              <a:chOff x="3643532" y="478302"/>
              <a:chExt cx="3545059" cy="2873326"/>
            </a:xfrm>
            <a:noFill/>
          </p:grpSpPr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11423519-7A3E-4E54-B61E-546F76E68B4F}"/>
                  </a:ext>
                </a:extLst>
              </p:cNvPr>
              <p:cNvSpPr/>
              <p:nvPr/>
            </p:nvSpPr>
            <p:spPr>
              <a:xfrm>
                <a:off x="4121834" y="1814732"/>
                <a:ext cx="2616591" cy="998807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="" xmlns:a16="http://schemas.microsoft.com/office/drawing/2014/main" id="{5B60C985-4437-4266-9048-C38ED44C6B0A}"/>
                  </a:ext>
                </a:extLst>
              </p:cNvPr>
              <p:cNvSpPr/>
              <p:nvPr/>
            </p:nvSpPr>
            <p:spPr>
              <a:xfrm>
                <a:off x="3643532" y="478302"/>
                <a:ext cx="3545059" cy="1336430"/>
              </a:xfrm>
              <a:prstGeom prst="triangle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67213E1B-FA8E-430E-A2CA-DBD325229401}"/>
                  </a:ext>
                </a:extLst>
              </p:cNvPr>
              <p:cNvSpPr/>
              <p:nvPr/>
            </p:nvSpPr>
            <p:spPr>
              <a:xfrm>
                <a:off x="3840479" y="2831122"/>
                <a:ext cx="3179299" cy="520506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E15CB89-31C8-4C39-8744-F39B97EC3D71}"/>
                </a:ext>
              </a:extLst>
            </p:cNvPr>
            <p:cNvSpPr txBox="1"/>
            <p:nvPr/>
          </p:nvSpPr>
          <p:spPr>
            <a:xfrm>
              <a:off x="4975315" y="3030035"/>
              <a:ext cx="2667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বাংলাদেশ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ব্যাংক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47A0B53-97A0-46DE-86AA-BFE2E811EB1E}"/>
              </a:ext>
            </a:extLst>
          </p:cNvPr>
          <p:cNvSpPr txBox="1"/>
          <p:nvPr/>
        </p:nvSpPr>
        <p:spPr>
          <a:xfrm>
            <a:off x="3832994" y="966097"/>
            <a:ext cx="4339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চিত্রটি</a:t>
            </a:r>
            <a:r>
              <a:rPr lang="en-US" sz="48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লক্ষ্</a:t>
            </a:r>
            <a:r>
              <a:rPr lang="en-US" sz="48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‌ </a:t>
            </a:r>
            <a:r>
              <a:rPr lang="en-US" sz="48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করঃ</a:t>
            </a:r>
            <a:r>
              <a:rPr lang="en-US" sz="48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20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989CE5-DE32-4C62-BE17-30622CDF2F17}"/>
              </a:ext>
            </a:extLst>
          </p:cNvPr>
          <p:cNvSpPr txBox="1"/>
          <p:nvPr/>
        </p:nvSpPr>
        <p:spPr>
          <a:xfrm>
            <a:off x="6297636" y="1885070"/>
            <a:ext cx="44875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উপরোক্ত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পেরেছ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384975-BD10-42D5-BBE6-8385253744AF}"/>
              </a:ext>
            </a:extLst>
          </p:cNvPr>
          <p:cNvSpPr txBox="1"/>
          <p:nvPr/>
        </p:nvSpPr>
        <p:spPr>
          <a:xfrm>
            <a:off x="5130017" y="5097288"/>
            <a:ext cx="6822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উদ্দেশ্য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EAFDA4E-28E2-48D6-A4A5-EDF95845D897}"/>
              </a:ext>
            </a:extLst>
          </p:cNvPr>
          <p:cNvSpPr/>
          <p:nvPr/>
        </p:nvSpPr>
        <p:spPr>
          <a:xfrm>
            <a:off x="55098" y="60068"/>
            <a:ext cx="4671647" cy="6737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122582-0535-4A5D-99C6-8DC0D0DB84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4" y="3033671"/>
            <a:ext cx="4127234" cy="412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9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A48F9A2-835C-49C9-A3E7-6B2ABE2DB311}"/>
              </a:ext>
            </a:extLst>
          </p:cNvPr>
          <p:cNvSpPr txBox="1"/>
          <p:nvPr/>
        </p:nvSpPr>
        <p:spPr>
          <a:xfrm>
            <a:off x="4403188" y="2160149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ব্যাংকের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চারটি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উদ্দেশ্য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2B1CE00-0C8F-4E09-A33E-9E0E9A5CD4ED}"/>
              </a:ext>
            </a:extLst>
          </p:cNvPr>
          <p:cNvSpPr txBox="1"/>
          <p:nvPr/>
        </p:nvSpPr>
        <p:spPr>
          <a:xfrm>
            <a:off x="5866229" y="3271108"/>
            <a:ext cx="5641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নেইঃ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নোট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মুদ্রার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প্রচলন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ঋন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নিয়ন্ত্রণ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বলিষ্ঠ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মুদ্রবাজার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গঠন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নিয়ন্ত্রণ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অর্থনৈতিক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উন্নয়ন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865AFF7-B962-46D2-A544-42C09A89DD32}"/>
              </a:ext>
            </a:extLst>
          </p:cNvPr>
          <p:cNvSpPr/>
          <p:nvPr/>
        </p:nvSpPr>
        <p:spPr>
          <a:xfrm>
            <a:off x="55099" y="60068"/>
            <a:ext cx="4348090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87C183F-762D-4BDB-8DF6-3BA9521EF5F1}"/>
              </a:ext>
            </a:extLst>
          </p:cNvPr>
          <p:cNvSpPr txBox="1"/>
          <p:nvPr/>
        </p:nvSpPr>
        <p:spPr>
          <a:xfrm>
            <a:off x="736796" y="583170"/>
            <a:ext cx="2931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11" name="Picture 10" descr="School Students Education · Free image on Pixabay">
            <a:extLst>
              <a:ext uri="{FF2B5EF4-FFF2-40B4-BE49-F238E27FC236}">
                <a16:creationId xmlns="" xmlns:a16="http://schemas.microsoft.com/office/drawing/2014/main" id="{27333FCD-D5FB-4D4A-A49A-91B9F5985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3" y="2160149"/>
            <a:ext cx="3778348" cy="29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9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E48450-24BF-4369-9EA5-31EEED773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75172" y="52423"/>
            <a:ext cx="32004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73DF8D7-A40F-4966-9242-5EA6E7F19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17983" y="3282175"/>
            <a:ext cx="32004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B7117E-98BF-408D-B7A5-875385094C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60" y="78187"/>
            <a:ext cx="32004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28B381B-19DF-43BF-BE85-B24354E17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47" y="52423"/>
            <a:ext cx="32004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D70FE8B-5574-431D-8E29-4D9CC089F2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60" y="3285443"/>
            <a:ext cx="32004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A09DCB2-3762-4258-9AEA-D8C4E09A1CD0}"/>
              </a:ext>
            </a:extLst>
          </p:cNvPr>
          <p:cNvSpPr txBox="1"/>
          <p:nvPr/>
        </p:nvSpPr>
        <p:spPr>
          <a:xfrm>
            <a:off x="720304" y="2803472"/>
            <a:ext cx="235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নোটের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প্রচলন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3AFBB5F-0F8D-4638-B394-3950EF732B86}"/>
              </a:ext>
            </a:extLst>
          </p:cNvPr>
          <p:cNvSpPr txBox="1"/>
          <p:nvPr/>
        </p:nvSpPr>
        <p:spPr>
          <a:xfrm>
            <a:off x="766601" y="6049968"/>
            <a:ext cx="2754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কর্মসংস্থান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সৃষ্টি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2F3B35F-F84C-44CF-9B17-248EFC567137}"/>
              </a:ext>
            </a:extLst>
          </p:cNvPr>
          <p:cNvSpPr txBox="1"/>
          <p:nvPr/>
        </p:nvSpPr>
        <p:spPr>
          <a:xfrm>
            <a:off x="9169435" y="6034095"/>
            <a:ext cx="2141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মুদ্রার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প্রচলন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66576AC-A5E5-4D26-B274-273E763900DD}"/>
              </a:ext>
            </a:extLst>
          </p:cNvPr>
          <p:cNvSpPr txBox="1"/>
          <p:nvPr/>
        </p:nvSpPr>
        <p:spPr>
          <a:xfrm>
            <a:off x="9504743" y="2789175"/>
            <a:ext cx="221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নিকাশঘর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68FDA71-7698-41BA-930E-4F2ECFEAC8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72" y="3240943"/>
            <a:ext cx="32004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31FD6AA-3A3C-4963-8F14-BDC049FF5B78}"/>
              </a:ext>
            </a:extLst>
          </p:cNvPr>
          <p:cNvSpPr txBox="1"/>
          <p:nvPr/>
        </p:nvSpPr>
        <p:spPr>
          <a:xfrm>
            <a:off x="4904529" y="5991892"/>
            <a:ext cx="2141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ঋন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নিয়ন্ত্রণ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26C7A2A-93AE-4C1D-9411-5B08557876FF}"/>
              </a:ext>
            </a:extLst>
          </p:cNvPr>
          <p:cNvSpPr txBox="1"/>
          <p:nvPr/>
        </p:nvSpPr>
        <p:spPr>
          <a:xfrm>
            <a:off x="4149481" y="2746971"/>
            <a:ext cx="3910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মুদ্রা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বাজারের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অভিভাবক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627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21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5A4195-79B3-4E6A-99F6-F08ABC574341}"/>
              </a:ext>
            </a:extLst>
          </p:cNvPr>
          <p:cNvSpPr txBox="1"/>
          <p:nvPr/>
        </p:nvSpPr>
        <p:spPr>
          <a:xfrm>
            <a:off x="6574300" y="1117549"/>
            <a:ext cx="35122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উপরের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600BC0-B8B9-48DE-953E-92EF8B626648}"/>
              </a:ext>
            </a:extLst>
          </p:cNvPr>
          <p:cNvSpPr txBox="1"/>
          <p:nvPr/>
        </p:nvSpPr>
        <p:spPr>
          <a:xfrm>
            <a:off x="4948311" y="4925025"/>
            <a:ext cx="718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কার্যাবলী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607763D-14CC-4DDC-8417-52DA018B16B1}"/>
              </a:ext>
            </a:extLst>
          </p:cNvPr>
          <p:cNvSpPr/>
          <p:nvPr/>
        </p:nvSpPr>
        <p:spPr>
          <a:xfrm>
            <a:off x="55098" y="60068"/>
            <a:ext cx="4671647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7FE0AA-2329-40CD-B16D-26FB41E99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0" y="2387416"/>
            <a:ext cx="4345865" cy="24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CD2C25-3A87-4C04-AB0D-B10D4F4C3E48}"/>
              </a:ext>
            </a:extLst>
          </p:cNvPr>
          <p:cNvSpPr txBox="1"/>
          <p:nvPr/>
        </p:nvSpPr>
        <p:spPr>
          <a:xfrm>
            <a:off x="4892626" y="2744704"/>
            <a:ext cx="7107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দেশের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অন্যান্য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ব্যাংকগুলোকে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সহায়তা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তালিকা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E7A8E53-A8F4-4400-96DC-AD2AFF6B17DF}"/>
              </a:ext>
            </a:extLst>
          </p:cNvPr>
          <p:cNvSpPr/>
          <p:nvPr/>
        </p:nvSpPr>
        <p:spPr>
          <a:xfrm>
            <a:off x="55098" y="60068"/>
            <a:ext cx="4671647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987337-4724-4F0B-A429-D672E7D9830A}"/>
              </a:ext>
            </a:extLst>
          </p:cNvPr>
          <p:cNvSpPr txBox="1"/>
          <p:nvPr/>
        </p:nvSpPr>
        <p:spPr>
          <a:xfrm>
            <a:off x="808306" y="753123"/>
            <a:ext cx="3165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75BE67-5DDE-4BD3-AE15-A938A65C1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1" y="2928829"/>
            <a:ext cx="3711540" cy="252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9F82C20-2CE5-40DA-BBBB-3005DF872BCA}"/>
              </a:ext>
            </a:extLst>
          </p:cNvPr>
          <p:cNvSpPr txBox="1"/>
          <p:nvPr/>
        </p:nvSpPr>
        <p:spPr>
          <a:xfrm>
            <a:off x="6941898" y="1270509"/>
            <a:ext cx="3573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AE08EE9-43D2-4E30-8726-5DC9959ABCE3}"/>
              </a:ext>
            </a:extLst>
          </p:cNvPr>
          <p:cNvSpPr txBox="1"/>
          <p:nvPr/>
        </p:nvSpPr>
        <p:spPr>
          <a:xfrm>
            <a:off x="5450725" y="2523536"/>
            <a:ext cx="55642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 ১।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নিকাশঘর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 ২।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তারল্য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রক্ষা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 ৩।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সরবরাহকারী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 ৪।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অভিভাবক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 ৫।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শেষ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আশ্রয়স্থল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 ৬।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সব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3CCD3D4-59E5-4813-9F87-E9BA6983679A}"/>
              </a:ext>
            </a:extLst>
          </p:cNvPr>
          <p:cNvSpPr/>
          <p:nvPr/>
        </p:nvSpPr>
        <p:spPr>
          <a:xfrm>
            <a:off x="55098" y="60068"/>
            <a:ext cx="4671647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FB262B-B00C-4766-AAB1-CEA3C15D2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6" y="2339654"/>
            <a:ext cx="3934902" cy="29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8577485-EC57-480C-885A-A443655DAEC3}"/>
              </a:ext>
            </a:extLst>
          </p:cNvPr>
          <p:cNvSpPr txBox="1"/>
          <p:nvPr/>
        </p:nvSpPr>
        <p:spPr>
          <a:xfrm>
            <a:off x="5145259" y="2827936"/>
            <a:ext cx="6822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উদ্দেশ্য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উদ্দেশ্য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কয়টি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কার্যাবলী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কয়টি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1234829-FD37-42F6-AFDB-D9BC24A8C6FB}"/>
              </a:ext>
            </a:extLst>
          </p:cNvPr>
          <p:cNvSpPr/>
          <p:nvPr/>
        </p:nvSpPr>
        <p:spPr>
          <a:xfrm>
            <a:off x="55098" y="60068"/>
            <a:ext cx="4671647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F720C40-C329-486F-BB0E-B6E0165F1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5477" y="1857770"/>
            <a:ext cx="3516924" cy="2490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1ACD6A7-7F28-465E-962C-51C6C8EB99F1}"/>
              </a:ext>
            </a:extLst>
          </p:cNvPr>
          <p:cNvSpPr txBox="1"/>
          <p:nvPr/>
        </p:nvSpPr>
        <p:spPr>
          <a:xfrm>
            <a:off x="5645249" y="1026773"/>
            <a:ext cx="3640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16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983B703-9791-4DEE-9E6A-41C1E5FD3193}"/>
              </a:ext>
            </a:extLst>
          </p:cNvPr>
          <p:cNvSpPr txBox="1"/>
          <p:nvPr/>
        </p:nvSpPr>
        <p:spPr>
          <a:xfrm>
            <a:off x="6096000" y="1614040"/>
            <a:ext cx="4867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AEA053-00CB-4346-9CEB-56FB50D82365}"/>
              </a:ext>
            </a:extLst>
          </p:cNvPr>
          <p:cNvSpPr txBox="1"/>
          <p:nvPr/>
        </p:nvSpPr>
        <p:spPr>
          <a:xfrm>
            <a:off x="6096000" y="3347954"/>
            <a:ext cx="44618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6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নোট</a:t>
            </a:r>
            <a:r>
              <a:rPr lang="en-US" sz="36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মুদ্রার</a:t>
            </a:r>
            <a:r>
              <a:rPr lang="en-US" sz="36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প্রচলন</a:t>
            </a:r>
            <a:r>
              <a:rPr lang="en-US" sz="36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b="0" i="0" dirty="0">
              <a:solidFill>
                <a:srgbClr val="202124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১৬টি।</a:t>
            </a:r>
          </a:p>
          <a:p>
            <a:r>
              <a:rPr lang="en-US" sz="36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১১ </a:t>
            </a:r>
            <a:r>
              <a:rPr lang="en-US" sz="36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36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98EF527-3F85-4425-ACFE-B8FDF6A83601}"/>
              </a:ext>
            </a:extLst>
          </p:cNvPr>
          <p:cNvSpPr/>
          <p:nvPr/>
        </p:nvSpPr>
        <p:spPr>
          <a:xfrm>
            <a:off x="55098" y="60068"/>
            <a:ext cx="4671647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7C31FD-6A77-4933-956A-322ED2DC3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9" y="1710826"/>
            <a:ext cx="3377964" cy="32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5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ACB1EBE-93B9-43DD-908D-BEAB131863F1}"/>
              </a:ext>
            </a:extLst>
          </p:cNvPr>
          <p:cNvSpPr txBox="1"/>
          <p:nvPr/>
        </p:nvSpPr>
        <p:spPr>
          <a:xfrm>
            <a:off x="5867732" y="1727243"/>
            <a:ext cx="4718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8583B73-CB90-410D-8F1E-D88BAB47223E}"/>
              </a:ext>
            </a:extLst>
          </p:cNvPr>
          <p:cNvSpPr txBox="1"/>
          <p:nvPr/>
        </p:nvSpPr>
        <p:spPr>
          <a:xfrm>
            <a:off x="4971463" y="3814926"/>
            <a:ext cx="6920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সাধারন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কার্যাবলী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বিশ্লেষণ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B223A8F-6066-4DB7-8983-3D3FD474029D}"/>
              </a:ext>
            </a:extLst>
          </p:cNvPr>
          <p:cNvSpPr/>
          <p:nvPr/>
        </p:nvSpPr>
        <p:spPr>
          <a:xfrm>
            <a:off x="55098" y="60068"/>
            <a:ext cx="4671647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4C130C8-501F-447B-B8B6-26CD64435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9817" y="1471662"/>
            <a:ext cx="4182208" cy="31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6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684AC8-667C-4CE1-A5F6-49FFFC985CFF}"/>
              </a:ext>
            </a:extLst>
          </p:cNvPr>
          <p:cNvSpPr txBox="1"/>
          <p:nvPr/>
        </p:nvSpPr>
        <p:spPr>
          <a:xfrm>
            <a:off x="3609383" y="497475"/>
            <a:ext cx="3744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en-US" sz="4800" u="sng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3151C68-9023-4189-9E81-2BB108DD0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168786" y="1518434"/>
            <a:ext cx="1351129" cy="4650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AD5D51D-CF2A-4CE2-BA50-AA34EF072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5" y="684662"/>
            <a:ext cx="2542338" cy="25487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CC0EAC9-62BD-4249-A83A-47E3061699B5}"/>
              </a:ext>
            </a:extLst>
          </p:cNvPr>
          <p:cNvGrpSpPr/>
          <p:nvPr/>
        </p:nvGrpSpPr>
        <p:grpSpPr>
          <a:xfrm>
            <a:off x="9007957" y="1391743"/>
            <a:ext cx="2567617" cy="3186157"/>
            <a:chOff x="7600883" y="2403134"/>
            <a:chExt cx="2190750" cy="2781300"/>
          </a:xfrm>
          <a:effectLst/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FC13D55A-249F-4B41-9BD0-B011EF951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7600883" y="2403134"/>
              <a:ext cx="2190750" cy="2781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6A6FE966-662B-42B6-92D6-EBF3F189C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6857" y="2513726"/>
              <a:ext cx="295064" cy="2154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54A7965-0021-415C-9457-0B10B3F1123E}"/>
              </a:ext>
            </a:extLst>
          </p:cNvPr>
          <p:cNvSpPr txBox="1"/>
          <p:nvPr/>
        </p:nvSpPr>
        <p:spPr>
          <a:xfrm>
            <a:off x="8741702" y="4927648"/>
            <a:ext cx="3100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ফিন্যান্স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ব্যাংকিং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শ্রেণিঃ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নবম-দশম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61352" y="3353621"/>
            <a:ext cx="10192206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4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6E9BE7-E71D-4823-B48A-98918707159C}"/>
              </a:ext>
            </a:extLst>
          </p:cNvPr>
          <p:cNvSpPr txBox="1"/>
          <p:nvPr/>
        </p:nvSpPr>
        <p:spPr>
          <a:xfrm>
            <a:off x="7147558" y="3013501"/>
            <a:ext cx="4778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420EE6D-C6DD-4350-8FF5-0513DA6B7AB4}"/>
              </a:ext>
            </a:extLst>
          </p:cNvPr>
          <p:cNvSpPr/>
          <p:nvPr/>
        </p:nvSpPr>
        <p:spPr>
          <a:xfrm>
            <a:off x="55098" y="60068"/>
            <a:ext cx="6556717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="" xmlns:a16="http://schemas.microsoft.com/office/drawing/2014/main" id="{6DFD77D6-C3AA-4D4E-B411-B71069CD53E1}"/>
              </a:ext>
            </a:extLst>
          </p:cNvPr>
          <p:cNvSpPr/>
          <p:nvPr/>
        </p:nvSpPr>
        <p:spPr>
          <a:xfrm rot="5400000">
            <a:off x="1403095" y="-1241040"/>
            <a:ext cx="3892954" cy="649517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="" xmlns:a16="http://schemas.microsoft.com/office/drawing/2014/main" id="{561DCE79-5FA6-4190-9FE7-70DB6A13211E}"/>
              </a:ext>
            </a:extLst>
          </p:cNvPr>
          <p:cNvSpPr/>
          <p:nvPr/>
        </p:nvSpPr>
        <p:spPr>
          <a:xfrm rot="16200000">
            <a:off x="1315173" y="1515947"/>
            <a:ext cx="4068800" cy="6495169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4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CECF3B-1C54-4A02-B992-3CBB27AF3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65238" y="487687"/>
            <a:ext cx="4174757" cy="214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EFA3693-0353-417C-96E1-EEF49AB1E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21634" y="3641951"/>
            <a:ext cx="4174757" cy="214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A3DCB37-2F05-4E14-9070-8A76D957EC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821634" y="494236"/>
            <a:ext cx="4174757" cy="214370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D3E2353-8488-44D9-BAC2-8DD9C71D01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510564" y="3631387"/>
            <a:ext cx="4174758" cy="214370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68879A-0E72-4EAB-B2B9-306CC9A02A9D}"/>
              </a:ext>
            </a:extLst>
          </p:cNvPr>
          <p:cNvSpPr txBox="1"/>
          <p:nvPr/>
        </p:nvSpPr>
        <p:spPr>
          <a:xfrm>
            <a:off x="8681436" y="2836053"/>
            <a:ext cx="3090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পাকিস্তান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EE63A07-78AD-4C81-A820-C812D1095AE6}"/>
              </a:ext>
            </a:extLst>
          </p:cNvPr>
          <p:cNvSpPr txBox="1"/>
          <p:nvPr/>
        </p:nvSpPr>
        <p:spPr>
          <a:xfrm>
            <a:off x="4107177" y="2839002"/>
            <a:ext cx="3090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কুয়েত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392359-E01A-4CC1-A794-A52F3E0C61B7}"/>
              </a:ext>
            </a:extLst>
          </p:cNvPr>
          <p:cNvSpPr txBox="1"/>
          <p:nvPr/>
        </p:nvSpPr>
        <p:spPr>
          <a:xfrm>
            <a:off x="3897760" y="5876490"/>
            <a:ext cx="340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আমেরিকা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92FE2D1-0DEC-40C7-898C-37357485E3A0}"/>
              </a:ext>
            </a:extLst>
          </p:cNvPr>
          <p:cNvSpPr txBox="1"/>
          <p:nvPr/>
        </p:nvSpPr>
        <p:spPr>
          <a:xfrm>
            <a:off x="8242657" y="5876491"/>
            <a:ext cx="396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সেন্ট্রাল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ইন্ডিয়া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78FA50B-8F67-4F59-8A00-E210ABBA7A86}"/>
              </a:ext>
            </a:extLst>
          </p:cNvPr>
          <p:cNvSpPr/>
          <p:nvPr/>
        </p:nvSpPr>
        <p:spPr>
          <a:xfrm>
            <a:off x="28393" y="51896"/>
            <a:ext cx="3400365" cy="673786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9EA9F52-C52E-4E8C-8C2C-F10384BF32DC}"/>
              </a:ext>
            </a:extLst>
          </p:cNvPr>
          <p:cNvSpPr txBox="1"/>
          <p:nvPr/>
        </p:nvSpPr>
        <p:spPr>
          <a:xfrm>
            <a:off x="400003" y="2364678"/>
            <a:ext cx="28207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63936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5DCA453-E941-4331-A774-15082A70070C}"/>
              </a:ext>
            </a:extLst>
          </p:cNvPr>
          <p:cNvSpPr txBox="1"/>
          <p:nvPr/>
        </p:nvSpPr>
        <p:spPr>
          <a:xfrm>
            <a:off x="5974267" y="620379"/>
            <a:ext cx="34003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উপরের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পেরেছ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F60127D-3E60-473F-8E95-F8D6D3FB144B}"/>
              </a:ext>
            </a:extLst>
          </p:cNvPr>
          <p:cNvSpPr/>
          <p:nvPr/>
        </p:nvSpPr>
        <p:spPr>
          <a:xfrm>
            <a:off x="55098" y="60068"/>
            <a:ext cx="3400365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6834825-4305-4641-ABF1-99D7D0085B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1715" y="1441218"/>
            <a:ext cx="2907129" cy="39755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D4EBB27-4276-4EC2-9332-1C370C63DACC}"/>
              </a:ext>
            </a:extLst>
          </p:cNvPr>
          <p:cNvSpPr txBox="1"/>
          <p:nvPr/>
        </p:nvSpPr>
        <p:spPr>
          <a:xfrm>
            <a:off x="4670474" y="4770449"/>
            <a:ext cx="6460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দেশের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3264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85F482-D57D-4DD9-94A3-231C228C2D86}"/>
              </a:ext>
            </a:extLst>
          </p:cNvPr>
          <p:cNvSpPr txBox="1"/>
          <p:nvPr/>
        </p:nvSpPr>
        <p:spPr>
          <a:xfrm>
            <a:off x="1132795" y="5132521"/>
            <a:ext cx="4653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4800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4800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CC8FB10-4211-473F-A3D7-1BBC52FE2D0B}"/>
              </a:ext>
            </a:extLst>
          </p:cNvPr>
          <p:cNvGrpSpPr/>
          <p:nvPr/>
        </p:nvGrpSpPr>
        <p:grpSpPr>
          <a:xfrm>
            <a:off x="666429" y="1604721"/>
            <a:ext cx="5586154" cy="3042458"/>
            <a:chOff x="-126610" y="646330"/>
            <a:chExt cx="12192000" cy="5130479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FE0B0198-17B2-49C4-A82F-9B81D1871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-126610" y="646330"/>
              <a:ext cx="12192000" cy="513047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5E19596F-2E06-4633-8979-A52F75D85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204623" y="879204"/>
              <a:ext cx="1529534" cy="152358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AB9305-1277-4B6C-93DE-02EE8ED5487A}"/>
              </a:ext>
            </a:extLst>
          </p:cNvPr>
          <p:cNvSpPr txBox="1"/>
          <p:nvPr/>
        </p:nvSpPr>
        <p:spPr>
          <a:xfrm>
            <a:off x="6625884" y="2341120"/>
            <a:ext cx="4783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ত্রয়োদশ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পৃষ্ঠা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নংঃ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১২৫ 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ধারণা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3547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6C84D25-A3B6-47E6-A490-86B1D12469A5}"/>
              </a:ext>
            </a:extLst>
          </p:cNvPr>
          <p:cNvSpPr/>
          <p:nvPr/>
        </p:nvSpPr>
        <p:spPr>
          <a:xfrm>
            <a:off x="5207387" y="832324"/>
            <a:ext cx="4586067" cy="10691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9E0F167-AF6B-4D8F-B756-7B8FE96EDF07}"/>
              </a:ext>
            </a:extLst>
          </p:cNvPr>
          <p:cNvSpPr txBox="1"/>
          <p:nvPr/>
        </p:nvSpPr>
        <p:spPr>
          <a:xfrm>
            <a:off x="3155261" y="2342069"/>
            <a:ext cx="545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---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5D4F281-B58C-4244-9842-076B60B6A7C5}"/>
              </a:ext>
            </a:extLst>
          </p:cNvPr>
          <p:cNvSpPr txBox="1"/>
          <p:nvPr/>
        </p:nvSpPr>
        <p:spPr>
          <a:xfrm>
            <a:off x="2788915" y="3429000"/>
            <a:ext cx="9304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উদ্দেশ্য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চিহ্নিত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কার্যাবলী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বিশ্লেষণ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A945B0A-82BF-42DB-892A-533D41A3DE39}"/>
              </a:ext>
            </a:extLst>
          </p:cNvPr>
          <p:cNvSpPr/>
          <p:nvPr/>
        </p:nvSpPr>
        <p:spPr>
          <a:xfrm>
            <a:off x="0" y="60068"/>
            <a:ext cx="2733817" cy="67378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8FDECE2-E354-4DA2-89BD-DC408EBF1B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1" y="1901469"/>
            <a:ext cx="2493126" cy="273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3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463F72D4-DA27-4641-8C9F-D241A19EAA6F}"/>
              </a:ext>
            </a:extLst>
          </p:cNvPr>
          <p:cNvGrpSpPr/>
          <p:nvPr/>
        </p:nvGrpSpPr>
        <p:grpSpPr>
          <a:xfrm>
            <a:off x="4454948" y="1341859"/>
            <a:ext cx="3282102" cy="2305865"/>
            <a:chOff x="4091604" y="170050"/>
            <a:chExt cx="4008791" cy="2952623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2EF16185-0B7D-4868-9586-CC94D75909B1}"/>
                </a:ext>
              </a:extLst>
            </p:cNvPr>
            <p:cNvGrpSpPr/>
            <p:nvPr/>
          </p:nvGrpSpPr>
          <p:grpSpPr>
            <a:xfrm>
              <a:off x="4091604" y="170050"/>
              <a:ext cx="4008791" cy="2952623"/>
              <a:chOff x="3643532" y="478302"/>
              <a:chExt cx="3545059" cy="2873326"/>
            </a:xfrm>
            <a:noFill/>
          </p:grpSpPr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D311FC6C-CA00-47B9-B636-C851F77097EB}"/>
                  </a:ext>
                </a:extLst>
              </p:cNvPr>
              <p:cNvSpPr/>
              <p:nvPr/>
            </p:nvSpPr>
            <p:spPr>
              <a:xfrm>
                <a:off x="4121834" y="1814732"/>
                <a:ext cx="2616591" cy="998807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Isosceles Triangle 3">
                <a:extLst>
                  <a:ext uri="{FF2B5EF4-FFF2-40B4-BE49-F238E27FC236}">
                    <a16:creationId xmlns="" xmlns:a16="http://schemas.microsoft.com/office/drawing/2014/main" id="{26FCB6FC-5F7D-45B1-B1A4-B5B947A07784}"/>
                  </a:ext>
                </a:extLst>
              </p:cNvPr>
              <p:cNvSpPr/>
              <p:nvPr/>
            </p:nvSpPr>
            <p:spPr>
              <a:xfrm>
                <a:off x="3643532" y="478302"/>
                <a:ext cx="3545059" cy="1336430"/>
              </a:xfrm>
              <a:prstGeom prst="triangle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2CB82320-CBE1-44E3-94D6-ADE6E62EAC90}"/>
                  </a:ext>
                </a:extLst>
              </p:cNvPr>
              <p:cNvSpPr/>
              <p:nvPr/>
            </p:nvSpPr>
            <p:spPr>
              <a:xfrm>
                <a:off x="3840479" y="2831122"/>
                <a:ext cx="3179299" cy="520506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AC38478-2C89-43BF-A363-DDB0EDBEA659}"/>
                </a:ext>
              </a:extLst>
            </p:cNvPr>
            <p:cNvSpPr txBox="1"/>
            <p:nvPr/>
          </p:nvSpPr>
          <p:spPr>
            <a:xfrm>
              <a:off x="4441543" y="1824567"/>
              <a:ext cx="3251701" cy="58477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বাংলাদেশ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ব্যাংক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09EF4DE-2905-4C73-A864-D639EC584A87}"/>
              </a:ext>
            </a:extLst>
          </p:cNvPr>
          <p:cNvGrpSpPr/>
          <p:nvPr/>
        </p:nvGrpSpPr>
        <p:grpSpPr>
          <a:xfrm>
            <a:off x="8221014" y="1341859"/>
            <a:ext cx="3749040" cy="2011680"/>
            <a:chOff x="8215768" y="3425483"/>
            <a:chExt cx="3655716" cy="2619941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12E53FB8-26F6-4214-AB03-04CB03083C21}"/>
                </a:ext>
              </a:extLst>
            </p:cNvPr>
            <p:cNvSpPr/>
            <p:nvPr/>
          </p:nvSpPr>
          <p:spPr>
            <a:xfrm>
              <a:off x="8215768" y="3425483"/>
              <a:ext cx="3655716" cy="2619941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3AA24C6-B1AC-4594-98FE-F40E91582ECD}"/>
                </a:ext>
              </a:extLst>
            </p:cNvPr>
            <p:cNvSpPr txBox="1"/>
            <p:nvPr/>
          </p:nvSpPr>
          <p:spPr>
            <a:xfrm>
              <a:off x="8914861" y="4432645"/>
              <a:ext cx="2257529" cy="1077218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বানিজ্যিক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ব্যাংক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CD022D5-93F4-48F9-AADB-7936743B8789}"/>
              </a:ext>
            </a:extLst>
          </p:cNvPr>
          <p:cNvGrpSpPr/>
          <p:nvPr/>
        </p:nvGrpSpPr>
        <p:grpSpPr>
          <a:xfrm>
            <a:off x="8347627" y="4247407"/>
            <a:ext cx="3749040" cy="2011680"/>
            <a:chOff x="233369" y="3471367"/>
            <a:chExt cx="3655716" cy="2619943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B13D8D69-AA49-4C6A-8124-951EE69D3853}"/>
                </a:ext>
              </a:extLst>
            </p:cNvPr>
            <p:cNvSpPr/>
            <p:nvPr/>
          </p:nvSpPr>
          <p:spPr>
            <a:xfrm>
              <a:off x="233369" y="3471367"/>
              <a:ext cx="3655716" cy="2619943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799C3F8-11C5-4A6D-8853-C24D000124EC}"/>
                </a:ext>
              </a:extLst>
            </p:cNvPr>
            <p:cNvSpPr txBox="1"/>
            <p:nvPr/>
          </p:nvSpPr>
          <p:spPr>
            <a:xfrm>
              <a:off x="1224199" y="4432645"/>
              <a:ext cx="1674055" cy="1077218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কৃষি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ব্যাংক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D0D1A39-59EB-4E96-8058-EAF0820A2142}"/>
              </a:ext>
            </a:extLst>
          </p:cNvPr>
          <p:cNvGrpSpPr/>
          <p:nvPr/>
        </p:nvGrpSpPr>
        <p:grpSpPr>
          <a:xfrm>
            <a:off x="4454948" y="4247407"/>
            <a:ext cx="3749040" cy="2011680"/>
            <a:chOff x="4239536" y="3494226"/>
            <a:chExt cx="3655716" cy="2619941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B3A836EB-3281-4B6C-B0DC-FC016DC2A128}"/>
                </a:ext>
              </a:extLst>
            </p:cNvPr>
            <p:cNvSpPr/>
            <p:nvPr/>
          </p:nvSpPr>
          <p:spPr>
            <a:xfrm>
              <a:off x="4239536" y="3494226"/>
              <a:ext cx="3655716" cy="2619941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050DE74-68D5-47A5-9419-4427EFD9EFA1}"/>
                </a:ext>
              </a:extLst>
            </p:cNvPr>
            <p:cNvSpPr txBox="1"/>
            <p:nvPr/>
          </p:nvSpPr>
          <p:spPr>
            <a:xfrm>
              <a:off x="4854524" y="4432645"/>
              <a:ext cx="2194560" cy="1077218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শিল্প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উন্নয়ন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ব্যাংক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7790DED-C2DD-44EE-AB5E-BBEBC8003391}"/>
              </a:ext>
            </a:extLst>
          </p:cNvPr>
          <p:cNvSpPr/>
          <p:nvPr/>
        </p:nvSpPr>
        <p:spPr>
          <a:xfrm>
            <a:off x="55098" y="60068"/>
            <a:ext cx="4014413" cy="6737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05122D5-041A-4A6F-AB8B-7A62EB661316}"/>
              </a:ext>
            </a:extLst>
          </p:cNvPr>
          <p:cNvSpPr txBox="1"/>
          <p:nvPr/>
        </p:nvSpPr>
        <p:spPr>
          <a:xfrm>
            <a:off x="590567" y="2115192"/>
            <a:ext cx="29434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41790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0282096-BDE1-43BE-81AD-8D64BFE3D66F}"/>
              </a:ext>
            </a:extLst>
          </p:cNvPr>
          <p:cNvSpPr txBox="1"/>
          <p:nvPr/>
        </p:nvSpPr>
        <p:spPr>
          <a:xfrm>
            <a:off x="6581335" y="1235706"/>
            <a:ext cx="3652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উপরের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পেরেছ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052AA6-5E00-4473-8471-F786AFEEEF8B}"/>
              </a:ext>
            </a:extLst>
          </p:cNvPr>
          <p:cNvSpPr txBox="1"/>
          <p:nvPr/>
        </p:nvSpPr>
        <p:spPr>
          <a:xfrm>
            <a:off x="5113100" y="4914408"/>
            <a:ext cx="6274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6EE4E60-CB6C-4EAD-B4F4-5692B6A8530F}"/>
              </a:ext>
            </a:extLst>
          </p:cNvPr>
          <p:cNvSpPr/>
          <p:nvPr/>
        </p:nvSpPr>
        <p:spPr>
          <a:xfrm>
            <a:off x="0" y="0"/>
            <a:ext cx="4657579" cy="67378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D960C74-DE07-4E45-92BC-9BB382EE8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4" y="2456466"/>
            <a:ext cx="3950197" cy="237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1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82AD5C-5903-4001-9031-9B7A82E36733}"/>
              </a:ext>
            </a:extLst>
          </p:cNvPr>
          <p:cNvSpPr txBox="1"/>
          <p:nvPr/>
        </p:nvSpPr>
        <p:spPr>
          <a:xfrm>
            <a:off x="5181489" y="3196378"/>
            <a:ext cx="66920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এমন একটি </a:t>
            </a:r>
            <a:r>
              <a:rPr lang="as-IN" sz="32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as-IN" sz="32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যা একটি দেশের অর্থ সরবরাহ এবং আর্থিক নীতি নিয়ন্ত্রণ করে।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3608B1-D427-47CC-8863-9BCE7D5B3D70}"/>
              </a:ext>
            </a:extLst>
          </p:cNvPr>
          <p:cNvSpPr txBox="1"/>
          <p:nvPr/>
        </p:nvSpPr>
        <p:spPr>
          <a:xfrm>
            <a:off x="6096000" y="1030133"/>
            <a:ext cx="53691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48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48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8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en-US" sz="6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A991B69-2E53-4103-84E5-988BDA30986B}"/>
              </a:ext>
            </a:extLst>
          </p:cNvPr>
          <p:cNvSpPr/>
          <p:nvPr/>
        </p:nvSpPr>
        <p:spPr>
          <a:xfrm>
            <a:off x="55098" y="60068"/>
            <a:ext cx="5121813" cy="6737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0927C0-D1D8-4939-9AF1-3C2F2C9ECEA2}"/>
              </a:ext>
            </a:extLst>
          </p:cNvPr>
          <p:cNvSpPr txBox="1"/>
          <p:nvPr/>
        </p:nvSpPr>
        <p:spPr>
          <a:xfrm>
            <a:off x="407963" y="647114"/>
            <a:ext cx="3924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298DEF7-0DFC-4267-BCB4-3053E69C7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2" y="2565077"/>
            <a:ext cx="4595063" cy="276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3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344</Words>
  <Application>Microsoft Office PowerPoint</Application>
  <PresentationFormat>Widescreen</PresentationFormat>
  <Paragraphs>79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123</cp:lastModifiedBy>
  <cp:revision>258</cp:revision>
  <dcterms:created xsi:type="dcterms:W3CDTF">2021-10-06T13:48:57Z</dcterms:created>
  <dcterms:modified xsi:type="dcterms:W3CDTF">2022-07-26T12:12:39Z</dcterms:modified>
</cp:coreProperties>
</file>