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7" d="100"/>
          <a:sy n="67" d="100"/>
        </p:scale>
        <p:origin x="83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DE22128-33F6-4C1D-8575-F2284F6E3931}" type="datetimeFigureOut">
              <a:rPr lang="en-US" smtClean="0"/>
              <a:t>7/27/2022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A47451-0DAC-4D13-9477-219EEB5210B9}" type="slidenum">
              <a:rPr lang="en-US" smtClean="0"/>
              <a:t>‹#›</a:t>
            </a:fld>
            <a:endParaRPr lang="en-US"/>
          </a:p>
        </p:txBody>
      </p:sp>
    </p:spTree>
    <p:extLst>
      <p:ext uri="{BB962C8B-B14F-4D97-AF65-F5344CB8AC3E}">
        <p14:creationId xmlns:p14="http://schemas.microsoft.com/office/powerpoint/2010/main" val="9309149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E22128-33F6-4C1D-8575-F2284F6E3931}" type="datetimeFigureOut">
              <a:rPr lang="en-US" smtClean="0"/>
              <a:t>7/27/2022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A47451-0DAC-4D13-9477-219EEB5210B9}" type="slidenum">
              <a:rPr lang="en-US" smtClean="0"/>
              <a:t>‹#›</a:t>
            </a:fld>
            <a:endParaRPr lang="en-US"/>
          </a:p>
        </p:txBody>
      </p:sp>
    </p:spTree>
    <p:extLst>
      <p:ext uri="{BB962C8B-B14F-4D97-AF65-F5344CB8AC3E}">
        <p14:creationId xmlns:p14="http://schemas.microsoft.com/office/powerpoint/2010/main" val="39237059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E22128-33F6-4C1D-8575-F2284F6E3931}" type="datetimeFigureOut">
              <a:rPr lang="en-US" smtClean="0"/>
              <a:t>7/27/2022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A47451-0DAC-4D13-9477-219EEB5210B9}" type="slidenum">
              <a:rPr lang="en-US" smtClean="0"/>
              <a:t>‹#›</a:t>
            </a:fld>
            <a:endParaRPr lang="en-US"/>
          </a:p>
        </p:txBody>
      </p:sp>
    </p:spTree>
    <p:extLst>
      <p:ext uri="{BB962C8B-B14F-4D97-AF65-F5344CB8AC3E}">
        <p14:creationId xmlns:p14="http://schemas.microsoft.com/office/powerpoint/2010/main" val="18253563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E22128-33F6-4C1D-8575-F2284F6E3931}" type="datetimeFigureOut">
              <a:rPr lang="en-US" smtClean="0"/>
              <a:t>7/27/2022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A47451-0DAC-4D13-9477-219EEB5210B9}" type="slidenum">
              <a:rPr lang="en-US" smtClean="0"/>
              <a:t>‹#›</a:t>
            </a:fld>
            <a:endParaRPr lang="en-US"/>
          </a:p>
        </p:txBody>
      </p:sp>
    </p:spTree>
    <p:extLst>
      <p:ext uri="{BB962C8B-B14F-4D97-AF65-F5344CB8AC3E}">
        <p14:creationId xmlns:p14="http://schemas.microsoft.com/office/powerpoint/2010/main" val="40660126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DE22128-33F6-4C1D-8575-F2284F6E3931}" type="datetimeFigureOut">
              <a:rPr lang="en-US" smtClean="0"/>
              <a:t>7/27/2022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A47451-0DAC-4D13-9477-219EEB5210B9}" type="slidenum">
              <a:rPr lang="en-US" smtClean="0"/>
              <a:t>‹#›</a:t>
            </a:fld>
            <a:endParaRPr lang="en-US"/>
          </a:p>
        </p:txBody>
      </p:sp>
    </p:spTree>
    <p:extLst>
      <p:ext uri="{BB962C8B-B14F-4D97-AF65-F5344CB8AC3E}">
        <p14:creationId xmlns:p14="http://schemas.microsoft.com/office/powerpoint/2010/main" val="42691580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DE22128-33F6-4C1D-8575-F2284F6E3931}" type="datetimeFigureOut">
              <a:rPr lang="en-US" smtClean="0"/>
              <a:t>7/27/2022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A47451-0DAC-4D13-9477-219EEB5210B9}" type="slidenum">
              <a:rPr lang="en-US" smtClean="0"/>
              <a:t>‹#›</a:t>
            </a:fld>
            <a:endParaRPr lang="en-US"/>
          </a:p>
        </p:txBody>
      </p:sp>
    </p:spTree>
    <p:extLst>
      <p:ext uri="{BB962C8B-B14F-4D97-AF65-F5344CB8AC3E}">
        <p14:creationId xmlns:p14="http://schemas.microsoft.com/office/powerpoint/2010/main" val="3133386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DE22128-33F6-4C1D-8575-F2284F6E3931}" type="datetimeFigureOut">
              <a:rPr lang="en-US" smtClean="0"/>
              <a:t>7/27/2022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A47451-0DAC-4D13-9477-219EEB5210B9}" type="slidenum">
              <a:rPr lang="en-US" smtClean="0"/>
              <a:t>‹#›</a:t>
            </a:fld>
            <a:endParaRPr lang="en-US"/>
          </a:p>
        </p:txBody>
      </p:sp>
    </p:spTree>
    <p:extLst>
      <p:ext uri="{BB962C8B-B14F-4D97-AF65-F5344CB8AC3E}">
        <p14:creationId xmlns:p14="http://schemas.microsoft.com/office/powerpoint/2010/main" val="17813595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DE22128-33F6-4C1D-8575-F2284F6E3931}" type="datetimeFigureOut">
              <a:rPr lang="en-US" smtClean="0"/>
              <a:t>7/27/2022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A47451-0DAC-4D13-9477-219EEB5210B9}" type="slidenum">
              <a:rPr lang="en-US" smtClean="0"/>
              <a:t>‹#›</a:t>
            </a:fld>
            <a:endParaRPr lang="en-US"/>
          </a:p>
        </p:txBody>
      </p:sp>
    </p:spTree>
    <p:extLst>
      <p:ext uri="{BB962C8B-B14F-4D97-AF65-F5344CB8AC3E}">
        <p14:creationId xmlns:p14="http://schemas.microsoft.com/office/powerpoint/2010/main" val="38938260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E22128-33F6-4C1D-8575-F2284F6E3931}" type="datetimeFigureOut">
              <a:rPr lang="en-US" smtClean="0"/>
              <a:t>7/27/2022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A47451-0DAC-4D13-9477-219EEB5210B9}" type="slidenum">
              <a:rPr lang="en-US" smtClean="0"/>
              <a:t>‹#›</a:t>
            </a:fld>
            <a:endParaRPr lang="en-US"/>
          </a:p>
        </p:txBody>
      </p:sp>
    </p:spTree>
    <p:extLst>
      <p:ext uri="{BB962C8B-B14F-4D97-AF65-F5344CB8AC3E}">
        <p14:creationId xmlns:p14="http://schemas.microsoft.com/office/powerpoint/2010/main" val="5178154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E22128-33F6-4C1D-8575-F2284F6E3931}" type="datetimeFigureOut">
              <a:rPr lang="en-US" smtClean="0"/>
              <a:t>7/27/2022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A47451-0DAC-4D13-9477-219EEB5210B9}" type="slidenum">
              <a:rPr lang="en-US" smtClean="0"/>
              <a:t>‹#›</a:t>
            </a:fld>
            <a:endParaRPr lang="en-US"/>
          </a:p>
        </p:txBody>
      </p:sp>
    </p:spTree>
    <p:extLst>
      <p:ext uri="{BB962C8B-B14F-4D97-AF65-F5344CB8AC3E}">
        <p14:creationId xmlns:p14="http://schemas.microsoft.com/office/powerpoint/2010/main" val="8113968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E22128-33F6-4C1D-8575-F2284F6E3931}" type="datetimeFigureOut">
              <a:rPr lang="en-US" smtClean="0"/>
              <a:t>7/27/2022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A47451-0DAC-4D13-9477-219EEB5210B9}" type="slidenum">
              <a:rPr lang="en-US" smtClean="0"/>
              <a:t>‹#›</a:t>
            </a:fld>
            <a:endParaRPr lang="en-US"/>
          </a:p>
        </p:txBody>
      </p:sp>
    </p:spTree>
    <p:extLst>
      <p:ext uri="{BB962C8B-B14F-4D97-AF65-F5344CB8AC3E}">
        <p14:creationId xmlns:p14="http://schemas.microsoft.com/office/powerpoint/2010/main" val="38581435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E22128-33F6-4C1D-8575-F2284F6E3931}" type="datetimeFigureOut">
              <a:rPr lang="en-US" smtClean="0"/>
              <a:t>7/27/2022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A47451-0DAC-4D13-9477-219EEB5210B9}" type="slidenum">
              <a:rPr lang="en-US" smtClean="0"/>
              <a:t>‹#›</a:t>
            </a:fld>
            <a:endParaRPr lang="en-US"/>
          </a:p>
        </p:txBody>
      </p:sp>
    </p:spTree>
    <p:extLst>
      <p:ext uri="{BB962C8B-B14F-4D97-AF65-F5344CB8AC3E}">
        <p14:creationId xmlns:p14="http://schemas.microsoft.com/office/powerpoint/2010/main" val="646803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jpg"/><Relationship Id="rId1" Type="http://schemas.openxmlformats.org/officeDocument/2006/relationships/slideLayout" Target="../slideLayouts/slideLayout7.xml"/><Relationship Id="rId4" Type="http://schemas.openxmlformats.org/officeDocument/2006/relationships/image" Target="../media/image17.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9.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7" Type="http://schemas.openxmlformats.org/officeDocument/2006/relationships/image" Target="../media/image9.jpg"/><Relationship Id="rId2" Type="http://schemas.openxmlformats.org/officeDocument/2006/relationships/image" Target="../media/image4.jpg"/><Relationship Id="rId1" Type="http://schemas.openxmlformats.org/officeDocument/2006/relationships/slideLayout" Target="../slideLayouts/slideLayout7.xml"/><Relationship Id="rId6" Type="http://schemas.openxmlformats.org/officeDocument/2006/relationships/image" Target="../media/image8.jpg"/><Relationship Id="rId5" Type="http://schemas.openxmlformats.org/officeDocument/2006/relationships/image" Target="../media/image7.jpg"/><Relationship Id="rId4" Type="http://schemas.openxmlformats.org/officeDocument/2006/relationships/image" Target="../media/image6.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jpg"/><Relationship Id="rId1" Type="http://schemas.openxmlformats.org/officeDocument/2006/relationships/slideLayout" Target="../slideLayouts/slideLayout7.xml"/><Relationship Id="rId4" Type="http://schemas.openxmlformats.org/officeDocument/2006/relationships/image" Target="../media/image5.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12.jpg"/><Relationship Id="rId1" Type="http://schemas.openxmlformats.org/officeDocument/2006/relationships/slideLayout" Target="../slideLayouts/slideLayout7.xml"/><Relationship Id="rId4" Type="http://schemas.openxmlformats.org/officeDocument/2006/relationships/image" Target="../media/image14.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38413" y="0"/>
            <a:ext cx="6334126" cy="707886"/>
          </a:xfrm>
          <a:prstGeom prst="rect">
            <a:avLst/>
          </a:prstGeom>
          <a:noFill/>
        </p:spPr>
        <p:txBody>
          <a:bodyPr wrap="square" rtlCol="0">
            <a:spAutoFit/>
          </a:bodyPr>
          <a:lstStyle/>
          <a:p>
            <a:r>
              <a:rPr lang="bn-IN" sz="4000" dirty="0" smtClean="0">
                <a:latin typeface="NikoshBAN" panose="02000000000000000000" pitchFamily="2" charset="0"/>
                <a:cs typeface="NikoshBAN" panose="02000000000000000000" pitchFamily="2" charset="0"/>
              </a:rPr>
              <a:t>আ</a:t>
            </a:r>
            <a:r>
              <a:rPr lang="en-US" sz="4000" dirty="0" err="1" smtClean="0">
                <a:latin typeface="NikoshBAN" panose="02000000000000000000" pitchFamily="2" charset="0"/>
                <a:cs typeface="NikoshBAN" panose="02000000000000000000" pitchFamily="2" charset="0"/>
              </a:rPr>
              <a:t>ইসিটি</a:t>
            </a:r>
            <a:r>
              <a:rPr lang="bn-IN" sz="4000" dirty="0" smtClean="0">
                <a:latin typeface="NikoshBAN" panose="02000000000000000000" pitchFamily="2" charset="0"/>
                <a:cs typeface="NikoshBAN" panose="02000000000000000000" pitchFamily="2" charset="0"/>
              </a:rPr>
              <a:t> ক্লাসে </a:t>
            </a:r>
            <a:r>
              <a:rPr lang="en-US" sz="4000" dirty="0" err="1" smtClean="0">
                <a:latin typeface="NikoshBAN" panose="02000000000000000000" pitchFamily="2" charset="0"/>
                <a:cs typeface="NikoshBAN" panose="02000000000000000000" pitchFamily="2" charset="0"/>
              </a:rPr>
              <a:t>সবাইকে</a:t>
            </a:r>
            <a:r>
              <a:rPr lang="en-US" sz="4000" dirty="0" smtClean="0">
                <a:latin typeface="NikoshBAN" panose="02000000000000000000" pitchFamily="2" charset="0"/>
                <a:cs typeface="NikoshBAN" panose="02000000000000000000" pitchFamily="2" charset="0"/>
              </a:rPr>
              <a:t>  </a:t>
            </a:r>
            <a:r>
              <a:rPr lang="en-US" sz="4000" dirty="0" err="1" smtClean="0">
                <a:latin typeface="NikoshBAN" panose="02000000000000000000" pitchFamily="2" charset="0"/>
                <a:cs typeface="NikoshBAN" panose="02000000000000000000" pitchFamily="2" charset="0"/>
              </a:rPr>
              <a:t>স্বগতম</a:t>
            </a:r>
            <a:endParaRPr lang="en-US" sz="4000" dirty="0">
              <a:latin typeface="NikoshBAN" panose="02000000000000000000" pitchFamily="2" charset="0"/>
              <a:cs typeface="NikoshBAN" panose="02000000000000000000" pitchFamily="2"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5033" y="1523507"/>
            <a:ext cx="8797354" cy="3975373"/>
          </a:xfrm>
          <a:prstGeom prst="rect">
            <a:avLst/>
          </a:prstGeom>
        </p:spPr>
      </p:pic>
    </p:spTree>
    <p:extLst>
      <p:ext uri="{BB962C8B-B14F-4D97-AF65-F5344CB8AC3E}">
        <p14:creationId xmlns:p14="http://schemas.microsoft.com/office/powerpoint/2010/main" val="3033655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29025" y="2314576"/>
            <a:ext cx="3457575" cy="2743200"/>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2901" y="2471738"/>
            <a:ext cx="2957510" cy="2743200"/>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15214" y="2314576"/>
            <a:ext cx="4557712" cy="3057525"/>
          </a:xfrm>
          <a:prstGeom prst="rect">
            <a:avLst/>
          </a:prstGeom>
        </p:spPr>
      </p:pic>
      <p:sp>
        <p:nvSpPr>
          <p:cNvPr id="5" name="TextBox 4"/>
          <p:cNvSpPr txBox="1"/>
          <p:nvPr/>
        </p:nvSpPr>
        <p:spPr>
          <a:xfrm>
            <a:off x="1185862" y="385763"/>
            <a:ext cx="9872663" cy="646331"/>
          </a:xfrm>
          <a:prstGeom prst="rect">
            <a:avLst/>
          </a:prstGeom>
          <a:noFill/>
        </p:spPr>
        <p:txBody>
          <a:bodyPr wrap="square" rtlCol="0">
            <a:spAutoFit/>
          </a:bodyPr>
          <a:lstStyle/>
          <a:p>
            <a:pPr algn="ctr"/>
            <a:r>
              <a:rPr lang="en-US" sz="3600" dirty="0" err="1" smtClean="0"/>
              <a:t>নিচের</a:t>
            </a:r>
            <a:r>
              <a:rPr lang="en-US" sz="3600" dirty="0" smtClean="0"/>
              <a:t> </a:t>
            </a:r>
            <a:r>
              <a:rPr lang="en-US" sz="3600" dirty="0" err="1" smtClean="0"/>
              <a:t>চিত্রটিতে</a:t>
            </a:r>
            <a:r>
              <a:rPr lang="en-US" sz="3600" dirty="0" smtClean="0"/>
              <a:t> </a:t>
            </a:r>
            <a:r>
              <a:rPr lang="en-US" sz="3600" dirty="0" err="1" smtClean="0"/>
              <a:t>তোমরা</a:t>
            </a:r>
            <a:r>
              <a:rPr lang="en-US" sz="3600" dirty="0" smtClean="0"/>
              <a:t> </a:t>
            </a:r>
            <a:r>
              <a:rPr lang="en-US" sz="3600" dirty="0" err="1" smtClean="0"/>
              <a:t>কী</a:t>
            </a:r>
            <a:r>
              <a:rPr lang="en-US" sz="3600" dirty="0" smtClean="0"/>
              <a:t> </a:t>
            </a:r>
            <a:r>
              <a:rPr lang="en-US" sz="3600" dirty="0" err="1" smtClean="0"/>
              <a:t>দেখতে</a:t>
            </a:r>
            <a:r>
              <a:rPr lang="en-US" sz="3600" dirty="0" smtClean="0"/>
              <a:t> </a:t>
            </a:r>
            <a:r>
              <a:rPr lang="en-US" sz="3600" dirty="0" err="1" smtClean="0"/>
              <a:t>পাচ্ছ</a:t>
            </a:r>
            <a:r>
              <a:rPr lang="en-US" sz="3600" dirty="0" smtClean="0"/>
              <a:t>?</a:t>
            </a:r>
            <a:endParaRPr lang="en-US" sz="3600" dirty="0"/>
          </a:p>
        </p:txBody>
      </p:sp>
      <p:sp>
        <p:nvSpPr>
          <p:cNvPr id="6" name="TextBox 5"/>
          <p:cNvSpPr txBox="1"/>
          <p:nvPr/>
        </p:nvSpPr>
        <p:spPr>
          <a:xfrm>
            <a:off x="2771775" y="5557838"/>
            <a:ext cx="5757863" cy="1323439"/>
          </a:xfrm>
          <a:prstGeom prst="rect">
            <a:avLst/>
          </a:prstGeom>
          <a:noFill/>
        </p:spPr>
        <p:txBody>
          <a:bodyPr wrap="square" rtlCol="0">
            <a:spAutoFit/>
          </a:bodyPr>
          <a:lstStyle/>
          <a:p>
            <a:pPr algn="ctr"/>
            <a:r>
              <a:rPr lang="as-IN" sz="4000" b="1"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ইন্টারনেটের মাধ্যমে</a:t>
            </a:r>
            <a:endParaRPr lang="en-US" sz="4000" b="1"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a:p>
            <a:pPr algn="ctr"/>
            <a:r>
              <a:rPr lang="en-US" sz="4000" b="1" dirty="0" err="1" smtClean="0"/>
              <a:t>ফল</a:t>
            </a:r>
            <a:r>
              <a:rPr lang="en-US" sz="4000" b="1" dirty="0" smtClean="0"/>
              <a:t> </a:t>
            </a:r>
            <a:r>
              <a:rPr lang="en-US" sz="4000" b="1" dirty="0" err="1" smtClean="0"/>
              <a:t>প্রকাশ</a:t>
            </a:r>
            <a:r>
              <a:rPr lang="en-US" sz="4000" b="1" dirty="0" smtClean="0"/>
              <a:t> </a:t>
            </a:r>
            <a:r>
              <a:rPr lang="en-US" sz="4000" b="1" dirty="0" err="1" smtClean="0"/>
              <a:t>ওবই</a:t>
            </a:r>
            <a:r>
              <a:rPr lang="en-US" sz="4000" b="1" dirty="0" smtClean="0"/>
              <a:t> </a:t>
            </a:r>
            <a:r>
              <a:rPr lang="en-US" sz="4000" b="1" dirty="0" err="1" smtClean="0"/>
              <a:t>ডাউনলোড</a:t>
            </a:r>
            <a:endParaRPr lang="en-US" sz="4000" b="1" dirty="0"/>
          </a:p>
        </p:txBody>
      </p:sp>
    </p:spTree>
    <p:extLst>
      <p:ext uri="{BB962C8B-B14F-4D97-AF65-F5344CB8AC3E}">
        <p14:creationId xmlns:p14="http://schemas.microsoft.com/office/powerpoint/2010/main" val="1407417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5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fade">
                                      <p:cBhvr>
                                        <p:cTn id="18" dur="500"/>
                                        <p:tgtEl>
                                          <p:spTgt spid="2"/>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fade">
                                      <p:cBhvr>
                                        <p:cTn id="23" dur="500"/>
                                        <p:tgtEl>
                                          <p:spTgt spid="4"/>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 calcmode="lin" valueType="num">
                                      <p:cBhvr additive="base">
                                        <p:cTn id="28" dur="500" fill="hold"/>
                                        <p:tgtEl>
                                          <p:spTgt spid="6"/>
                                        </p:tgtEl>
                                        <p:attrNameLst>
                                          <p:attrName>ppt_x</p:attrName>
                                        </p:attrNameLst>
                                      </p:cBhvr>
                                      <p:tavLst>
                                        <p:tav tm="0">
                                          <p:val>
                                            <p:strVal val="#ppt_x"/>
                                          </p:val>
                                        </p:tav>
                                        <p:tav tm="100000">
                                          <p:val>
                                            <p:strVal val="#ppt_x"/>
                                          </p:val>
                                        </p:tav>
                                      </p:tavLst>
                                    </p:anim>
                                    <p:anim calcmode="lin" valueType="num">
                                      <p:cBhvr additive="base">
                                        <p:cTn id="29"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71525" y="514350"/>
            <a:ext cx="10401300" cy="4524315"/>
          </a:xfrm>
          <a:prstGeom prst="rect">
            <a:avLst/>
          </a:prstGeom>
          <a:noFill/>
        </p:spPr>
        <p:txBody>
          <a:bodyPr wrap="square" rtlCol="0">
            <a:spAutoFit/>
          </a:bodyPr>
          <a:lstStyle/>
          <a:p>
            <a:r>
              <a:rPr lang="en-US" sz="3200" dirty="0" err="1" smtClean="0"/>
              <a:t>শিক্ষা</a:t>
            </a:r>
            <a:r>
              <a:rPr lang="en-US" sz="3200" dirty="0" smtClean="0"/>
              <a:t> </a:t>
            </a:r>
            <a:r>
              <a:rPr lang="en-US" sz="3200" dirty="0" err="1" smtClean="0"/>
              <a:t>ক্ষেত্রে</a:t>
            </a:r>
            <a:r>
              <a:rPr lang="en-US" sz="3200" dirty="0" smtClean="0"/>
              <a:t>  </a:t>
            </a:r>
            <a:r>
              <a:rPr lang="en-US" sz="3200" dirty="0" err="1" smtClean="0"/>
              <a:t>ইন্টারনেটের</a:t>
            </a:r>
            <a:r>
              <a:rPr lang="en-US" sz="3200" dirty="0" smtClean="0"/>
              <a:t> </a:t>
            </a:r>
            <a:r>
              <a:rPr lang="en-US" sz="3200" dirty="0" err="1" smtClean="0"/>
              <a:t>গুরুত্ব</a:t>
            </a:r>
            <a:r>
              <a:rPr lang="en-US" sz="3200" dirty="0" smtClean="0"/>
              <a:t> </a:t>
            </a:r>
            <a:r>
              <a:rPr lang="en-US" sz="3200" dirty="0" err="1" smtClean="0"/>
              <a:t>লিখ</a:t>
            </a:r>
            <a:r>
              <a:rPr lang="en-US" sz="3200" dirty="0"/>
              <a:t> </a:t>
            </a:r>
            <a:r>
              <a:rPr lang="en-US" sz="3200" dirty="0" smtClean="0"/>
              <a:t>(</a:t>
            </a:r>
            <a:r>
              <a:rPr lang="en-US" sz="3200" dirty="0" err="1" smtClean="0"/>
              <a:t>দলীয়</a:t>
            </a:r>
            <a:r>
              <a:rPr lang="en-US" sz="3200" dirty="0" smtClean="0"/>
              <a:t> </a:t>
            </a:r>
            <a:r>
              <a:rPr lang="en-US" sz="3200" dirty="0" err="1" smtClean="0"/>
              <a:t>কাজ</a:t>
            </a:r>
            <a:r>
              <a:rPr lang="en-US" sz="3200" dirty="0" smtClean="0"/>
              <a:t>)</a:t>
            </a:r>
          </a:p>
          <a:p>
            <a:endParaRPr lang="en-US" sz="3200" dirty="0" smtClean="0"/>
          </a:p>
          <a:p>
            <a:r>
              <a:rPr lang="en-US" sz="3200" dirty="0" err="1" smtClean="0"/>
              <a:t>উত্তরঃ</a:t>
            </a:r>
            <a:r>
              <a:rPr lang="en-US" sz="3200" dirty="0" smtClean="0"/>
              <a:t> </a:t>
            </a:r>
            <a:r>
              <a:rPr lang="bn-BD" sz="3200" dirty="0">
                <a:latin typeface="NikoshBAN" pitchFamily="2" charset="0"/>
                <a:cs typeface="NikoshBAN" pitchFamily="2" charset="0"/>
              </a:rPr>
              <a:t>পৃথিবীজুড়ে বিস্তৃত নেটওয়ার্কের সমন্বয়ে গঠিত একটি বৃহৎ নেটওয়ার্ক ব্যবস্থপনার </a:t>
            </a:r>
            <a:r>
              <a:rPr lang="bn-BD" sz="3200" dirty="0" smtClean="0">
                <a:latin typeface="NikoshBAN" pitchFamily="2" charset="0"/>
                <a:cs typeface="NikoshBAN" pitchFamily="2" charset="0"/>
              </a:rPr>
              <a:t>নাম</a:t>
            </a:r>
            <a:r>
              <a:rPr lang="en-US" sz="3200" dirty="0" smtClean="0">
                <a:latin typeface="NikoshBAN" pitchFamily="2" charset="0"/>
                <a:cs typeface="NikoshBAN" pitchFamily="2" charset="0"/>
              </a:rPr>
              <a:t> </a:t>
            </a:r>
            <a:r>
              <a:rPr lang="as-IN" sz="3200" dirty="0">
                <a:latin typeface="NikoshBAN" panose="02000000000000000000" pitchFamily="2" charset="0"/>
                <a:cs typeface="NikoshBAN" panose="02000000000000000000" pitchFamily="2" charset="0"/>
              </a:rPr>
              <a:t>ইন্টারনেট</a:t>
            </a:r>
            <a:r>
              <a:rPr lang="en-US" sz="3200" dirty="0" smtClean="0">
                <a:latin typeface="NikoshBAN" pitchFamily="2" charset="0"/>
                <a:cs typeface="NikoshBAN" pitchFamily="2" charset="0"/>
              </a:rPr>
              <a:t>  </a:t>
            </a:r>
            <a:r>
              <a:rPr lang="bn-BD" sz="3200" dirty="0">
                <a:latin typeface="NikoshBAN" pitchFamily="2" charset="0"/>
                <a:cs typeface="NikoshBAN" pitchFamily="2" charset="0"/>
              </a:rPr>
              <a:t>।</a:t>
            </a:r>
            <a:r>
              <a:rPr lang="as-IN" sz="3200" dirty="0">
                <a:latin typeface="NikoshBAN" panose="02000000000000000000" pitchFamily="2" charset="0"/>
                <a:cs typeface="NikoshBAN" panose="02000000000000000000" pitchFamily="2" charset="0"/>
              </a:rPr>
              <a:t> ইন্টারনেট থেকে বই পুস্তকডাউনলোডের মাধ্যমে শিক্ষার্থীরা খুব সহজেই ব্যবহার করতে পারে। বিশ্বের যে কোন প্রান্তের শিক্ষার্থীরা ইন্টারনেটের মাধ্যমে তাদের প্রয়োজনীয় তথ্য চোখের নিমিষে সংগ্রহ করতে পারে। শিক্ষাক্ষেত্রে ইন্টারনেটের আরেকটি বিস্তৃত অবদান হল ই-ল্যার্নিং এর মাধ্যমে শ্রেণিকক্ষে অবস্থান না করেও শ্রেণিকক্ষের কার্যাবলি সরাসরি দেখাসহ তাতে অংশগ্রহণও করা যায়</a:t>
            </a:r>
            <a:endParaRPr lang="en-US" sz="3200" dirty="0"/>
          </a:p>
        </p:txBody>
      </p:sp>
    </p:spTree>
    <p:extLst>
      <p:ext uri="{BB962C8B-B14F-4D97-AF65-F5344CB8AC3E}">
        <p14:creationId xmlns:p14="http://schemas.microsoft.com/office/powerpoint/2010/main" val="125224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85950" y="485775"/>
            <a:ext cx="8758238" cy="5632311"/>
          </a:xfrm>
          <a:prstGeom prst="rect">
            <a:avLst/>
          </a:prstGeom>
          <a:noFill/>
        </p:spPr>
        <p:txBody>
          <a:bodyPr wrap="square" rtlCol="0">
            <a:spAutoFit/>
          </a:bodyPr>
          <a:lstStyle/>
          <a:p>
            <a:pPr algn="ctr"/>
            <a:r>
              <a:rPr lang="en-US" sz="3600" dirty="0" err="1" smtClean="0"/>
              <a:t>মূল্যায়ন</a:t>
            </a:r>
            <a:endParaRPr lang="en-US" sz="3600" dirty="0" smtClean="0"/>
          </a:p>
          <a:p>
            <a:r>
              <a:rPr lang="en-US" sz="3600" dirty="0" smtClean="0"/>
              <a:t>১। </a:t>
            </a:r>
            <a:r>
              <a:rPr lang="en-US" sz="3600" dirty="0" err="1" smtClean="0"/>
              <a:t>শিক্ষাক্ষেত্রে</a:t>
            </a:r>
            <a:r>
              <a:rPr lang="en-US" sz="3600" dirty="0" smtClean="0"/>
              <a:t> </a:t>
            </a:r>
            <a:r>
              <a:rPr lang="en-US" sz="3600" dirty="0" err="1" smtClean="0"/>
              <a:t>কোনটির</a:t>
            </a:r>
            <a:r>
              <a:rPr lang="en-US" sz="3600" dirty="0" smtClean="0"/>
              <a:t> </a:t>
            </a:r>
            <a:r>
              <a:rPr lang="en-US" sz="3600" dirty="0" err="1" smtClean="0"/>
              <a:t>ভুমিকা</a:t>
            </a:r>
            <a:r>
              <a:rPr lang="en-US" sz="3600" dirty="0" smtClean="0"/>
              <a:t> </a:t>
            </a:r>
            <a:r>
              <a:rPr lang="en-US" sz="3600" dirty="0" err="1" smtClean="0"/>
              <a:t>বেশি</a:t>
            </a:r>
            <a:r>
              <a:rPr lang="en-US" sz="3600" dirty="0" smtClean="0"/>
              <a:t>?</a:t>
            </a:r>
          </a:p>
          <a:p>
            <a:r>
              <a:rPr lang="en-US" sz="3600" dirty="0" smtClean="0"/>
              <a:t>(ক) ই- </a:t>
            </a:r>
            <a:r>
              <a:rPr lang="en-US" sz="3600" dirty="0" err="1" smtClean="0"/>
              <a:t>লার্নিং</a:t>
            </a:r>
            <a:r>
              <a:rPr lang="en-US" sz="3600" dirty="0" smtClean="0"/>
              <a:t>  (খ) ই-</a:t>
            </a:r>
            <a:r>
              <a:rPr lang="en-US" sz="3600" dirty="0" err="1" smtClean="0"/>
              <a:t>বুক</a:t>
            </a:r>
            <a:r>
              <a:rPr lang="en-US" sz="3600" dirty="0" smtClean="0"/>
              <a:t> (গ)</a:t>
            </a:r>
            <a:r>
              <a:rPr lang="en-US" sz="3600" dirty="0" err="1" smtClean="0"/>
              <a:t>ইন্টারনেট</a:t>
            </a:r>
            <a:r>
              <a:rPr lang="en-US" sz="3600" dirty="0" smtClean="0"/>
              <a:t> (ঘ) </a:t>
            </a:r>
            <a:r>
              <a:rPr lang="en-US" sz="3600" dirty="0" err="1" smtClean="0"/>
              <a:t>কম্পিউটার</a:t>
            </a:r>
            <a:endParaRPr lang="en-US" sz="3600" dirty="0"/>
          </a:p>
          <a:p>
            <a:r>
              <a:rPr lang="en-US" sz="3600" dirty="0" err="1" smtClean="0"/>
              <a:t>উত্তরঃ</a:t>
            </a:r>
            <a:r>
              <a:rPr lang="en-US" sz="3600" dirty="0" smtClean="0"/>
              <a:t> (গ) </a:t>
            </a:r>
            <a:r>
              <a:rPr lang="en-US" sz="3600" dirty="0" err="1" smtClean="0"/>
              <a:t>ইন্টারনেট</a:t>
            </a:r>
            <a:endParaRPr lang="en-US" sz="3600" dirty="0" smtClean="0"/>
          </a:p>
          <a:p>
            <a:r>
              <a:rPr lang="en-US" sz="3600" dirty="0" smtClean="0"/>
              <a:t>২।ই-বুক </a:t>
            </a:r>
            <a:r>
              <a:rPr lang="en-US" sz="3600" dirty="0" err="1" smtClean="0"/>
              <a:t>এর</a:t>
            </a:r>
            <a:r>
              <a:rPr lang="en-US" sz="3600" dirty="0" smtClean="0"/>
              <a:t> </a:t>
            </a:r>
            <a:r>
              <a:rPr lang="en-US" sz="3600" dirty="0" err="1" smtClean="0"/>
              <a:t>পূর্নরুপ</a:t>
            </a:r>
            <a:r>
              <a:rPr lang="en-US" sz="3600" dirty="0" smtClean="0"/>
              <a:t> </a:t>
            </a:r>
            <a:r>
              <a:rPr lang="en-US" sz="3600" dirty="0" err="1" smtClean="0"/>
              <a:t>কী</a:t>
            </a:r>
            <a:r>
              <a:rPr lang="en-US" sz="3600" dirty="0" smtClean="0"/>
              <a:t>?</a:t>
            </a:r>
          </a:p>
          <a:p>
            <a:r>
              <a:rPr lang="en-US" sz="3600" dirty="0" smtClean="0"/>
              <a:t>(ক) </a:t>
            </a:r>
            <a:r>
              <a:rPr lang="en-US" sz="3600" dirty="0" err="1" smtClean="0"/>
              <a:t>ইন্টারনেট</a:t>
            </a:r>
            <a:r>
              <a:rPr lang="en-US" sz="3600" dirty="0" smtClean="0"/>
              <a:t> </a:t>
            </a:r>
            <a:r>
              <a:rPr lang="en-US" sz="3600" dirty="0" err="1" smtClean="0"/>
              <a:t>বুক</a:t>
            </a:r>
            <a:r>
              <a:rPr lang="en-US" sz="3600" dirty="0" smtClean="0"/>
              <a:t>(খ)</a:t>
            </a:r>
            <a:r>
              <a:rPr lang="en-US" sz="3600" dirty="0" err="1" smtClean="0"/>
              <a:t>ইলেকট্রো</a:t>
            </a:r>
            <a:r>
              <a:rPr lang="en-US" sz="3600" dirty="0" smtClean="0"/>
              <a:t> </a:t>
            </a:r>
            <a:r>
              <a:rPr lang="en-US" sz="3600" dirty="0" err="1" smtClean="0"/>
              <a:t>বই</a:t>
            </a:r>
            <a:r>
              <a:rPr lang="en-US" sz="3600" dirty="0" smtClean="0"/>
              <a:t> (গ)</a:t>
            </a:r>
            <a:r>
              <a:rPr lang="en-US" sz="3600" dirty="0" err="1" smtClean="0"/>
              <a:t>ইলেকট্রো</a:t>
            </a:r>
            <a:r>
              <a:rPr lang="en-US" sz="3600" dirty="0" smtClean="0"/>
              <a:t> </a:t>
            </a:r>
            <a:r>
              <a:rPr lang="en-US" sz="3600" dirty="0" err="1"/>
              <a:t>বই</a:t>
            </a:r>
            <a:r>
              <a:rPr lang="en-US" sz="3600" dirty="0"/>
              <a:t> </a:t>
            </a:r>
            <a:r>
              <a:rPr lang="en-US" sz="3600" dirty="0" smtClean="0"/>
              <a:t>(ঘ)</a:t>
            </a:r>
            <a:r>
              <a:rPr lang="en-US" sz="3600" dirty="0" err="1" smtClean="0"/>
              <a:t>ইলেকট্রোনিক</a:t>
            </a:r>
            <a:r>
              <a:rPr lang="en-US" sz="3600" dirty="0" smtClean="0"/>
              <a:t> </a:t>
            </a:r>
            <a:r>
              <a:rPr lang="en-US" sz="3600" dirty="0" err="1"/>
              <a:t>বই</a:t>
            </a:r>
            <a:r>
              <a:rPr lang="en-US" sz="3600" dirty="0"/>
              <a:t> </a:t>
            </a:r>
            <a:endParaRPr lang="en-US" sz="3600" dirty="0" smtClean="0"/>
          </a:p>
          <a:p>
            <a:r>
              <a:rPr lang="en-US" sz="3600" dirty="0" err="1" smtClean="0"/>
              <a:t>উত্তরঃ</a:t>
            </a:r>
            <a:r>
              <a:rPr lang="en-US" sz="3600" dirty="0" smtClean="0"/>
              <a:t> (ঘ)</a:t>
            </a:r>
            <a:r>
              <a:rPr lang="en-US" sz="3600" dirty="0" err="1" smtClean="0"/>
              <a:t>ইলেকট্রোনিক</a:t>
            </a:r>
            <a:r>
              <a:rPr lang="en-US" sz="3600" dirty="0" smtClean="0"/>
              <a:t> </a:t>
            </a:r>
            <a:r>
              <a:rPr lang="en-US" sz="3600" dirty="0" err="1"/>
              <a:t>বই</a:t>
            </a:r>
            <a:r>
              <a:rPr lang="en-US" sz="3600" dirty="0"/>
              <a:t> </a:t>
            </a:r>
          </a:p>
          <a:p>
            <a:endParaRPr lang="en-US" sz="3600" dirty="0"/>
          </a:p>
          <a:p>
            <a:pPr algn="ctr"/>
            <a:endParaRPr lang="en-US" sz="3600" dirty="0"/>
          </a:p>
        </p:txBody>
      </p:sp>
    </p:spTree>
    <p:extLst>
      <p:ext uri="{BB962C8B-B14F-4D97-AF65-F5344CB8AC3E}">
        <p14:creationId xmlns:p14="http://schemas.microsoft.com/office/powerpoint/2010/main" val="955164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500"/>
                                        <p:tgtEl>
                                          <p:spTgt spid="2">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2">
                                            <p:txEl>
                                              <p:pRg st="3" end="3"/>
                                            </p:txEl>
                                          </p:spTgt>
                                        </p:tgtEl>
                                        <p:attrNameLst>
                                          <p:attrName>style.visibility</p:attrName>
                                        </p:attrNameLst>
                                      </p:cBhvr>
                                      <p:to>
                                        <p:strVal val="visible"/>
                                      </p:to>
                                    </p:set>
                                    <p:anim calcmode="lin" valueType="num">
                                      <p:cBhvr additive="base">
                                        <p:cTn id="20"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2">
                                            <p:txEl>
                                              <p:pRg st="4" end="4"/>
                                            </p:txEl>
                                          </p:spTgt>
                                        </p:tgtEl>
                                        <p:attrNameLst>
                                          <p:attrName>style.visibility</p:attrName>
                                        </p:attrNameLst>
                                      </p:cBhvr>
                                      <p:to>
                                        <p:strVal val="visible"/>
                                      </p:to>
                                    </p:set>
                                    <p:animEffect transition="in" filter="fade">
                                      <p:cBhvr>
                                        <p:cTn id="26" dur="500"/>
                                        <p:tgtEl>
                                          <p:spTgt spid="2">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Effect transition="in" filter="fade">
                                      <p:cBhvr>
                                        <p:cTn id="31" dur="500"/>
                                        <p:tgtEl>
                                          <p:spTgt spid="2">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2">
                                            <p:txEl>
                                              <p:pRg st="6" end="6"/>
                                            </p:txEl>
                                          </p:spTgt>
                                        </p:tgtEl>
                                        <p:attrNameLst>
                                          <p:attrName>style.visibility</p:attrName>
                                        </p:attrNameLst>
                                      </p:cBhvr>
                                      <p:to>
                                        <p:strVal val="visible"/>
                                      </p:to>
                                    </p:set>
                                    <p:animEffect transition="in" filter="fade">
                                      <p:cBhvr>
                                        <p:cTn id="36"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14613" y="1346418"/>
            <a:ext cx="5172075" cy="2768382"/>
          </a:xfrm>
          <a:prstGeom prst="rect">
            <a:avLst/>
          </a:prstGeom>
        </p:spPr>
      </p:pic>
      <p:sp>
        <p:nvSpPr>
          <p:cNvPr id="3" name="TextBox 2"/>
          <p:cNvSpPr txBox="1"/>
          <p:nvPr/>
        </p:nvSpPr>
        <p:spPr>
          <a:xfrm>
            <a:off x="2000250" y="700087"/>
            <a:ext cx="6329362" cy="646331"/>
          </a:xfrm>
          <a:prstGeom prst="rect">
            <a:avLst/>
          </a:prstGeom>
          <a:noFill/>
        </p:spPr>
        <p:txBody>
          <a:bodyPr wrap="square" rtlCol="0">
            <a:spAutoFit/>
          </a:bodyPr>
          <a:lstStyle/>
          <a:p>
            <a:pPr algn="ctr"/>
            <a:r>
              <a:rPr lang="en-US" sz="3600" dirty="0" err="1" smtClean="0"/>
              <a:t>বাড়ির</a:t>
            </a:r>
            <a:r>
              <a:rPr lang="en-US" sz="3600" dirty="0" smtClean="0"/>
              <a:t> </a:t>
            </a:r>
            <a:r>
              <a:rPr lang="en-US" sz="3600" dirty="0" err="1" smtClean="0"/>
              <a:t>কাজ</a:t>
            </a:r>
            <a:endParaRPr lang="en-US" sz="3600" dirty="0"/>
          </a:p>
        </p:txBody>
      </p:sp>
      <p:sp>
        <p:nvSpPr>
          <p:cNvPr id="4" name="TextBox 3"/>
          <p:cNvSpPr txBox="1"/>
          <p:nvPr/>
        </p:nvSpPr>
        <p:spPr>
          <a:xfrm>
            <a:off x="1471613" y="4243388"/>
            <a:ext cx="9058275" cy="769441"/>
          </a:xfrm>
          <a:prstGeom prst="rect">
            <a:avLst/>
          </a:prstGeom>
          <a:noFill/>
        </p:spPr>
        <p:txBody>
          <a:bodyPr wrap="square" rtlCol="0">
            <a:spAutoFit/>
          </a:bodyPr>
          <a:lstStyle/>
          <a:p>
            <a:pPr algn="ctr"/>
            <a:r>
              <a:rPr lang="en-US" sz="4400" dirty="0" err="1" smtClean="0"/>
              <a:t>শিক্ষাক্ষেত্রে</a:t>
            </a:r>
            <a:r>
              <a:rPr lang="en-US" sz="4400" dirty="0" smtClean="0"/>
              <a:t> </a:t>
            </a:r>
            <a:r>
              <a:rPr lang="en-US" sz="4400" dirty="0" err="1" smtClean="0"/>
              <a:t>আইসিটির</a:t>
            </a:r>
            <a:r>
              <a:rPr lang="en-US" sz="4400" dirty="0" smtClean="0"/>
              <a:t> </a:t>
            </a:r>
            <a:r>
              <a:rPr lang="en-US" sz="4400" dirty="0" err="1" smtClean="0"/>
              <a:t>ভুমিকা</a:t>
            </a:r>
            <a:r>
              <a:rPr lang="en-US" sz="4400" dirty="0" smtClean="0"/>
              <a:t> </a:t>
            </a:r>
            <a:r>
              <a:rPr lang="en-US" sz="4400" dirty="0" err="1" smtClean="0"/>
              <a:t>বিশ্লেষন</a:t>
            </a:r>
            <a:r>
              <a:rPr lang="en-US" sz="4400" dirty="0" smtClean="0"/>
              <a:t> </a:t>
            </a:r>
            <a:r>
              <a:rPr lang="en-US" sz="4400" dirty="0" err="1" smtClean="0"/>
              <a:t>কর</a:t>
            </a:r>
            <a:r>
              <a:rPr lang="en-US" sz="4400" dirty="0" smtClean="0"/>
              <a:t>।</a:t>
            </a:r>
            <a:endParaRPr lang="en-US" sz="4400" dirty="0"/>
          </a:p>
        </p:txBody>
      </p:sp>
    </p:spTree>
    <p:extLst>
      <p:ext uri="{BB962C8B-B14F-4D97-AF65-F5344CB8AC3E}">
        <p14:creationId xmlns:p14="http://schemas.microsoft.com/office/powerpoint/2010/main" val="3324526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arn(inVertical)">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85925" y="942976"/>
            <a:ext cx="7743825" cy="769441"/>
          </a:xfrm>
          <a:prstGeom prst="rect">
            <a:avLst/>
          </a:prstGeom>
          <a:noFill/>
        </p:spPr>
        <p:txBody>
          <a:bodyPr wrap="square" rtlCol="0">
            <a:spAutoFit/>
          </a:bodyPr>
          <a:lstStyle/>
          <a:p>
            <a:pPr algn="ctr"/>
            <a:r>
              <a:rPr lang="en-US" sz="4400" dirty="0" err="1" smtClean="0"/>
              <a:t>স্বাগতম</a:t>
            </a:r>
            <a:endParaRPr lang="en-US" sz="4400"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5862" y="2185988"/>
            <a:ext cx="9658350" cy="4972050"/>
          </a:xfrm>
          <a:prstGeom prst="rect">
            <a:avLst/>
          </a:prstGeom>
          <a:ln w="2286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2318937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922044" y="212139"/>
            <a:ext cx="2257425" cy="830997"/>
          </a:xfrm>
          <a:prstGeom prst="rect">
            <a:avLst/>
          </a:prstGeom>
          <a:noFill/>
        </p:spPr>
        <p:txBody>
          <a:bodyPr wrap="square" rtlCol="0">
            <a:spAutoFit/>
          </a:bodyPr>
          <a:lstStyle/>
          <a:p>
            <a:pPr algn="ctr"/>
            <a:r>
              <a:rPr lang="en-US" sz="4800" dirty="0" err="1" smtClean="0">
                <a:latin typeface="NikoshBAN" panose="02000000000000000000" pitchFamily="2" charset="0"/>
                <a:cs typeface="NikoshBAN" panose="02000000000000000000" pitchFamily="2" charset="0"/>
              </a:rPr>
              <a:t>পরিচিতি</a:t>
            </a:r>
            <a:endParaRPr lang="en-US" sz="4800" dirty="0">
              <a:latin typeface="NikoshBAN" panose="02000000000000000000" pitchFamily="2" charset="0"/>
              <a:cs typeface="NikoshBAN" panose="02000000000000000000" pitchFamily="2" charset="0"/>
            </a:endParaRPr>
          </a:p>
        </p:txBody>
      </p:sp>
      <p:sp>
        <p:nvSpPr>
          <p:cNvPr id="6" name="TextBox 5"/>
          <p:cNvSpPr txBox="1"/>
          <p:nvPr/>
        </p:nvSpPr>
        <p:spPr>
          <a:xfrm>
            <a:off x="885825" y="3471863"/>
            <a:ext cx="3171825" cy="2031325"/>
          </a:xfrm>
          <a:prstGeom prst="rect">
            <a:avLst/>
          </a:prstGeom>
          <a:noFill/>
        </p:spPr>
        <p:txBody>
          <a:bodyPr wrap="square" rtlCol="0">
            <a:spAutoFit/>
          </a:bodyPr>
          <a:lstStyle/>
          <a:p>
            <a:r>
              <a:rPr lang="en-US" dirty="0" err="1">
                <a:latin typeface="NikoshBAN" panose="02000000000000000000" pitchFamily="2" charset="0"/>
                <a:cs typeface="NikoshBAN" panose="02000000000000000000" pitchFamily="2" charset="0"/>
              </a:rPr>
              <a:t>মিনারা</a:t>
            </a:r>
            <a:r>
              <a:rPr lang="en-US" dirty="0">
                <a:latin typeface="NikoshBAN" panose="02000000000000000000" pitchFamily="2" charset="0"/>
                <a:cs typeface="NikoshBAN" panose="02000000000000000000" pitchFamily="2" charset="0"/>
              </a:rPr>
              <a:t> </a:t>
            </a:r>
            <a:r>
              <a:rPr lang="en-US" dirty="0" err="1">
                <a:latin typeface="NikoshBAN" panose="02000000000000000000" pitchFamily="2" charset="0"/>
                <a:cs typeface="NikoshBAN" panose="02000000000000000000" pitchFamily="2" charset="0"/>
              </a:rPr>
              <a:t>খাতুন</a:t>
            </a:r>
            <a:endParaRPr lang="en-US" dirty="0">
              <a:latin typeface="NikoshBAN" panose="02000000000000000000" pitchFamily="2" charset="0"/>
              <a:cs typeface="NikoshBAN" panose="02000000000000000000" pitchFamily="2" charset="0"/>
            </a:endParaRPr>
          </a:p>
          <a:p>
            <a:r>
              <a:rPr lang="en-US" dirty="0" err="1">
                <a:latin typeface="NikoshBAN" panose="02000000000000000000" pitchFamily="2" charset="0"/>
                <a:cs typeface="NikoshBAN" panose="02000000000000000000" pitchFamily="2" charset="0"/>
              </a:rPr>
              <a:t>সহকারী</a:t>
            </a:r>
            <a:r>
              <a:rPr lang="en-US" dirty="0">
                <a:latin typeface="NikoshBAN" panose="02000000000000000000" pitchFamily="2" charset="0"/>
                <a:cs typeface="NikoshBAN" panose="02000000000000000000" pitchFamily="2" charset="0"/>
              </a:rPr>
              <a:t> </a:t>
            </a:r>
            <a:r>
              <a:rPr lang="en-US" dirty="0" err="1">
                <a:latin typeface="NikoshBAN" panose="02000000000000000000" pitchFamily="2" charset="0"/>
                <a:cs typeface="NikoshBAN" panose="02000000000000000000" pitchFamily="2" charset="0"/>
              </a:rPr>
              <a:t>শিক্ষক</a:t>
            </a:r>
            <a:r>
              <a:rPr lang="en-US" dirty="0">
                <a:latin typeface="NikoshBAN" panose="02000000000000000000" pitchFamily="2" charset="0"/>
                <a:cs typeface="NikoshBAN" panose="02000000000000000000" pitchFamily="2" charset="0"/>
              </a:rPr>
              <a:t> (</a:t>
            </a:r>
            <a:r>
              <a:rPr lang="en-US" dirty="0" err="1">
                <a:latin typeface="NikoshBAN" panose="02000000000000000000" pitchFamily="2" charset="0"/>
                <a:cs typeface="NikoshBAN" panose="02000000000000000000" pitchFamily="2" charset="0"/>
              </a:rPr>
              <a:t>আইসিটি</a:t>
            </a:r>
            <a:r>
              <a:rPr lang="en-US" dirty="0">
                <a:latin typeface="NikoshBAN" panose="02000000000000000000" pitchFamily="2" charset="0"/>
                <a:cs typeface="NikoshBAN" panose="02000000000000000000" pitchFamily="2" charset="0"/>
              </a:rPr>
              <a:t>)</a:t>
            </a:r>
          </a:p>
          <a:p>
            <a:r>
              <a:rPr lang="en-US" dirty="0" err="1">
                <a:latin typeface="NikoshBAN" panose="02000000000000000000" pitchFamily="2" charset="0"/>
                <a:cs typeface="NikoshBAN" panose="02000000000000000000" pitchFamily="2" charset="0"/>
              </a:rPr>
              <a:t>দেবখন্ড</a:t>
            </a:r>
            <a:r>
              <a:rPr lang="en-US" dirty="0">
                <a:latin typeface="NikoshBAN" panose="02000000000000000000" pitchFamily="2" charset="0"/>
                <a:cs typeface="NikoshBAN" panose="02000000000000000000" pitchFamily="2" charset="0"/>
              </a:rPr>
              <a:t> </a:t>
            </a:r>
            <a:r>
              <a:rPr lang="en-US" dirty="0" err="1">
                <a:latin typeface="NikoshBAN" panose="02000000000000000000" pitchFamily="2" charset="0"/>
                <a:cs typeface="NikoshBAN" panose="02000000000000000000" pitchFamily="2" charset="0"/>
              </a:rPr>
              <a:t>রিয়াকুল</a:t>
            </a:r>
            <a:r>
              <a:rPr lang="en-US" dirty="0">
                <a:latin typeface="NikoshBAN" panose="02000000000000000000" pitchFamily="2" charset="0"/>
                <a:cs typeface="NikoshBAN" panose="02000000000000000000" pitchFamily="2" charset="0"/>
              </a:rPr>
              <a:t> </a:t>
            </a:r>
            <a:r>
              <a:rPr lang="en-US" dirty="0" err="1">
                <a:latin typeface="NikoshBAN" panose="02000000000000000000" pitchFamily="2" charset="0"/>
                <a:cs typeface="NikoshBAN" panose="02000000000000000000" pitchFamily="2" charset="0"/>
              </a:rPr>
              <a:t>ইসলাম</a:t>
            </a:r>
            <a:r>
              <a:rPr lang="en-US" dirty="0">
                <a:latin typeface="NikoshBAN" panose="02000000000000000000" pitchFamily="2" charset="0"/>
                <a:cs typeface="NikoshBAN" panose="02000000000000000000" pitchFamily="2" charset="0"/>
              </a:rPr>
              <a:t> </a:t>
            </a:r>
            <a:r>
              <a:rPr lang="en-US" dirty="0" err="1">
                <a:latin typeface="NikoshBAN" panose="02000000000000000000" pitchFamily="2" charset="0"/>
                <a:cs typeface="NikoshBAN" panose="02000000000000000000" pitchFamily="2" charset="0"/>
              </a:rPr>
              <a:t>উচ্চ</a:t>
            </a:r>
            <a:r>
              <a:rPr lang="en-US" dirty="0">
                <a:latin typeface="NikoshBAN" panose="02000000000000000000" pitchFamily="2" charset="0"/>
                <a:cs typeface="NikoshBAN" panose="02000000000000000000" pitchFamily="2" charset="0"/>
              </a:rPr>
              <a:t> </a:t>
            </a:r>
            <a:r>
              <a:rPr lang="en-US" dirty="0" err="1">
                <a:latin typeface="NikoshBAN" panose="02000000000000000000" pitchFamily="2" charset="0"/>
                <a:cs typeface="NikoshBAN" panose="02000000000000000000" pitchFamily="2" charset="0"/>
              </a:rPr>
              <a:t>বিদ্যালয়</a:t>
            </a:r>
            <a:endParaRPr lang="en-US" dirty="0">
              <a:latin typeface="NikoshBAN" panose="02000000000000000000" pitchFamily="2" charset="0"/>
              <a:cs typeface="NikoshBAN" panose="02000000000000000000" pitchFamily="2" charset="0"/>
            </a:endParaRPr>
          </a:p>
          <a:p>
            <a:r>
              <a:rPr lang="en-US" dirty="0" err="1" smtClean="0">
                <a:latin typeface="NikoshBAN" panose="02000000000000000000" pitchFamily="2" charset="0"/>
                <a:cs typeface="NikoshBAN" panose="02000000000000000000" pitchFamily="2" charset="0"/>
              </a:rPr>
              <a:t>তালোড়া,দুপচাঁচিয়া,বগুড়</a:t>
            </a:r>
            <a:endParaRPr lang="en-US" dirty="0" smtClean="0">
              <a:latin typeface="NikoshBAN" panose="02000000000000000000" pitchFamily="2" charset="0"/>
              <a:cs typeface="NikoshBAN" panose="02000000000000000000" pitchFamily="2" charset="0"/>
            </a:endParaRPr>
          </a:p>
          <a:p>
            <a:r>
              <a:rPr lang="en-US" smtClean="0">
                <a:latin typeface="NikoshBAN" panose="02000000000000000000" pitchFamily="2" charset="0"/>
                <a:cs typeface="NikoshBAN" panose="02000000000000000000" pitchFamily="2" charset="0"/>
              </a:rPr>
              <a:t>ইমেইলminarabogra406911@gmail.com</a:t>
            </a:r>
            <a:endParaRPr lang="en-US" dirty="0" smtClean="0">
              <a:latin typeface="NikoshBAN" panose="02000000000000000000" pitchFamily="2" charset="0"/>
              <a:cs typeface="NikoshBAN" panose="02000000000000000000" pitchFamily="2" charset="0"/>
            </a:endParaRPr>
          </a:p>
          <a:p>
            <a:r>
              <a:rPr lang="en-US" dirty="0" err="1" smtClean="0">
                <a:latin typeface="NikoshBAN" panose="02000000000000000000" pitchFamily="2" charset="0"/>
                <a:cs typeface="NikoshBAN" panose="02000000000000000000" pitchFamily="2" charset="0"/>
              </a:rPr>
              <a:t>মোবাইল</a:t>
            </a:r>
            <a:r>
              <a:rPr lang="en-US" dirty="0" smtClean="0">
                <a:latin typeface="NikoshBAN" panose="02000000000000000000" pitchFamily="2" charset="0"/>
                <a:cs typeface="NikoshBAN" panose="02000000000000000000" pitchFamily="2" charset="0"/>
              </a:rPr>
              <a:t> নং-০১৭৪২৪০৬৯১১</a:t>
            </a:r>
            <a:endParaRPr lang="en-US" dirty="0" smtClean="0">
              <a:latin typeface="NikoshBAN" panose="02000000000000000000" pitchFamily="2" charset="0"/>
              <a:cs typeface="NikoshBAN" panose="02000000000000000000" pitchFamily="2" charset="0"/>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58748" y="1288197"/>
            <a:ext cx="2170740" cy="3152034"/>
          </a:xfrm>
          <a:prstGeom prst="rect">
            <a:avLst/>
          </a:prstGeom>
        </p:spPr>
      </p:pic>
      <p:sp>
        <p:nvSpPr>
          <p:cNvPr id="8" name="TextBox 7"/>
          <p:cNvSpPr txBox="1"/>
          <p:nvPr/>
        </p:nvSpPr>
        <p:spPr>
          <a:xfrm>
            <a:off x="8043863" y="1357313"/>
            <a:ext cx="3414712" cy="4093428"/>
          </a:xfrm>
          <a:prstGeom prst="rect">
            <a:avLst/>
          </a:prstGeom>
          <a:noFill/>
        </p:spPr>
        <p:txBody>
          <a:bodyPr wrap="square" rtlCol="0">
            <a:spAutoFit/>
          </a:bodyPr>
          <a:lstStyle/>
          <a:p>
            <a:r>
              <a:rPr lang="bn-IN" sz="2800" dirty="0">
                <a:latin typeface="NikoshBAN" panose="02000000000000000000" pitchFamily="2" charset="0"/>
                <a:cs typeface="NikoshBAN" panose="02000000000000000000" pitchFamily="2" charset="0"/>
              </a:rPr>
              <a:t>বিষয়-</a:t>
            </a:r>
            <a:r>
              <a:rPr lang="en-US" sz="2800" dirty="0">
                <a:latin typeface="NikoshBAN" panose="02000000000000000000" pitchFamily="2" charset="0"/>
                <a:cs typeface="NikoshBAN" panose="02000000000000000000" pitchFamily="2" charset="0"/>
              </a:rPr>
              <a:t> </a:t>
            </a:r>
            <a:r>
              <a:rPr lang="bn-IN" sz="2800" dirty="0">
                <a:latin typeface="NikoshBAN" panose="02000000000000000000" pitchFamily="2" charset="0"/>
                <a:cs typeface="NikoshBAN" panose="02000000000000000000" pitchFamily="2" charset="0"/>
              </a:rPr>
              <a:t>তথ্য ও যোগাযোগ প্রযুক্তি</a:t>
            </a:r>
            <a:endParaRPr lang="en-US" sz="2800" dirty="0">
              <a:latin typeface="NikoshBAN" panose="02000000000000000000" pitchFamily="2" charset="0"/>
              <a:cs typeface="NikoshBAN" panose="02000000000000000000" pitchFamily="2" charset="0"/>
            </a:endParaRPr>
          </a:p>
          <a:p>
            <a:r>
              <a:rPr lang="en-US" sz="2800" dirty="0" err="1">
                <a:latin typeface="NikoshBAN" panose="02000000000000000000" pitchFamily="2" charset="0"/>
                <a:cs typeface="NikoshBAN" panose="02000000000000000000" pitchFamily="2" charset="0"/>
              </a:rPr>
              <a:t>শ্রে</a:t>
            </a:r>
            <a:r>
              <a:rPr lang="bn-IN" sz="2800" dirty="0">
                <a:latin typeface="NikoshBAN" panose="02000000000000000000" pitchFamily="2" charset="0"/>
                <a:cs typeface="NikoshBAN" panose="02000000000000000000" pitchFamily="2" charset="0"/>
              </a:rPr>
              <a:t>ণি-৯ম</a:t>
            </a:r>
          </a:p>
          <a:p>
            <a:r>
              <a:rPr lang="bn-IN" sz="2800" dirty="0" smtClean="0">
                <a:latin typeface="NikoshBAN" panose="02000000000000000000" pitchFamily="2" charset="0"/>
                <a:cs typeface="NikoshBAN" panose="02000000000000000000" pitchFamily="2" charset="0"/>
              </a:rPr>
              <a:t>অধ্যায়-</a:t>
            </a:r>
            <a:r>
              <a:rPr lang="en-US" sz="2800" dirty="0" err="1" smtClean="0">
                <a:latin typeface="NikoshBAN" panose="02000000000000000000" pitchFamily="2" charset="0"/>
                <a:cs typeface="NikoshBAN" panose="02000000000000000000" pitchFamily="2" charset="0"/>
              </a:rPr>
              <a:t>তৃতীয়</a:t>
            </a:r>
            <a:endParaRPr lang="bn-IN" sz="2800" dirty="0">
              <a:latin typeface="NikoshBAN" panose="02000000000000000000" pitchFamily="2" charset="0"/>
              <a:cs typeface="NikoshBAN" panose="02000000000000000000" pitchFamily="2" charset="0"/>
            </a:endParaRPr>
          </a:p>
          <a:p>
            <a:r>
              <a:rPr lang="bn-IN" sz="2800" dirty="0" smtClean="0">
                <a:latin typeface="NikoshBAN" panose="02000000000000000000" pitchFamily="2" charset="0"/>
                <a:cs typeface="NikoshBAN" panose="02000000000000000000" pitchFamily="2" charset="0"/>
              </a:rPr>
              <a:t>পাঠ-</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আমার</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শিক্ষায়</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ইন্টারনেট</a:t>
            </a:r>
            <a:endParaRPr lang="bn-IN" sz="2800" dirty="0">
              <a:latin typeface="NikoshBAN" panose="02000000000000000000" pitchFamily="2" charset="0"/>
              <a:cs typeface="NikoshBAN" panose="02000000000000000000" pitchFamily="2" charset="0"/>
            </a:endParaRPr>
          </a:p>
          <a:p>
            <a:r>
              <a:rPr lang="bn-IN" sz="2800" dirty="0">
                <a:latin typeface="NikoshBAN" panose="02000000000000000000" pitchFamily="2" charset="0"/>
                <a:cs typeface="NikoshBAN" panose="02000000000000000000" pitchFamily="2" charset="0"/>
              </a:rPr>
              <a:t>সময়-</a:t>
            </a:r>
            <a:r>
              <a:rPr lang="en-US" sz="2800" dirty="0">
                <a:latin typeface="NikoshBAN" panose="02000000000000000000" pitchFamily="2" charset="0"/>
                <a:cs typeface="NikoshBAN" panose="02000000000000000000" pitchFamily="2" charset="0"/>
              </a:rPr>
              <a:t>৫০মিনিট</a:t>
            </a:r>
            <a:endParaRPr lang="bn-IN" sz="2800" dirty="0">
              <a:latin typeface="NikoshBAN" panose="02000000000000000000" pitchFamily="2" charset="0"/>
              <a:cs typeface="NikoshBAN" panose="02000000000000000000" pitchFamily="2" charset="0"/>
            </a:endParaRPr>
          </a:p>
          <a:p>
            <a:r>
              <a:rPr lang="bn-IN" sz="2800" dirty="0">
                <a:latin typeface="NikoshBAN" panose="02000000000000000000" pitchFamily="2" charset="0"/>
                <a:cs typeface="NikoshBAN" panose="02000000000000000000" pitchFamily="2" charset="0"/>
              </a:rPr>
              <a:t>তারিখ-</a:t>
            </a:r>
            <a:r>
              <a:rPr lang="en-US" sz="2800" dirty="0">
                <a:latin typeface="NikoshBAN" panose="02000000000000000000" pitchFamily="2" charset="0"/>
                <a:cs typeface="NikoshBAN" panose="02000000000000000000" pitchFamily="2" charset="0"/>
              </a:rPr>
              <a:t>২৭/৭/২০২২</a:t>
            </a:r>
          </a:p>
          <a:p>
            <a:endParaRPr lang="en-US" dirty="0"/>
          </a:p>
          <a:p>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6068" y="1043136"/>
            <a:ext cx="2209573" cy="2057253"/>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Tree>
    <p:extLst>
      <p:ext uri="{BB962C8B-B14F-4D97-AF65-F5344CB8AC3E}">
        <p14:creationId xmlns:p14="http://schemas.microsoft.com/office/powerpoint/2010/main" val="2314979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arn(inVertical)">
                                      <p:cBhvr>
                                        <p:cTn id="2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1564" y="357187"/>
            <a:ext cx="3386136" cy="2038348"/>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86350" y="461959"/>
            <a:ext cx="3543303" cy="1933576"/>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815383" y="409573"/>
            <a:ext cx="3128966" cy="2038348"/>
          </a:xfrm>
          <a:prstGeom prst="rect">
            <a:avLst/>
          </a:prstGeom>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52500" y="2686049"/>
            <a:ext cx="3505199" cy="2071688"/>
          </a:xfrm>
          <a:prstGeom prst="rect">
            <a:avLst/>
          </a:prstGeom>
        </p:spPr>
      </p:pic>
      <p:pic>
        <p:nvPicPr>
          <p:cNvPr id="6" name="Picture 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762502" y="2686049"/>
            <a:ext cx="3638547" cy="2071687"/>
          </a:xfrm>
          <a:prstGeom prst="rect">
            <a:avLst/>
          </a:prstGeom>
        </p:spPr>
      </p:pic>
      <p:pic>
        <p:nvPicPr>
          <p:cNvPr id="7" name="Picture 6"/>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629654" y="2586036"/>
            <a:ext cx="3314695" cy="2171701"/>
          </a:xfrm>
          <a:prstGeom prst="rect">
            <a:avLst/>
          </a:prstGeom>
        </p:spPr>
      </p:pic>
      <p:sp>
        <p:nvSpPr>
          <p:cNvPr id="8" name="TextBox 7"/>
          <p:cNvSpPr txBox="1"/>
          <p:nvPr/>
        </p:nvSpPr>
        <p:spPr>
          <a:xfrm>
            <a:off x="1328738" y="5143500"/>
            <a:ext cx="10144125" cy="984885"/>
          </a:xfrm>
          <a:prstGeom prst="rect">
            <a:avLst/>
          </a:prstGeom>
          <a:noFill/>
        </p:spPr>
        <p:txBody>
          <a:bodyPr wrap="square" rtlCol="0">
            <a:spAutoFit/>
          </a:bodyPr>
          <a:lstStyle/>
          <a:p>
            <a:pPr algn="ctr"/>
            <a:r>
              <a:rPr lang="en-US" sz="4000" dirty="0" err="1"/>
              <a:t>ছবি</a:t>
            </a:r>
            <a:r>
              <a:rPr lang="en-US" sz="4000" dirty="0"/>
              <a:t> </a:t>
            </a:r>
            <a:r>
              <a:rPr lang="en-US" sz="4000" dirty="0" err="1"/>
              <a:t>গুলো</a:t>
            </a:r>
            <a:r>
              <a:rPr lang="en-US" sz="4000" dirty="0"/>
              <a:t> </a:t>
            </a:r>
            <a:r>
              <a:rPr lang="en-US" sz="4000" dirty="0" err="1"/>
              <a:t>দেখে</a:t>
            </a:r>
            <a:r>
              <a:rPr lang="en-US" sz="4000" dirty="0"/>
              <a:t> </a:t>
            </a:r>
            <a:r>
              <a:rPr lang="en-US" sz="4000" dirty="0" err="1"/>
              <a:t>কী</a:t>
            </a:r>
            <a:r>
              <a:rPr lang="en-US" sz="4000" dirty="0"/>
              <a:t>  </a:t>
            </a:r>
            <a:r>
              <a:rPr lang="en-US" sz="4000" dirty="0" err="1"/>
              <a:t>বুঝতে</a:t>
            </a:r>
            <a:r>
              <a:rPr lang="en-US" sz="4000" dirty="0"/>
              <a:t> </a:t>
            </a:r>
            <a:r>
              <a:rPr lang="en-US" sz="4000" dirty="0" err="1"/>
              <a:t>পারলে</a:t>
            </a:r>
            <a:r>
              <a:rPr lang="en-US" sz="4000" dirty="0"/>
              <a:t>?</a:t>
            </a:r>
          </a:p>
          <a:p>
            <a:endParaRPr lang="en-US" dirty="0"/>
          </a:p>
        </p:txBody>
      </p:sp>
    </p:spTree>
    <p:extLst>
      <p:ext uri="{BB962C8B-B14F-4D97-AF65-F5344CB8AC3E}">
        <p14:creationId xmlns:p14="http://schemas.microsoft.com/office/powerpoint/2010/main" val="3419113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additive="base">
                                        <p:cTn id="22" dur="500" fill="hold"/>
                                        <p:tgtEl>
                                          <p:spTgt spid="5"/>
                                        </p:tgtEl>
                                        <p:attrNameLst>
                                          <p:attrName>ppt_x</p:attrName>
                                        </p:attrNameLst>
                                      </p:cBhvr>
                                      <p:tavLst>
                                        <p:tav tm="0">
                                          <p:val>
                                            <p:strVal val="#ppt_x"/>
                                          </p:val>
                                        </p:tav>
                                        <p:tav tm="100000">
                                          <p:val>
                                            <p:strVal val="#ppt_x"/>
                                          </p:val>
                                        </p:tav>
                                      </p:tavLst>
                                    </p:anim>
                                    <p:anim calcmode="lin" valueType="num">
                                      <p:cBhvr additive="base">
                                        <p:cTn id="2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500"/>
                                        <p:tgtEl>
                                          <p:spTgt spid="6"/>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fade">
                                      <p:cBhvr>
                                        <p:cTn id="33" dur="500"/>
                                        <p:tgtEl>
                                          <p:spTgt spid="7"/>
                                        </p:tgtEl>
                                      </p:cBhvr>
                                    </p:animEffect>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8"/>
                                        </p:tgtEl>
                                        <p:attrNameLst>
                                          <p:attrName>style.visibility</p:attrName>
                                        </p:attrNameLst>
                                      </p:cBhvr>
                                      <p:to>
                                        <p:strVal val="visible"/>
                                      </p:to>
                                    </p:set>
                                    <p:anim calcmode="lin" valueType="num">
                                      <p:cBhvr additive="base">
                                        <p:cTn id="38" dur="500" fill="hold"/>
                                        <p:tgtEl>
                                          <p:spTgt spid="8"/>
                                        </p:tgtEl>
                                        <p:attrNameLst>
                                          <p:attrName>ppt_x</p:attrName>
                                        </p:attrNameLst>
                                      </p:cBhvr>
                                      <p:tavLst>
                                        <p:tav tm="0">
                                          <p:val>
                                            <p:strVal val="#ppt_x"/>
                                          </p:val>
                                        </p:tav>
                                        <p:tav tm="100000">
                                          <p:val>
                                            <p:strVal val="#ppt_x"/>
                                          </p:val>
                                        </p:tav>
                                      </p:tavLst>
                                    </p:anim>
                                    <p:anim calcmode="lin" valueType="num">
                                      <p:cBhvr additive="base">
                                        <p:cTn id="39"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85838" y="1800225"/>
            <a:ext cx="9086850" cy="1107996"/>
          </a:xfrm>
          <a:prstGeom prst="rect">
            <a:avLst/>
          </a:prstGeom>
          <a:noFill/>
        </p:spPr>
        <p:txBody>
          <a:bodyPr wrap="square" rtlCol="0">
            <a:spAutoFit/>
          </a:bodyPr>
          <a:lstStyle/>
          <a:p>
            <a:pPr algn="ctr"/>
            <a:r>
              <a:rPr lang="en-US" sz="4800" dirty="0" err="1">
                <a:latin typeface="NikoshBAN" panose="02000000000000000000" pitchFamily="2" charset="0"/>
                <a:cs typeface="NikoshBAN" panose="02000000000000000000" pitchFamily="2" charset="0"/>
              </a:rPr>
              <a:t>আজকের</a:t>
            </a:r>
            <a:r>
              <a:rPr lang="en-US" sz="4800" dirty="0">
                <a:latin typeface="NikoshBAN" panose="02000000000000000000" pitchFamily="2" charset="0"/>
                <a:cs typeface="NikoshBAN" panose="02000000000000000000" pitchFamily="2" charset="0"/>
              </a:rPr>
              <a:t> </a:t>
            </a:r>
            <a:r>
              <a:rPr lang="bn-IN" sz="4800" dirty="0">
                <a:latin typeface="NikoshBAN" panose="02000000000000000000" pitchFamily="2" charset="0"/>
                <a:cs typeface="NikoshBAN" panose="02000000000000000000" pitchFamily="2" charset="0"/>
              </a:rPr>
              <a:t>পাঠের শিরোনাম</a:t>
            </a:r>
            <a:r>
              <a:rPr lang="en-US" sz="4800" dirty="0">
                <a:latin typeface="NikoshBAN" panose="02000000000000000000" pitchFamily="2" charset="0"/>
                <a:cs typeface="NikoshBAN" panose="02000000000000000000" pitchFamily="2" charset="0"/>
              </a:rPr>
              <a:t>ঃ </a:t>
            </a:r>
            <a:r>
              <a:rPr lang="en-US" sz="4800" dirty="0" err="1">
                <a:latin typeface="NikoshBAN" panose="02000000000000000000" pitchFamily="2" charset="0"/>
                <a:cs typeface="NikoshBAN" panose="02000000000000000000" pitchFamily="2" charset="0"/>
              </a:rPr>
              <a:t>শিক্ষায়</a:t>
            </a:r>
            <a:r>
              <a:rPr lang="en-US" sz="4800" dirty="0">
                <a:latin typeface="NikoshBAN" panose="02000000000000000000" pitchFamily="2" charset="0"/>
                <a:cs typeface="NikoshBAN" panose="02000000000000000000" pitchFamily="2" charset="0"/>
              </a:rPr>
              <a:t> </a:t>
            </a:r>
            <a:r>
              <a:rPr lang="en-US" sz="4800" dirty="0" err="1">
                <a:latin typeface="NikoshBAN" panose="02000000000000000000" pitchFamily="2" charset="0"/>
                <a:cs typeface="NikoshBAN" panose="02000000000000000000" pitchFamily="2" charset="0"/>
              </a:rPr>
              <a:t>ইন্টারনেট</a:t>
            </a:r>
            <a:endParaRPr lang="en-US" sz="4800" dirty="0">
              <a:latin typeface="NikoshBAN" panose="02000000000000000000" pitchFamily="2" charset="0"/>
              <a:cs typeface="NikoshBAN" panose="02000000000000000000" pitchFamily="2" charset="0"/>
            </a:endParaRPr>
          </a:p>
          <a:p>
            <a:pPr algn="ctr"/>
            <a:endParaRPr lang="en-US" dirty="0"/>
          </a:p>
        </p:txBody>
      </p:sp>
    </p:spTree>
    <p:extLst>
      <p:ext uri="{BB962C8B-B14F-4D97-AF65-F5344CB8AC3E}">
        <p14:creationId xmlns:p14="http://schemas.microsoft.com/office/powerpoint/2010/main" val="29387539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71600" y="771525"/>
            <a:ext cx="9558338" cy="3447098"/>
          </a:xfrm>
          <a:prstGeom prst="rect">
            <a:avLst/>
          </a:prstGeom>
          <a:noFill/>
        </p:spPr>
        <p:txBody>
          <a:bodyPr wrap="square" rtlCol="0">
            <a:spAutoFit/>
          </a:bodyPr>
          <a:lstStyle/>
          <a:p>
            <a:pPr algn="ctr"/>
            <a:r>
              <a:rPr lang="bn-IN" sz="4000" dirty="0" smtClean="0">
                <a:latin typeface="NikoshBAN" panose="02000000000000000000" pitchFamily="2" charset="0"/>
                <a:cs typeface="NikoshBAN" panose="02000000000000000000" pitchFamily="2" charset="0"/>
              </a:rPr>
              <a:t>শিখন </a:t>
            </a:r>
            <a:r>
              <a:rPr lang="bn-IN" sz="4000" dirty="0">
                <a:latin typeface="NikoshBAN" panose="02000000000000000000" pitchFamily="2" charset="0"/>
                <a:cs typeface="NikoshBAN" panose="02000000000000000000" pitchFamily="2" charset="0"/>
              </a:rPr>
              <a:t>ফল</a:t>
            </a:r>
            <a:endParaRPr lang="en-US" sz="4000" dirty="0">
              <a:latin typeface="NikoshBAN" panose="02000000000000000000" pitchFamily="2" charset="0"/>
              <a:cs typeface="NikoshBAN" panose="02000000000000000000" pitchFamily="2" charset="0"/>
            </a:endParaRPr>
          </a:p>
          <a:p>
            <a:r>
              <a:rPr lang="en-US" sz="4000" dirty="0" err="1">
                <a:latin typeface="NikoshBAN" panose="02000000000000000000" pitchFamily="2" charset="0"/>
                <a:cs typeface="NikoshBAN" panose="02000000000000000000" pitchFamily="2" charset="0"/>
              </a:rPr>
              <a:t>এই</a:t>
            </a:r>
            <a:r>
              <a:rPr lang="en-US" sz="4000" dirty="0">
                <a:latin typeface="NikoshBAN" panose="02000000000000000000" pitchFamily="2" charset="0"/>
                <a:cs typeface="NikoshBAN" panose="02000000000000000000" pitchFamily="2" charset="0"/>
              </a:rPr>
              <a:t> </a:t>
            </a:r>
            <a:r>
              <a:rPr lang="en-US" sz="4000" dirty="0" err="1">
                <a:latin typeface="NikoshBAN" panose="02000000000000000000" pitchFamily="2" charset="0"/>
                <a:cs typeface="NikoshBAN" panose="02000000000000000000" pitchFamily="2" charset="0"/>
              </a:rPr>
              <a:t>পাঠ</a:t>
            </a:r>
            <a:r>
              <a:rPr lang="en-US" sz="4000" dirty="0">
                <a:latin typeface="NikoshBAN" panose="02000000000000000000" pitchFamily="2" charset="0"/>
                <a:cs typeface="NikoshBAN" panose="02000000000000000000" pitchFamily="2" charset="0"/>
              </a:rPr>
              <a:t> </a:t>
            </a:r>
            <a:r>
              <a:rPr lang="en-US" sz="4000" dirty="0" err="1">
                <a:latin typeface="NikoshBAN" panose="02000000000000000000" pitchFamily="2" charset="0"/>
                <a:cs typeface="NikoshBAN" panose="02000000000000000000" pitchFamily="2" charset="0"/>
              </a:rPr>
              <a:t>শেষে</a:t>
            </a:r>
            <a:r>
              <a:rPr lang="en-US" sz="4000" dirty="0">
                <a:latin typeface="NikoshBAN" panose="02000000000000000000" pitchFamily="2" charset="0"/>
                <a:cs typeface="NikoshBAN" panose="02000000000000000000" pitchFamily="2" charset="0"/>
              </a:rPr>
              <a:t> </a:t>
            </a:r>
            <a:r>
              <a:rPr lang="en-US" sz="4000" dirty="0" err="1">
                <a:latin typeface="NikoshBAN" panose="02000000000000000000" pitchFamily="2" charset="0"/>
                <a:cs typeface="NikoshBAN" panose="02000000000000000000" pitchFamily="2" charset="0"/>
              </a:rPr>
              <a:t>শিক্ষার্থীরা</a:t>
            </a:r>
            <a:r>
              <a:rPr lang="en-US" sz="4000" dirty="0">
                <a:latin typeface="NikoshBAN" panose="02000000000000000000" pitchFamily="2" charset="0"/>
                <a:cs typeface="NikoshBAN" panose="02000000000000000000" pitchFamily="2" charset="0"/>
              </a:rPr>
              <a:t>…</a:t>
            </a:r>
          </a:p>
          <a:p>
            <a:r>
              <a:rPr lang="en-US" sz="4000" dirty="0">
                <a:latin typeface="NikoshBAN" panose="02000000000000000000" pitchFamily="2" charset="0"/>
                <a:cs typeface="NikoshBAN" panose="02000000000000000000" pitchFamily="2" charset="0"/>
              </a:rPr>
              <a:t>০১। </a:t>
            </a:r>
            <a:r>
              <a:rPr lang="en-US" sz="4000" dirty="0" err="1">
                <a:latin typeface="NikoshBAN" panose="02000000000000000000" pitchFamily="2" charset="0"/>
                <a:cs typeface="NikoshBAN" panose="02000000000000000000" pitchFamily="2" charset="0"/>
              </a:rPr>
              <a:t>ইন্টারনেট</a:t>
            </a:r>
            <a:r>
              <a:rPr lang="en-US" sz="4000" dirty="0">
                <a:latin typeface="NikoshBAN" panose="02000000000000000000" pitchFamily="2" charset="0"/>
                <a:cs typeface="NikoshBAN" panose="02000000000000000000" pitchFamily="2" charset="0"/>
              </a:rPr>
              <a:t> </a:t>
            </a:r>
            <a:r>
              <a:rPr lang="en-US" sz="4000" dirty="0" err="1">
                <a:latin typeface="NikoshBAN" panose="02000000000000000000" pitchFamily="2" charset="0"/>
                <a:cs typeface="NikoshBAN" panose="02000000000000000000" pitchFamily="2" charset="0"/>
              </a:rPr>
              <a:t>জগতে</a:t>
            </a:r>
            <a:r>
              <a:rPr lang="en-US" sz="4000" dirty="0">
                <a:latin typeface="NikoshBAN" panose="02000000000000000000" pitchFamily="2" charset="0"/>
                <a:cs typeface="NikoshBAN" panose="02000000000000000000" pitchFamily="2" charset="0"/>
              </a:rPr>
              <a:t> </a:t>
            </a:r>
            <a:r>
              <a:rPr lang="en-US" sz="4000" dirty="0" err="1">
                <a:latin typeface="NikoshBAN" panose="02000000000000000000" pitchFamily="2" charset="0"/>
                <a:cs typeface="NikoshBAN" panose="02000000000000000000" pitchFamily="2" charset="0"/>
              </a:rPr>
              <a:t>প্রবেশের</a:t>
            </a:r>
            <a:r>
              <a:rPr lang="en-US" sz="4000" dirty="0">
                <a:latin typeface="NikoshBAN" panose="02000000000000000000" pitchFamily="2" charset="0"/>
                <a:cs typeface="NikoshBAN" panose="02000000000000000000" pitchFamily="2" charset="0"/>
              </a:rPr>
              <a:t> </a:t>
            </a:r>
            <a:r>
              <a:rPr lang="en-US" sz="4000" dirty="0" err="1">
                <a:latin typeface="NikoshBAN" panose="02000000000000000000" pitchFamily="2" charset="0"/>
                <a:cs typeface="NikoshBAN" panose="02000000000000000000" pitchFamily="2" charset="0"/>
              </a:rPr>
              <a:t>পথ</a:t>
            </a:r>
            <a:r>
              <a:rPr lang="en-US" sz="4000" dirty="0">
                <a:latin typeface="NikoshBAN" panose="02000000000000000000" pitchFamily="2" charset="0"/>
                <a:cs typeface="NikoshBAN" panose="02000000000000000000" pitchFamily="2" charset="0"/>
              </a:rPr>
              <a:t> </a:t>
            </a:r>
            <a:r>
              <a:rPr lang="en-US" sz="4000" dirty="0" err="1">
                <a:latin typeface="NikoshBAN" panose="02000000000000000000" pitchFamily="2" charset="0"/>
                <a:cs typeface="NikoshBAN" panose="02000000000000000000" pitchFamily="2" charset="0"/>
              </a:rPr>
              <a:t>বলতে</a:t>
            </a:r>
            <a:r>
              <a:rPr lang="en-US" sz="4000" dirty="0">
                <a:latin typeface="NikoshBAN" panose="02000000000000000000" pitchFamily="2" charset="0"/>
                <a:cs typeface="NikoshBAN" panose="02000000000000000000" pitchFamily="2" charset="0"/>
              </a:rPr>
              <a:t> </a:t>
            </a:r>
            <a:r>
              <a:rPr lang="en-US" sz="4000" dirty="0" err="1" smtClean="0">
                <a:latin typeface="NikoshBAN" panose="02000000000000000000" pitchFamily="2" charset="0"/>
                <a:cs typeface="NikoshBAN" panose="02000000000000000000" pitchFamily="2" charset="0"/>
              </a:rPr>
              <a:t>পারবে</a:t>
            </a:r>
            <a:r>
              <a:rPr lang="en-US" sz="4000" dirty="0" smtClean="0">
                <a:latin typeface="NikoshBAN" panose="02000000000000000000" pitchFamily="2" charset="0"/>
                <a:cs typeface="NikoshBAN" panose="02000000000000000000" pitchFamily="2" charset="0"/>
              </a:rPr>
              <a:t>।</a:t>
            </a:r>
          </a:p>
          <a:p>
            <a:r>
              <a:rPr lang="en-US" sz="4000" dirty="0" smtClean="0">
                <a:latin typeface="NikoshBAN" panose="02000000000000000000" pitchFamily="2" charset="0"/>
                <a:cs typeface="NikoshBAN" panose="02000000000000000000" pitchFamily="2" charset="0"/>
              </a:rPr>
              <a:t>০২। ই-</a:t>
            </a:r>
            <a:r>
              <a:rPr lang="en-US" sz="4000" dirty="0" err="1" smtClean="0">
                <a:latin typeface="NikoshBAN" panose="02000000000000000000" pitchFamily="2" charset="0"/>
                <a:cs typeface="NikoshBAN" panose="02000000000000000000" pitchFamily="2" charset="0"/>
              </a:rPr>
              <a:t>বুক</a:t>
            </a:r>
            <a:r>
              <a:rPr lang="en-US" sz="4000" dirty="0" smtClean="0">
                <a:latin typeface="NikoshBAN" panose="02000000000000000000" pitchFamily="2" charset="0"/>
                <a:cs typeface="NikoshBAN" panose="02000000000000000000" pitchFamily="2" charset="0"/>
              </a:rPr>
              <a:t> </a:t>
            </a:r>
            <a:r>
              <a:rPr lang="en-US" sz="4000" dirty="0" err="1" smtClean="0">
                <a:latin typeface="NikoshBAN" panose="02000000000000000000" pitchFamily="2" charset="0"/>
                <a:cs typeface="NikoshBAN" panose="02000000000000000000" pitchFamily="2" charset="0"/>
              </a:rPr>
              <a:t>কী</a:t>
            </a:r>
            <a:r>
              <a:rPr lang="en-US" sz="4000" dirty="0" smtClean="0">
                <a:latin typeface="NikoshBAN" panose="02000000000000000000" pitchFamily="2" charset="0"/>
                <a:cs typeface="NikoshBAN" panose="02000000000000000000" pitchFamily="2" charset="0"/>
              </a:rPr>
              <a:t> </a:t>
            </a:r>
            <a:r>
              <a:rPr lang="en-US" sz="4000" dirty="0" err="1" smtClean="0">
                <a:latin typeface="NikoshBAN" panose="02000000000000000000" pitchFamily="2" charset="0"/>
                <a:cs typeface="NikoshBAN" panose="02000000000000000000" pitchFamily="2" charset="0"/>
              </a:rPr>
              <a:t>তা</a:t>
            </a:r>
            <a:r>
              <a:rPr lang="en-US" sz="4000" dirty="0" smtClean="0">
                <a:latin typeface="NikoshBAN" panose="02000000000000000000" pitchFamily="2" charset="0"/>
                <a:cs typeface="NikoshBAN" panose="02000000000000000000" pitchFamily="2" charset="0"/>
              </a:rPr>
              <a:t> </a:t>
            </a:r>
            <a:r>
              <a:rPr lang="en-US" sz="4000" dirty="0" err="1" smtClean="0">
                <a:latin typeface="NikoshBAN" panose="02000000000000000000" pitchFamily="2" charset="0"/>
                <a:cs typeface="NikoshBAN" panose="02000000000000000000" pitchFamily="2" charset="0"/>
              </a:rPr>
              <a:t>বলতে</a:t>
            </a:r>
            <a:r>
              <a:rPr lang="en-US" sz="4000" dirty="0" smtClean="0">
                <a:latin typeface="NikoshBAN" panose="02000000000000000000" pitchFamily="2" charset="0"/>
                <a:cs typeface="NikoshBAN" panose="02000000000000000000" pitchFamily="2" charset="0"/>
              </a:rPr>
              <a:t> </a:t>
            </a:r>
            <a:r>
              <a:rPr lang="en-US" sz="4000" dirty="0" err="1" smtClean="0">
                <a:latin typeface="NikoshBAN" panose="02000000000000000000" pitchFamily="2" charset="0"/>
                <a:cs typeface="NikoshBAN" panose="02000000000000000000" pitchFamily="2" charset="0"/>
              </a:rPr>
              <a:t>পারবে</a:t>
            </a:r>
            <a:r>
              <a:rPr lang="en-US" sz="4000" dirty="0" smtClean="0">
                <a:latin typeface="NikoshBAN" panose="02000000000000000000" pitchFamily="2" charset="0"/>
                <a:cs typeface="NikoshBAN" panose="02000000000000000000" pitchFamily="2" charset="0"/>
              </a:rPr>
              <a:t>।</a:t>
            </a:r>
          </a:p>
          <a:p>
            <a:r>
              <a:rPr lang="en-US" sz="4000" dirty="0" smtClean="0">
                <a:latin typeface="NikoshBAN" panose="02000000000000000000" pitchFamily="2" charset="0"/>
                <a:cs typeface="NikoshBAN" panose="02000000000000000000" pitchFamily="2" charset="0"/>
              </a:rPr>
              <a:t>০৩। </a:t>
            </a:r>
            <a:r>
              <a:rPr lang="en-US" sz="4000" dirty="0" err="1" smtClean="0">
                <a:latin typeface="NikoshBAN" panose="02000000000000000000" pitchFamily="2" charset="0"/>
                <a:cs typeface="NikoshBAN" panose="02000000000000000000" pitchFamily="2" charset="0"/>
              </a:rPr>
              <a:t>শিক্ষা</a:t>
            </a:r>
            <a:r>
              <a:rPr lang="en-US" sz="4000" dirty="0" smtClean="0">
                <a:latin typeface="NikoshBAN" panose="02000000000000000000" pitchFamily="2" charset="0"/>
                <a:cs typeface="NikoshBAN" panose="02000000000000000000" pitchFamily="2" charset="0"/>
              </a:rPr>
              <a:t> </a:t>
            </a:r>
            <a:r>
              <a:rPr lang="en-US" sz="4000" dirty="0" err="1" smtClean="0">
                <a:latin typeface="NikoshBAN" panose="02000000000000000000" pitchFamily="2" charset="0"/>
                <a:cs typeface="NikoshBAN" panose="02000000000000000000" pitchFamily="2" charset="0"/>
              </a:rPr>
              <a:t>ক্ষেত্রে</a:t>
            </a:r>
            <a:r>
              <a:rPr lang="en-US" sz="4000" dirty="0" smtClean="0">
                <a:latin typeface="NikoshBAN" panose="02000000000000000000" pitchFamily="2" charset="0"/>
                <a:cs typeface="NikoshBAN" panose="02000000000000000000" pitchFamily="2" charset="0"/>
              </a:rPr>
              <a:t>  </a:t>
            </a:r>
            <a:r>
              <a:rPr lang="en-US" sz="4000" dirty="0" err="1" smtClean="0">
                <a:latin typeface="NikoshBAN" panose="02000000000000000000" pitchFamily="2" charset="0"/>
                <a:cs typeface="NikoshBAN" panose="02000000000000000000" pitchFamily="2" charset="0"/>
              </a:rPr>
              <a:t>ইন্টারনেটের</a:t>
            </a:r>
            <a:r>
              <a:rPr lang="en-US" sz="4000" dirty="0" smtClean="0">
                <a:latin typeface="NikoshBAN" panose="02000000000000000000" pitchFamily="2" charset="0"/>
                <a:cs typeface="NikoshBAN" panose="02000000000000000000" pitchFamily="2" charset="0"/>
              </a:rPr>
              <a:t> </a:t>
            </a:r>
            <a:r>
              <a:rPr lang="en-US" sz="4000" dirty="0" err="1" smtClean="0">
                <a:latin typeface="NikoshBAN" panose="02000000000000000000" pitchFamily="2" charset="0"/>
                <a:cs typeface="NikoshBAN" panose="02000000000000000000" pitchFamily="2" charset="0"/>
              </a:rPr>
              <a:t>গুরুত্ব</a:t>
            </a:r>
            <a:r>
              <a:rPr lang="en-US" sz="4000" dirty="0" smtClean="0">
                <a:latin typeface="NikoshBAN" panose="02000000000000000000" pitchFamily="2" charset="0"/>
                <a:cs typeface="NikoshBAN" panose="02000000000000000000" pitchFamily="2" charset="0"/>
              </a:rPr>
              <a:t> </a:t>
            </a:r>
            <a:r>
              <a:rPr lang="en-US" sz="4000" dirty="0" err="1" smtClean="0">
                <a:latin typeface="NikoshBAN" panose="02000000000000000000" pitchFamily="2" charset="0"/>
                <a:cs typeface="NikoshBAN" panose="02000000000000000000" pitchFamily="2" charset="0"/>
              </a:rPr>
              <a:t>ব্যাখ্যা</a:t>
            </a:r>
            <a:r>
              <a:rPr lang="en-US" sz="4000" dirty="0" smtClean="0">
                <a:latin typeface="NikoshBAN" panose="02000000000000000000" pitchFamily="2" charset="0"/>
                <a:cs typeface="NikoshBAN" panose="02000000000000000000" pitchFamily="2" charset="0"/>
              </a:rPr>
              <a:t> </a:t>
            </a:r>
            <a:r>
              <a:rPr lang="en-US" sz="4000" dirty="0" err="1" smtClean="0">
                <a:latin typeface="NikoshBAN" panose="02000000000000000000" pitchFamily="2" charset="0"/>
                <a:cs typeface="NikoshBAN" panose="02000000000000000000" pitchFamily="2" charset="0"/>
              </a:rPr>
              <a:t>করতে</a:t>
            </a:r>
            <a:r>
              <a:rPr lang="en-US" sz="4000" dirty="0" smtClean="0">
                <a:latin typeface="NikoshBAN" panose="02000000000000000000" pitchFamily="2" charset="0"/>
                <a:cs typeface="NikoshBAN" panose="02000000000000000000" pitchFamily="2" charset="0"/>
              </a:rPr>
              <a:t> </a:t>
            </a:r>
            <a:r>
              <a:rPr lang="en-US" sz="4000" dirty="0" err="1" smtClean="0">
                <a:latin typeface="NikoshBAN" panose="02000000000000000000" pitchFamily="2" charset="0"/>
                <a:cs typeface="NikoshBAN" panose="02000000000000000000" pitchFamily="2" charset="0"/>
              </a:rPr>
              <a:t>পারবে</a:t>
            </a:r>
            <a:r>
              <a:rPr lang="en-US" sz="4000" dirty="0" smtClean="0">
                <a:latin typeface="NikoshBAN" panose="02000000000000000000" pitchFamily="2" charset="0"/>
                <a:cs typeface="NikoshBAN" panose="02000000000000000000" pitchFamily="2" charset="0"/>
              </a:rPr>
              <a:t>।</a:t>
            </a:r>
            <a:endParaRPr lang="en-US" sz="4000" dirty="0">
              <a:latin typeface="NikoshBAN" panose="02000000000000000000" pitchFamily="2" charset="0"/>
              <a:cs typeface="NikoshBAN" panose="02000000000000000000" pitchFamily="2" charset="0"/>
            </a:endParaRPr>
          </a:p>
          <a:p>
            <a:endParaRPr lang="en-US" dirty="0"/>
          </a:p>
        </p:txBody>
      </p:sp>
    </p:spTree>
    <p:extLst>
      <p:ext uri="{BB962C8B-B14F-4D97-AF65-F5344CB8AC3E}">
        <p14:creationId xmlns:p14="http://schemas.microsoft.com/office/powerpoint/2010/main" val="3613669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calcmode="lin" valueType="num">
                                      <p:cBhvr additive="base">
                                        <p:cTn id="1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 calcmode="lin" valueType="num">
                                      <p:cBhvr additive="base">
                                        <p:cTn id="21"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76787" y="1104899"/>
            <a:ext cx="3995739" cy="2000251"/>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5850" y="794562"/>
            <a:ext cx="2962275" cy="2554249"/>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001124" y="1104899"/>
            <a:ext cx="2900363" cy="1933576"/>
          </a:xfrm>
          <a:prstGeom prst="rect">
            <a:avLst/>
          </a:prstGeom>
        </p:spPr>
      </p:pic>
      <p:sp>
        <p:nvSpPr>
          <p:cNvPr id="5" name="TextBox 4"/>
          <p:cNvSpPr txBox="1"/>
          <p:nvPr/>
        </p:nvSpPr>
        <p:spPr>
          <a:xfrm>
            <a:off x="1085850" y="4014788"/>
            <a:ext cx="2228850" cy="707886"/>
          </a:xfrm>
          <a:prstGeom prst="rect">
            <a:avLst/>
          </a:prstGeom>
          <a:noFill/>
        </p:spPr>
        <p:txBody>
          <a:bodyPr wrap="square" rtlCol="0">
            <a:spAutoFit/>
          </a:bodyPr>
          <a:lstStyle/>
          <a:p>
            <a:pPr algn="ctr"/>
            <a:r>
              <a:rPr lang="en-US" sz="4000" dirty="0" err="1" smtClean="0"/>
              <a:t>বিদ্যু</a:t>
            </a:r>
            <a:r>
              <a:rPr lang="en-US" sz="4000" dirty="0" smtClean="0"/>
              <a:t>ৎ</a:t>
            </a:r>
            <a:endParaRPr lang="en-US" sz="4000" dirty="0"/>
          </a:p>
        </p:txBody>
      </p:sp>
      <p:sp>
        <p:nvSpPr>
          <p:cNvPr id="6" name="TextBox 5"/>
          <p:cNvSpPr txBox="1"/>
          <p:nvPr/>
        </p:nvSpPr>
        <p:spPr>
          <a:xfrm>
            <a:off x="5743575" y="4014788"/>
            <a:ext cx="2814638" cy="1323439"/>
          </a:xfrm>
          <a:prstGeom prst="rect">
            <a:avLst/>
          </a:prstGeom>
          <a:noFill/>
        </p:spPr>
        <p:txBody>
          <a:bodyPr wrap="square" rtlCol="0">
            <a:spAutoFit/>
          </a:bodyPr>
          <a:lstStyle/>
          <a:p>
            <a:pPr algn="ctr"/>
            <a:r>
              <a:rPr lang="en-US" sz="4000" dirty="0" err="1" smtClean="0"/>
              <a:t>নেট</a:t>
            </a:r>
            <a:r>
              <a:rPr lang="en-US" sz="4000" dirty="0" smtClean="0"/>
              <a:t> </a:t>
            </a:r>
            <a:r>
              <a:rPr lang="en-US" sz="4000" dirty="0" err="1" smtClean="0"/>
              <a:t>কানেকশন</a:t>
            </a:r>
            <a:r>
              <a:rPr lang="en-US" sz="4000" dirty="0" smtClean="0"/>
              <a:t> </a:t>
            </a:r>
            <a:r>
              <a:rPr lang="en-US" sz="4000" dirty="0" err="1" smtClean="0"/>
              <a:t>কম্পিউটার</a:t>
            </a:r>
            <a:endParaRPr lang="en-US" sz="4000" dirty="0"/>
          </a:p>
        </p:txBody>
      </p:sp>
      <p:sp>
        <p:nvSpPr>
          <p:cNvPr id="7" name="TextBox 6"/>
          <p:cNvSpPr txBox="1"/>
          <p:nvPr/>
        </p:nvSpPr>
        <p:spPr>
          <a:xfrm>
            <a:off x="9501189" y="4014788"/>
            <a:ext cx="1857374" cy="707886"/>
          </a:xfrm>
          <a:prstGeom prst="rect">
            <a:avLst/>
          </a:prstGeom>
          <a:noFill/>
        </p:spPr>
        <p:txBody>
          <a:bodyPr wrap="square" rtlCol="0">
            <a:spAutoFit/>
          </a:bodyPr>
          <a:lstStyle/>
          <a:p>
            <a:pPr algn="ctr"/>
            <a:r>
              <a:rPr lang="en-US" sz="4000" dirty="0" err="1" smtClean="0"/>
              <a:t>মডেম</a:t>
            </a:r>
            <a:endParaRPr lang="en-US" sz="4000" dirty="0"/>
          </a:p>
        </p:txBody>
      </p:sp>
    </p:spTree>
    <p:extLst>
      <p:ext uri="{BB962C8B-B14F-4D97-AF65-F5344CB8AC3E}">
        <p14:creationId xmlns:p14="http://schemas.microsoft.com/office/powerpoint/2010/main" val="4104075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circle(in)">
                                      <p:cBhvr>
                                        <p:cTn id="22" dur="20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 calcmode="lin" valueType="num">
                                      <p:cBhvr additive="base">
                                        <p:cTn id="27" dur="500" fill="hold"/>
                                        <p:tgtEl>
                                          <p:spTgt spid="6"/>
                                        </p:tgtEl>
                                        <p:attrNameLst>
                                          <p:attrName>ppt_x</p:attrName>
                                        </p:attrNameLst>
                                      </p:cBhvr>
                                      <p:tavLst>
                                        <p:tav tm="0">
                                          <p:val>
                                            <p:strVal val="#ppt_x"/>
                                          </p:val>
                                        </p:tav>
                                        <p:tav tm="100000">
                                          <p:val>
                                            <p:strVal val="#ppt_x"/>
                                          </p:val>
                                        </p:tav>
                                      </p:tavLst>
                                    </p:anim>
                                    <p:anim calcmode="lin" valueType="num">
                                      <p:cBhvr additive="base">
                                        <p:cTn id="2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anim calcmode="lin" valueType="num">
                                      <p:cBhvr additive="base">
                                        <p:cTn id="33" dur="500" fill="hold"/>
                                        <p:tgtEl>
                                          <p:spTgt spid="7"/>
                                        </p:tgtEl>
                                        <p:attrNameLst>
                                          <p:attrName>ppt_x</p:attrName>
                                        </p:attrNameLst>
                                      </p:cBhvr>
                                      <p:tavLst>
                                        <p:tav tm="0">
                                          <p:val>
                                            <p:strVal val="#ppt_x"/>
                                          </p:val>
                                        </p:tav>
                                        <p:tav tm="100000">
                                          <p:val>
                                            <p:strVal val="#ppt_x"/>
                                          </p:val>
                                        </p:tav>
                                      </p:tavLst>
                                    </p:anim>
                                    <p:anim calcmode="lin" valueType="num">
                                      <p:cBhvr additive="base">
                                        <p:cTn id="3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28700" y="671513"/>
            <a:ext cx="10415588" cy="4678204"/>
          </a:xfrm>
          <a:prstGeom prst="rect">
            <a:avLst/>
          </a:prstGeom>
          <a:noFill/>
        </p:spPr>
        <p:txBody>
          <a:bodyPr wrap="square" rtlCol="0">
            <a:spAutoFit/>
          </a:bodyPr>
          <a:lstStyle/>
          <a:p>
            <a:r>
              <a:rPr lang="en-US" sz="4000" dirty="0" smtClean="0"/>
              <a:t>→ </a:t>
            </a:r>
            <a:r>
              <a:rPr lang="en-US" sz="4000" dirty="0" err="1" smtClean="0"/>
              <a:t>কিভাবে</a:t>
            </a:r>
            <a:r>
              <a:rPr lang="en-US" sz="4000" dirty="0" smtClean="0"/>
              <a:t> </a:t>
            </a:r>
            <a:r>
              <a:rPr lang="en-US" sz="4000" dirty="0" err="1" smtClean="0"/>
              <a:t>ইন্টারনেট</a:t>
            </a:r>
            <a:r>
              <a:rPr lang="en-US" sz="4000" dirty="0" smtClean="0"/>
              <a:t> </a:t>
            </a:r>
            <a:r>
              <a:rPr lang="en-US" sz="4000" dirty="0" err="1" smtClean="0"/>
              <a:t>জগতে</a:t>
            </a:r>
            <a:r>
              <a:rPr lang="en-US" sz="4000" dirty="0" smtClean="0"/>
              <a:t> </a:t>
            </a:r>
            <a:r>
              <a:rPr lang="en-US" sz="4000" dirty="0" err="1" smtClean="0"/>
              <a:t>ঢোকা</a:t>
            </a:r>
            <a:r>
              <a:rPr lang="en-US" sz="4000" dirty="0" smtClean="0"/>
              <a:t> </a:t>
            </a:r>
            <a:r>
              <a:rPr lang="en-US" sz="4000" dirty="0" err="1" smtClean="0"/>
              <a:t>যায়</a:t>
            </a:r>
            <a:r>
              <a:rPr lang="en-US" sz="4000" dirty="0" smtClean="0"/>
              <a:t>?( </a:t>
            </a:r>
            <a:r>
              <a:rPr lang="en-US" sz="4000" dirty="0" err="1" smtClean="0"/>
              <a:t>একক</a:t>
            </a:r>
            <a:r>
              <a:rPr lang="en-US" sz="4000" dirty="0" smtClean="0"/>
              <a:t> </a:t>
            </a:r>
            <a:r>
              <a:rPr lang="en-US" sz="4000" dirty="0" err="1" smtClean="0"/>
              <a:t>কাজ</a:t>
            </a:r>
            <a:r>
              <a:rPr lang="en-US" sz="4000" dirty="0" smtClean="0"/>
              <a:t>)</a:t>
            </a:r>
          </a:p>
          <a:p>
            <a:endParaRPr lang="en-US" sz="4000" dirty="0" smtClean="0"/>
          </a:p>
          <a:p>
            <a:r>
              <a:rPr lang="en-US" sz="4000" dirty="0" err="1" smtClean="0"/>
              <a:t>উত্তরঃ</a:t>
            </a:r>
            <a:r>
              <a:rPr lang="en-US" sz="4000" dirty="0" smtClean="0"/>
              <a:t> </a:t>
            </a:r>
            <a:r>
              <a:rPr lang="en-US" sz="4000" dirty="0" err="1" smtClean="0"/>
              <a:t>ইন্টারনেট</a:t>
            </a:r>
            <a:r>
              <a:rPr lang="en-US" sz="4000" dirty="0" smtClean="0"/>
              <a:t> </a:t>
            </a:r>
            <a:r>
              <a:rPr lang="en-US" sz="4000" dirty="0" err="1" smtClean="0"/>
              <a:t>ব্যবহার</a:t>
            </a:r>
            <a:r>
              <a:rPr lang="en-US" sz="4000" dirty="0" smtClean="0"/>
              <a:t> </a:t>
            </a:r>
            <a:r>
              <a:rPr lang="en-US" sz="4000" dirty="0" err="1" smtClean="0"/>
              <a:t>করতে</a:t>
            </a:r>
            <a:r>
              <a:rPr lang="en-US" sz="4000" dirty="0" smtClean="0"/>
              <a:t> </a:t>
            </a:r>
            <a:r>
              <a:rPr lang="en-US" sz="4000" dirty="0" err="1" smtClean="0"/>
              <a:t>হলে</a:t>
            </a:r>
            <a:r>
              <a:rPr lang="en-US" sz="4000" dirty="0" smtClean="0"/>
              <a:t> </a:t>
            </a:r>
            <a:r>
              <a:rPr lang="en-US" sz="4000" dirty="0" err="1" smtClean="0"/>
              <a:t>প্রথমে</a:t>
            </a:r>
            <a:r>
              <a:rPr lang="en-US" sz="4000" dirty="0" smtClean="0"/>
              <a:t> </a:t>
            </a:r>
            <a:r>
              <a:rPr lang="en-US" sz="4000" dirty="0" err="1" smtClean="0"/>
              <a:t>একটি</a:t>
            </a:r>
            <a:r>
              <a:rPr lang="en-US" sz="4000" dirty="0" smtClean="0"/>
              <a:t> </a:t>
            </a:r>
            <a:r>
              <a:rPr lang="en-US" sz="4000" dirty="0" err="1" smtClean="0"/>
              <a:t>কম্পিউটার</a:t>
            </a:r>
            <a:r>
              <a:rPr lang="en-US" sz="4000" dirty="0" smtClean="0"/>
              <a:t>  </a:t>
            </a:r>
            <a:r>
              <a:rPr lang="en-US" sz="4000" dirty="0" err="1" smtClean="0"/>
              <a:t>অথবা</a:t>
            </a:r>
            <a:r>
              <a:rPr lang="en-US" sz="4000" dirty="0" smtClean="0"/>
              <a:t> </a:t>
            </a:r>
            <a:r>
              <a:rPr lang="en-US" sz="4000" dirty="0" err="1" smtClean="0"/>
              <a:t>স্মার্ট</a:t>
            </a:r>
            <a:r>
              <a:rPr lang="en-US" sz="4000" dirty="0" smtClean="0"/>
              <a:t> </a:t>
            </a:r>
            <a:r>
              <a:rPr lang="en-US" sz="4000" dirty="0" err="1" smtClean="0"/>
              <a:t>ডিভাইস</a:t>
            </a:r>
            <a:r>
              <a:rPr lang="en-US" sz="4000" dirty="0" smtClean="0"/>
              <a:t> </a:t>
            </a:r>
            <a:r>
              <a:rPr lang="en-US" sz="4000" dirty="0" err="1" smtClean="0"/>
              <a:t>দরকার</a:t>
            </a:r>
            <a:r>
              <a:rPr lang="en-US" sz="4000" dirty="0" smtClean="0"/>
              <a:t>। </a:t>
            </a:r>
            <a:r>
              <a:rPr lang="en-US" sz="4000" dirty="0" err="1" smtClean="0"/>
              <a:t>শিক্ষায়</a:t>
            </a:r>
            <a:r>
              <a:rPr lang="en-US" sz="4000" dirty="0" smtClean="0"/>
              <a:t> </a:t>
            </a:r>
            <a:r>
              <a:rPr lang="en-US" sz="4000" dirty="0" err="1"/>
              <a:t>ইন্টারনেট</a:t>
            </a:r>
            <a:r>
              <a:rPr lang="en-US" sz="4000" dirty="0"/>
              <a:t> </a:t>
            </a:r>
            <a:r>
              <a:rPr lang="en-US" sz="4000" dirty="0" err="1"/>
              <a:t>ব্যবহার</a:t>
            </a:r>
            <a:r>
              <a:rPr lang="en-US" sz="4000" dirty="0"/>
              <a:t> </a:t>
            </a:r>
            <a:r>
              <a:rPr lang="en-US" sz="4000" dirty="0" err="1" smtClean="0"/>
              <a:t>করতে</a:t>
            </a:r>
            <a:r>
              <a:rPr lang="en-US" sz="4000" dirty="0" smtClean="0"/>
              <a:t> </a:t>
            </a:r>
            <a:r>
              <a:rPr lang="en-US" sz="4000" dirty="0" err="1" smtClean="0"/>
              <a:t>হলে</a:t>
            </a:r>
            <a:r>
              <a:rPr lang="en-US" sz="4000" dirty="0" smtClean="0"/>
              <a:t> </a:t>
            </a:r>
            <a:r>
              <a:rPr lang="en-US" sz="4000" dirty="0" err="1" smtClean="0"/>
              <a:t>আমাদেরকে</a:t>
            </a:r>
            <a:r>
              <a:rPr lang="en-US" sz="4000" dirty="0" smtClean="0"/>
              <a:t> </a:t>
            </a:r>
            <a:r>
              <a:rPr lang="en-US" sz="4000" dirty="0" err="1" smtClean="0"/>
              <a:t>ইন্টারনেট</a:t>
            </a:r>
            <a:r>
              <a:rPr lang="en-US" sz="4000" dirty="0" smtClean="0"/>
              <a:t> </a:t>
            </a:r>
            <a:r>
              <a:rPr lang="en-US" sz="4000" dirty="0" err="1" smtClean="0"/>
              <a:t>সংযোগ</a:t>
            </a:r>
            <a:r>
              <a:rPr lang="en-US" sz="4000" dirty="0" smtClean="0"/>
              <a:t> </a:t>
            </a:r>
            <a:r>
              <a:rPr lang="en-US" sz="4000" dirty="0" err="1" smtClean="0"/>
              <a:t>যন্ত্রপাতি</a:t>
            </a:r>
            <a:r>
              <a:rPr lang="en-US" sz="4000" dirty="0" smtClean="0"/>
              <a:t>  </a:t>
            </a:r>
            <a:r>
              <a:rPr lang="en-US" sz="4000" dirty="0" err="1" smtClean="0"/>
              <a:t>সর্ম্পকে</a:t>
            </a:r>
            <a:r>
              <a:rPr lang="en-US" sz="4000" dirty="0" smtClean="0"/>
              <a:t> </a:t>
            </a:r>
            <a:r>
              <a:rPr lang="en-US" sz="4000" dirty="0" err="1" smtClean="0"/>
              <a:t>জ্ঞান</a:t>
            </a:r>
            <a:r>
              <a:rPr lang="en-US" sz="4000" dirty="0" smtClean="0"/>
              <a:t> </a:t>
            </a:r>
            <a:r>
              <a:rPr lang="en-US" sz="4000" dirty="0" err="1" smtClean="0"/>
              <a:t>অর্জন</a:t>
            </a:r>
            <a:r>
              <a:rPr lang="en-US" sz="4000" dirty="0" smtClean="0"/>
              <a:t> </a:t>
            </a:r>
            <a:r>
              <a:rPr lang="en-US" sz="4000" dirty="0" err="1" smtClean="0"/>
              <a:t>কলতে</a:t>
            </a:r>
            <a:r>
              <a:rPr lang="en-US" sz="4000" dirty="0" smtClean="0"/>
              <a:t> </a:t>
            </a:r>
            <a:r>
              <a:rPr lang="en-US" sz="4000" dirty="0" err="1" smtClean="0"/>
              <a:t>হবে</a:t>
            </a:r>
            <a:r>
              <a:rPr lang="en-US" sz="4000" dirty="0" smtClean="0"/>
              <a:t>। </a:t>
            </a:r>
            <a:r>
              <a:rPr lang="en-US" sz="4000" dirty="0" err="1" smtClean="0"/>
              <a:t>সার্চ</a:t>
            </a:r>
            <a:r>
              <a:rPr lang="en-US" sz="4000" dirty="0" smtClean="0"/>
              <a:t> </a:t>
            </a:r>
            <a:r>
              <a:rPr lang="en-US" sz="4000" dirty="0" err="1" smtClean="0"/>
              <a:t>ইঞ্জিন</a:t>
            </a:r>
            <a:r>
              <a:rPr lang="en-US" sz="4000" dirty="0" smtClean="0"/>
              <a:t> </a:t>
            </a:r>
            <a:r>
              <a:rPr lang="en-US" sz="4000" dirty="0" err="1" smtClean="0"/>
              <a:t>গুলো</a:t>
            </a:r>
            <a:r>
              <a:rPr lang="en-US" sz="4000" dirty="0" smtClean="0"/>
              <a:t> </a:t>
            </a:r>
            <a:r>
              <a:rPr lang="en-US" sz="4000" dirty="0" err="1" smtClean="0"/>
              <a:t>ব্যবহার</a:t>
            </a:r>
            <a:r>
              <a:rPr lang="en-US" sz="4000" dirty="0" smtClean="0"/>
              <a:t> </a:t>
            </a:r>
            <a:r>
              <a:rPr lang="en-US" sz="4000" dirty="0" err="1" smtClean="0"/>
              <a:t>করার</a:t>
            </a:r>
            <a:r>
              <a:rPr lang="en-US" sz="4000" dirty="0" smtClean="0"/>
              <a:t> </a:t>
            </a:r>
            <a:r>
              <a:rPr lang="en-US" sz="4000" dirty="0" err="1" smtClean="0"/>
              <a:t>জন্য</a:t>
            </a:r>
            <a:r>
              <a:rPr lang="en-US" sz="4000" dirty="0" smtClean="0"/>
              <a:t> </a:t>
            </a:r>
            <a:r>
              <a:rPr lang="en-US" sz="4000" dirty="0" err="1" smtClean="0"/>
              <a:t>ইংরেজী</a:t>
            </a:r>
            <a:r>
              <a:rPr lang="en-US" sz="4000" dirty="0" smtClean="0"/>
              <a:t> </a:t>
            </a:r>
            <a:r>
              <a:rPr lang="en-US" sz="4000" dirty="0" err="1" smtClean="0"/>
              <a:t>ভাষায়</a:t>
            </a:r>
            <a:r>
              <a:rPr lang="en-US" sz="4000" dirty="0" smtClean="0"/>
              <a:t> </a:t>
            </a:r>
            <a:r>
              <a:rPr lang="en-US" sz="4000" dirty="0" err="1" smtClean="0"/>
              <a:t>দক্ষতা</a:t>
            </a:r>
            <a:r>
              <a:rPr lang="en-US" sz="4000" dirty="0" smtClean="0"/>
              <a:t> </a:t>
            </a:r>
            <a:r>
              <a:rPr lang="en-US" sz="4000" dirty="0" err="1" smtClean="0"/>
              <a:t>অর্জন</a:t>
            </a:r>
            <a:r>
              <a:rPr lang="en-US" sz="4000" dirty="0" smtClean="0"/>
              <a:t> </a:t>
            </a:r>
            <a:r>
              <a:rPr lang="en-US" sz="4000" dirty="0" err="1" smtClean="0"/>
              <a:t>করতে</a:t>
            </a:r>
            <a:r>
              <a:rPr lang="en-US" sz="4000" dirty="0" smtClean="0"/>
              <a:t> </a:t>
            </a:r>
            <a:r>
              <a:rPr lang="en-US" sz="4000" dirty="0" err="1" smtClean="0"/>
              <a:t>হবে</a:t>
            </a:r>
            <a:r>
              <a:rPr lang="en-US" sz="4000" dirty="0" smtClean="0"/>
              <a:t>।</a:t>
            </a:r>
            <a:r>
              <a:rPr lang="en-US" dirty="0" smtClean="0"/>
              <a:t> </a:t>
            </a:r>
          </a:p>
          <a:p>
            <a:endParaRPr lang="en-US" dirty="0"/>
          </a:p>
        </p:txBody>
      </p:sp>
    </p:spTree>
    <p:extLst>
      <p:ext uri="{BB962C8B-B14F-4D97-AF65-F5344CB8AC3E}">
        <p14:creationId xmlns:p14="http://schemas.microsoft.com/office/powerpoint/2010/main" val="1622757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00875" y="238124"/>
            <a:ext cx="4600575" cy="3550444"/>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1475" y="238124"/>
            <a:ext cx="5557838" cy="3876675"/>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71725" y="4400550"/>
            <a:ext cx="8401050" cy="2057400"/>
          </a:xfrm>
          <a:prstGeom prst="rect">
            <a:avLst/>
          </a:prstGeom>
        </p:spPr>
      </p:pic>
    </p:spTree>
    <p:extLst>
      <p:ext uri="{BB962C8B-B14F-4D97-AF65-F5344CB8AC3E}">
        <p14:creationId xmlns:p14="http://schemas.microsoft.com/office/powerpoint/2010/main" val="2108437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71550" y="685800"/>
            <a:ext cx="9386888" cy="6247864"/>
          </a:xfrm>
          <a:prstGeom prst="rect">
            <a:avLst/>
          </a:prstGeom>
          <a:noFill/>
        </p:spPr>
        <p:txBody>
          <a:bodyPr wrap="square" rtlCol="0">
            <a:spAutoFit/>
          </a:bodyPr>
          <a:lstStyle/>
          <a:p>
            <a:r>
              <a:rPr lang="en-US" sz="4000" b="1" dirty="0" smtClean="0">
                <a:latin typeface="NikoshBAN" panose="02000000000000000000" pitchFamily="2" charset="0"/>
                <a:cs typeface="NikoshBAN" panose="02000000000000000000" pitchFamily="2" charset="0"/>
              </a:rPr>
              <a:t>ই-</a:t>
            </a:r>
            <a:r>
              <a:rPr lang="en-US" sz="4000" b="1" dirty="0" err="1" smtClean="0">
                <a:latin typeface="NikoshBAN" panose="02000000000000000000" pitchFamily="2" charset="0"/>
                <a:cs typeface="NikoshBAN" panose="02000000000000000000" pitchFamily="2" charset="0"/>
              </a:rPr>
              <a:t>বুক</a:t>
            </a:r>
            <a:r>
              <a:rPr lang="en-US" sz="4000" b="1" dirty="0" smtClean="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ব</a:t>
            </a:r>
            <a:r>
              <a:rPr lang="en-US" sz="4000" b="1" dirty="0" err="1" smtClean="0">
                <a:latin typeface="NikoshBAN" panose="02000000000000000000" pitchFamily="2" charset="0"/>
                <a:cs typeface="NikoshBAN" panose="02000000000000000000" pitchFamily="2" charset="0"/>
              </a:rPr>
              <a:t>লতে</a:t>
            </a:r>
            <a:r>
              <a:rPr lang="en-US" sz="4000" b="1" dirty="0" smtClean="0">
                <a:latin typeface="NikoshBAN" panose="02000000000000000000" pitchFamily="2" charset="0"/>
                <a:cs typeface="NikoshBAN" panose="02000000000000000000" pitchFamily="2" charset="0"/>
              </a:rPr>
              <a:t> </a:t>
            </a:r>
            <a:r>
              <a:rPr lang="en-US" sz="4000" b="1" dirty="0" err="1" smtClean="0">
                <a:latin typeface="NikoshBAN" panose="02000000000000000000" pitchFamily="2" charset="0"/>
                <a:cs typeface="NikoshBAN" panose="02000000000000000000" pitchFamily="2" charset="0"/>
              </a:rPr>
              <a:t>কি</a:t>
            </a:r>
            <a:r>
              <a:rPr lang="en-US" sz="4000" b="1" dirty="0" smtClean="0">
                <a:latin typeface="NikoshBAN" panose="02000000000000000000" pitchFamily="2" charset="0"/>
                <a:cs typeface="NikoshBAN" panose="02000000000000000000" pitchFamily="2" charset="0"/>
              </a:rPr>
              <a:t> </a:t>
            </a:r>
            <a:r>
              <a:rPr lang="en-US" sz="4000" b="1" dirty="0" err="1" smtClean="0">
                <a:latin typeface="NikoshBAN" panose="02000000000000000000" pitchFamily="2" charset="0"/>
                <a:cs typeface="NikoshBAN" panose="02000000000000000000" pitchFamily="2" charset="0"/>
              </a:rPr>
              <a:t>বোঝ</a:t>
            </a:r>
            <a:r>
              <a:rPr lang="en-US" sz="4000" b="1" dirty="0" smtClean="0">
                <a:latin typeface="NikoshBAN" panose="02000000000000000000" pitchFamily="2" charset="0"/>
                <a:cs typeface="NikoshBAN" panose="02000000000000000000" pitchFamily="2" charset="0"/>
              </a:rPr>
              <a:t>? ( </a:t>
            </a:r>
            <a:r>
              <a:rPr lang="en-US" sz="4000" b="1" dirty="0" err="1" smtClean="0">
                <a:latin typeface="NikoshBAN" panose="02000000000000000000" pitchFamily="2" charset="0"/>
                <a:cs typeface="NikoshBAN" panose="02000000000000000000" pitchFamily="2" charset="0"/>
              </a:rPr>
              <a:t>জোড়ায়</a:t>
            </a:r>
            <a:r>
              <a:rPr lang="en-US" sz="4000" b="1" dirty="0" smtClean="0">
                <a:latin typeface="NikoshBAN" panose="02000000000000000000" pitchFamily="2" charset="0"/>
                <a:cs typeface="NikoshBAN" panose="02000000000000000000" pitchFamily="2" charset="0"/>
              </a:rPr>
              <a:t> </a:t>
            </a:r>
            <a:r>
              <a:rPr lang="en-US" sz="4000" b="1" dirty="0" err="1" smtClean="0">
                <a:latin typeface="NikoshBAN" panose="02000000000000000000" pitchFamily="2" charset="0"/>
                <a:cs typeface="NikoshBAN" panose="02000000000000000000" pitchFamily="2" charset="0"/>
              </a:rPr>
              <a:t>কাজ</a:t>
            </a:r>
            <a:r>
              <a:rPr lang="en-US" sz="4000" b="1" dirty="0" smtClean="0">
                <a:latin typeface="NikoshBAN" panose="02000000000000000000" pitchFamily="2" charset="0"/>
                <a:cs typeface="NikoshBAN" panose="02000000000000000000" pitchFamily="2" charset="0"/>
              </a:rPr>
              <a:t>)</a:t>
            </a:r>
          </a:p>
          <a:p>
            <a:endParaRPr lang="en-US" sz="3200" b="1" dirty="0" smtClean="0">
              <a:latin typeface="NikoshBAN" panose="02000000000000000000" pitchFamily="2" charset="0"/>
              <a:cs typeface="NikoshBAN" panose="02000000000000000000" pitchFamily="2" charset="0"/>
            </a:endParaRPr>
          </a:p>
          <a:p>
            <a:r>
              <a:rPr lang="en-US" sz="3200" b="1" dirty="0" err="1" smtClean="0">
                <a:latin typeface="NikoshBAN" panose="02000000000000000000" pitchFamily="2" charset="0"/>
                <a:cs typeface="NikoshBAN" panose="02000000000000000000" pitchFamily="2" charset="0"/>
              </a:rPr>
              <a:t>উত্তরঃ</a:t>
            </a:r>
            <a:r>
              <a:rPr lang="en-US" sz="3200" b="1" dirty="0" smtClean="0">
                <a:latin typeface="NikoshBAN" panose="02000000000000000000" pitchFamily="2" charset="0"/>
                <a:cs typeface="NikoshBAN" panose="02000000000000000000" pitchFamily="2" charset="0"/>
              </a:rPr>
              <a:t> ই-</a:t>
            </a:r>
            <a:r>
              <a:rPr lang="en-US" sz="3200" b="1" dirty="0" err="1" smtClean="0">
                <a:latin typeface="NikoshBAN" panose="02000000000000000000" pitchFamily="2" charset="0"/>
                <a:cs typeface="NikoshBAN" panose="02000000000000000000" pitchFamily="2" charset="0"/>
              </a:rPr>
              <a:t>বুক</a:t>
            </a:r>
            <a:r>
              <a:rPr lang="en-US" sz="3200" b="1" dirty="0" smtClean="0">
                <a:latin typeface="NikoshBAN" panose="02000000000000000000" pitchFamily="2" charset="0"/>
                <a:cs typeface="NikoshBAN" panose="02000000000000000000" pitchFamily="2" charset="0"/>
              </a:rPr>
              <a:t> </a:t>
            </a:r>
            <a:r>
              <a:rPr lang="en-US" sz="3200" b="1" dirty="0" err="1" smtClean="0">
                <a:latin typeface="NikoshBAN" panose="02000000000000000000" pitchFamily="2" charset="0"/>
                <a:cs typeface="NikoshBAN" panose="02000000000000000000" pitchFamily="2" charset="0"/>
              </a:rPr>
              <a:t>বা</a:t>
            </a:r>
            <a:r>
              <a:rPr lang="en-US" sz="3200" b="1" dirty="0" smtClean="0">
                <a:latin typeface="NikoshBAN" panose="02000000000000000000" pitchFamily="2" charset="0"/>
                <a:cs typeface="NikoshBAN" panose="02000000000000000000" pitchFamily="2" charset="0"/>
              </a:rPr>
              <a:t> </a:t>
            </a:r>
            <a:r>
              <a:rPr lang="en-US" sz="3200" b="1" dirty="0" err="1" smtClean="0">
                <a:latin typeface="NikoshBAN" panose="02000000000000000000" pitchFamily="2" charset="0"/>
                <a:cs typeface="NikoshBAN" panose="02000000000000000000" pitchFamily="2" charset="0"/>
              </a:rPr>
              <a:t>ইলেকট্রনিক</a:t>
            </a:r>
            <a:r>
              <a:rPr lang="en-US" sz="3200" b="1" dirty="0" smtClean="0">
                <a:latin typeface="NikoshBAN" panose="02000000000000000000" pitchFamily="2" charset="0"/>
                <a:cs typeface="NikoshBAN" panose="02000000000000000000" pitchFamily="2" charset="0"/>
              </a:rPr>
              <a:t> </a:t>
            </a:r>
            <a:r>
              <a:rPr lang="en-US" sz="3200" b="1" dirty="0" err="1" smtClean="0">
                <a:latin typeface="NikoshBAN" panose="02000000000000000000" pitchFamily="2" charset="0"/>
                <a:cs typeface="NikoshBAN" panose="02000000000000000000" pitchFamily="2" charset="0"/>
              </a:rPr>
              <a:t>বুক</a:t>
            </a:r>
            <a:r>
              <a:rPr lang="en-US" sz="3200" b="1" dirty="0" smtClean="0">
                <a:latin typeface="NikoshBAN" panose="02000000000000000000" pitchFamily="2" charset="0"/>
                <a:cs typeface="NikoshBAN" panose="02000000000000000000" pitchFamily="2" charset="0"/>
              </a:rPr>
              <a:t> </a:t>
            </a:r>
            <a:r>
              <a:rPr lang="en-US" sz="3200" b="1" dirty="0" err="1" smtClean="0">
                <a:latin typeface="NikoshBAN" panose="02000000000000000000" pitchFamily="2" charset="0"/>
                <a:cs typeface="NikoshBAN" panose="02000000000000000000" pitchFamily="2" charset="0"/>
              </a:rPr>
              <a:t>হলো</a:t>
            </a:r>
            <a:r>
              <a:rPr lang="en-US" sz="3200" b="1" dirty="0" smtClean="0">
                <a:latin typeface="NikoshBAN" panose="02000000000000000000" pitchFamily="2" charset="0"/>
                <a:cs typeface="NikoshBAN" panose="02000000000000000000" pitchFamily="2" charset="0"/>
              </a:rPr>
              <a:t> </a:t>
            </a:r>
            <a:r>
              <a:rPr lang="en-US" sz="3200" b="1" dirty="0" err="1" smtClean="0">
                <a:latin typeface="NikoshBAN" panose="02000000000000000000" pitchFamily="2" charset="0"/>
                <a:cs typeface="NikoshBAN" panose="02000000000000000000" pitchFamily="2" charset="0"/>
              </a:rPr>
              <a:t>এক</a:t>
            </a:r>
            <a:r>
              <a:rPr lang="en-US" sz="3200" b="1" dirty="0" smtClean="0">
                <a:latin typeface="NikoshBAN" panose="02000000000000000000" pitchFamily="2" charset="0"/>
                <a:cs typeface="NikoshBAN" panose="02000000000000000000" pitchFamily="2" charset="0"/>
              </a:rPr>
              <a:t> </a:t>
            </a:r>
            <a:r>
              <a:rPr lang="en-US" sz="3200" b="1" dirty="0" err="1" smtClean="0">
                <a:latin typeface="NikoshBAN" panose="02000000000000000000" pitchFamily="2" charset="0"/>
                <a:cs typeface="NikoshBAN" panose="02000000000000000000" pitchFamily="2" charset="0"/>
              </a:rPr>
              <a:t>ধরনের</a:t>
            </a:r>
            <a:r>
              <a:rPr lang="en-US" sz="3200" b="1" dirty="0" smtClean="0">
                <a:latin typeface="NikoshBAN" panose="02000000000000000000" pitchFamily="2" charset="0"/>
                <a:cs typeface="NikoshBAN" panose="02000000000000000000" pitchFamily="2" charset="0"/>
              </a:rPr>
              <a:t> </a:t>
            </a:r>
            <a:r>
              <a:rPr lang="en-US" sz="3200" b="1" dirty="0" err="1" smtClean="0">
                <a:latin typeface="NikoshBAN" panose="02000000000000000000" pitchFamily="2" charset="0"/>
                <a:cs typeface="NikoshBAN" panose="02000000000000000000" pitchFamily="2" charset="0"/>
              </a:rPr>
              <a:t>বই</a:t>
            </a:r>
            <a:r>
              <a:rPr lang="en-US" sz="3200" b="1" dirty="0" smtClean="0">
                <a:latin typeface="NikoshBAN" panose="02000000000000000000" pitchFamily="2" charset="0"/>
                <a:cs typeface="NikoshBAN" panose="02000000000000000000" pitchFamily="2" charset="0"/>
              </a:rPr>
              <a:t> </a:t>
            </a:r>
            <a:r>
              <a:rPr lang="en-US" sz="3200" b="1" dirty="0" err="1" smtClean="0">
                <a:latin typeface="NikoshBAN" panose="02000000000000000000" pitchFamily="2" charset="0"/>
                <a:cs typeface="NikoshBAN" panose="02000000000000000000" pitchFamily="2" charset="0"/>
              </a:rPr>
              <a:t>যা</a:t>
            </a:r>
            <a:r>
              <a:rPr lang="en-US" sz="3200" b="1" dirty="0" smtClean="0">
                <a:latin typeface="NikoshBAN" panose="02000000000000000000" pitchFamily="2" charset="0"/>
                <a:cs typeface="NikoshBAN" panose="02000000000000000000" pitchFamily="2" charset="0"/>
              </a:rPr>
              <a:t> </a:t>
            </a:r>
            <a:r>
              <a:rPr lang="en-US" sz="3200" b="1" dirty="0" err="1" smtClean="0">
                <a:latin typeface="NikoshBAN" panose="02000000000000000000" pitchFamily="2" charset="0"/>
                <a:cs typeface="NikoshBAN" panose="02000000000000000000" pitchFamily="2" charset="0"/>
              </a:rPr>
              <a:t>ইলেকট্রনিক</a:t>
            </a:r>
            <a:r>
              <a:rPr lang="en-US" sz="3200" b="1" dirty="0" smtClean="0">
                <a:latin typeface="NikoshBAN" panose="02000000000000000000" pitchFamily="2" charset="0"/>
                <a:cs typeface="NikoshBAN" panose="02000000000000000000" pitchFamily="2" charset="0"/>
              </a:rPr>
              <a:t> </a:t>
            </a:r>
            <a:r>
              <a:rPr lang="en-US" sz="3200" b="1" dirty="0" err="1" smtClean="0">
                <a:latin typeface="NikoshBAN" panose="02000000000000000000" pitchFamily="2" charset="0"/>
                <a:cs typeface="NikoshBAN" panose="02000000000000000000" pitchFamily="2" charset="0"/>
              </a:rPr>
              <a:t>মাধ্যমে</a:t>
            </a:r>
            <a:r>
              <a:rPr lang="en-US" sz="3200" b="1" dirty="0" smtClean="0">
                <a:latin typeface="NikoshBAN" panose="02000000000000000000" pitchFamily="2" charset="0"/>
                <a:cs typeface="NikoshBAN" panose="02000000000000000000" pitchFamily="2" charset="0"/>
              </a:rPr>
              <a:t> </a:t>
            </a:r>
            <a:r>
              <a:rPr lang="en-US" sz="3200" b="1" dirty="0" err="1" smtClean="0">
                <a:latin typeface="NikoshBAN" panose="02000000000000000000" pitchFamily="2" charset="0"/>
                <a:cs typeface="NikoshBAN" panose="02000000000000000000" pitchFamily="2" charset="0"/>
              </a:rPr>
              <a:t>প্রকাশিত</a:t>
            </a:r>
            <a:r>
              <a:rPr lang="en-US" sz="3200" b="1" dirty="0" smtClean="0">
                <a:latin typeface="NikoshBAN" panose="02000000000000000000" pitchFamily="2" charset="0"/>
                <a:cs typeface="NikoshBAN" panose="02000000000000000000" pitchFamily="2" charset="0"/>
              </a:rPr>
              <a:t> </a:t>
            </a:r>
            <a:r>
              <a:rPr lang="en-US" sz="3200" b="1" dirty="0" err="1" smtClean="0">
                <a:latin typeface="NikoshBAN" panose="02000000000000000000" pitchFamily="2" charset="0"/>
                <a:cs typeface="NikoshBAN" panose="02000000000000000000" pitchFamily="2" charset="0"/>
              </a:rPr>
              <a:t>হয়</a:t>
            </a:r>
            <a:r>
              <a:rPr lang="en-US" sz="3200" b="1" dirty="0" smtClean="0">
                <a:latin typeface="NikoshBAN" panose="02000000000000000000" pitchFamily="2" charset="0"/>
                <a:cs typeface="NikoshBAN" panose="02000000000000000000" pitchFamily="2" charset="0"/>
              </a:rPr>
              <a:t>। </a:t>
            </a:r>
            <a:r>
              <a:rPr lang="en-US" sz="3200" b="1" dirty="0" err="1">
                <a:ln w="0"/>
                <a:effectLst>
                  <a:outerShdw blurRad="38100" dist="19050" dir="2700000" algn="tl" rotWithShape="0">
                    <a:schemeClr val="dk1">
                      <a:alpha val="40000"/>
                    </a:schemeClr>
                  </a:outerShdw>
                </a:effectLst>
                <a:latin typeface="NikoshBAN" pitchFamily="2" charset="0"/>
                <a:cs typeface="NikoshBAN" pitchFamily="2" charset="0"/>
              </a:rPr>
              <a:t>লেখাপড়ার</a:t>
            </a:r>
            <a:r>
              <a:rPr lang="en-US" sz="3200" b="1" dirty="0">
                <a:ln w="0"/>
                <a:effectLst>
                  <a:outerShdw blurRad="38100" dist="19050" dir="2700000" algn="tl" rotWithShape="0">
                    <a:schemeClr val="dk1">
                      <a:alpha val="40000"/>
                    </a:schemeClr>
                  </a:outerShdw>
                </a:effectLst>
                <a:latin typeface="NikoshBAN" pitchFamily="2" charset="0"/>
                <a:cs typeface="NikoshBAN" pitchFamily="2" charset="0"/>
              </a:rPr>
              <a:t> </a:t>
            </a:r>
            <a:r>
              <a:rPr lang="en-US" sz="3200" b="1" dirty="0" err="1">
                <a:ln w="0"/>
                <a:effectLst>
                  <a:outerShdw blurRad="38100" dist="19050" dir="2700000" algn="tl" rotWithShape="0">
                    <a:schemeClr val="dk1">
                      <a:alpha val="40000"/>
                    </a:schemeClr>
                  </a:outerShdw>
                </a:effectLst>
                <a:latin typeface="NikoshBAN" pitchFamily="2" charset="0"/>
                <a:cs typeface="NikoshBAN" pitchFamily="2" charset="0"/>
              </a:rPr>
              <a:t>ব্যাপারে</a:t>
            </a:r>
            <a:r>
              <a:rPr lang="en-US" sz="3200" b="1" dirty="0">
                <a:ln w="0"/>
                <a:effectLst>
                  <a:outerShdw blurRad="38100" dist="19050" dir="2700000" algn="tl" rotWithShape="0">
                    <a:schemeClr val="dk1">
                      <a:alpha val="40000"/>
                    </a:schemeClr>
                  </a:outerShdw>
                </a:effectLst>
                <a:latin typeface="NikoshBAN" pitchFamily="2" charset="0"/>
                <a:cs typeface="NikoshBAN" pitchFamily="2" charset="0"/>
              </a:rPr>
              <a:t> </a:t>
            </a:r>
            <a:r>
              <a:rPr lang="en-US" sz="3200" b="1" dirty="0" err="1">
                <a:ln w="0"/>
                <a:effectLst>
                  <a:outerShdw blurRad="38100" dist="19050" dir="2700000" algn="tl" rotWithShape="0">
                    <a:schemeClr val="dk1">
                      <a:alpha val="40000"/>
                    </a:schemeClr>
                  </a:outerShdw>
                </a:effectLst>
                <a:latin typeface="NikoshBAN" pitchFamily="2" charset="0"/>
                <a:cs typeface="NikoshBAN" pitchFamily="2" charset="0"/>
              </a:rPr>
              <a:t>যখন</a:t>
            </a:r>
            <a:r>
              <a:rPr lang="en-US" sz="3200" b="1" dirty="0">
                <a:ln w="0"/>
                <a:effectLst>
                  <a:outerShdw blurRad="38100" dist="19050" dir="2700000" algn="tl" rotWithShape="0">
                    <a:schemeClr val="dk1">
                      <a:alpha val="40000"/>
                    </a:schemeClr>
                  </a:outerShdw>
                </a:effectLst>
                <a:latin typeface="NikoshBAN" pitchFamily="2" charset="0"/>
                <a:cs typeface="NikoshBAN" pitchFamily="2" charset="0"/>
              </a:rPr>
              <a:t> </a:t>
            </a:r>
            <a:r>
              <a:rPr lang="en-US" sz="3200" b="1" dirty="0" err="1">
                <a:ln w="0"/>
                <a:effectLst>
                  <a:outerShdw blurRad="38100" dist="19050" dir="2700000" algn="tl" rotWithShape="0">
                    <a:schemeClr val="dk1">
                      <a:alpha val="40000"/>
                    </a:schemeClr>
                  </a:outerShdw>
                </a:effectLst>
                <a:latin typeface="NikoshBAN" pitchFamily="2" charset="0"/>
                <a:cs typeface="NikoshBAN" pitchFamily="2" charset="0"/>
              </a:rPr>
              <a:t>আই</a:t>
            </a:r>
            <a:r>
              <a:rPr lang="en-US" sz="3200" b="1" dirty="0">
                <a:ln w="0"/>
                <a:effectLst>
                  <a:outerShdw blurRad="38100" dist="19050" dir="2700000" algn="tl" rotWithShape="0">
                    <a:schemeClr val="dk1">
                      <a:alpha val="40000"/>
                    </a:schemeClr>
                  </a:outerShdw>
                </a:effectLst>
                <a:latin typeface="NikoshBAN" pitchFamily="2" charset="0"/>
                <a:cs typeface="NikoshBAN" pitchFamily="2" charset="0"/>
              </a:rPr>
              <a:t> </a:t>
            </a:r>
            <a:r>
              <a:rPr lang="en-US" sz="3200" b="1" dirty="0" err="1">
                <a:ln w="0"/>
                <a:effectLst>
                  <a:outerShdw blurRad="38100" dist="19050" dir="2700000" algn="tl" rotWithShape="0">
                    <a:schemeClr val="dk1">
                      <a:alpha val="40000"/>
                    </a:schemeClr>
                  </a:outerShdw>
                </a:effectLst>
                <a:latin typeface="NikoshBAN" pitchFamily="2" charset="0"/>
                <a:cs typeface="NikoshBAN" pitchFamily="2" charset="0"/>
              </a:rPr>
              <a:t>সিটি</a:t>
            </a:r>
            <a:r>
              <a:rPr lang="en-US" sz="3200" b="1" dirty="0">
                <a:ln w="0"/>
                <a:effectLst>
                  <a:outerShdw blurRad="38100" dist="19050" dir="2700000" algn="tl" rotWithShape="0">
                    <a:schemeClr val="dk1">
                      <a:alpha val="40000"/>
                    </a:schemeClr>
                  </a:outerShdw>
                </a:effectLst>
                <a:latin typeface="NikoshBAN" pitchFamily="2" charset="0"/>
                <a:cs typeface="NikoshBAN" pitchFamily="2" charset="0"/>
              </a:rPr>
              <a:t> </a:t>
            </a:r>
            <a:r>
              <a:rPr lang="en-US" sz="3200" b="1" dirty="0" err="1">
                <a:ln w="0"/>
                <a:effectLst>
                  <a:outerShdw blurRad="38100" dist="19050" dir="2700000" algn="tl" rotWithShape="0">
                    <a:schemeClr val="dk1">
                      <a:alpha val="40000"/>
                    </a:schemeClr>
                  </a:outerShdw>
                </a:effectLst>
                <a:latin typeface="NikoshBAN" pitchFamily="2" charset="0"/>
                <a:cs typeface="NikoshBAN" pitchFamily="2" charset="0"/>
              </a:rPr>
              <a:t>ব্যবহার</a:t>
            </a:r>
            <a:r>
              <a:rPr lang="en-US" sz="3200" b="1" dirty="0">
                <a:ln w="0"/>
                <a:effectLst>
                  <a:outerShdw blurRad="38100" dist="19050" dir="2700000" algn="tl" rotWithShape="0">
                    <a:schemeClr val="dk1">
                      <a:alpha val="40000"/>
                    </a:schemeClr>
                  </a:outerShdw>
                </a:effectLst>
                <a:latin typeface="NikoshBAN" pitchFamily="2" charset="0"/>
                <a:cs typeface="NikoshBAN" pitchFamily="2" charset="0"/>
              </a:rPr>
              <a:t> </a:t>
            </a:r>
            <a:r>
              <a:rPr lang="en-US" sz="3200" b="1" dirty="0" err="1">
                <a:ln w="0"/>
                <a:effectLst>
                  <a:outerShdw blurRad="38100" dist="19050" dir="2700000" algn="tl" rotWithShape="0">
                    <a:schemeClr val="dk1">
                      <a:alpha val="40000"/>
                    </a:schemeClr>
                  </a:outerShdw>
                </a:effectLst>
                <a:latin typeface="NikoshBAN" pitchFamily="2" charset="0"/>
                <a:cs typeface="NikoshBAN" pitchFamily="2" charset="0"/>
              </a:rPr>
              <a:t>করতে</a:t>
            </a:r>
            <a:r>
              <a:rPr lang="en-US" sz="3200" b="1" dirty="0">
                <a:ln w="0"/>
                <a:effectLst>
                  <a:outerShdw blurRad="38100" dist="19050" dir="2700000" algn="tl" rotWithShape="0">
                    <a:schemeClr val="dk1">
                      <a:alpha val="40000"/>
                    </a:schemeClr>
                  </a:outerShdw>
                </a:effectLst>
                <a:latin typeface="NikoshBAN" pitchFamily="2" charset="0"/>
                <a:cs typeface="NikoshBAN" pitchFamily="2" charset="0"/>
              </a:rPr>
              <a:t> </a:t>
            </a:r>
            <a:r>
              <a:rPr lang="en-US" sz="3200" b="1" dirty="0" err="1">
                <a:ln w="0"/>
                <a:effectLst>
                  <a:outerShdw blurRad="38100" dist="19050" dir="2700000" algn="tl" rotWithShape="0">
                    <a:schemeClr val="dk1">
                      <a:alpha val="40000"/>
                    </a:schemeClr>
                  </a:outerShdw>
                </a:effectLst>
                <a:latin typeface="NikoshBAN" pitchFamily="2" charset="0"/>
                <a:cs typeface="NikoshBAN" pitchFamily="2" charset="0"/>
              </a:rPr>
              <a:t>শুরু</a:t>
            </a:r>
            <a:r>
              <a:rPr lang="en-US" sz="3200" b="1" dirty="0">
                <a:ln w="0"/>
                <a:effectLst>
                  <a:outerShdw blurRad="38100" dist="19050" dir="2700000" algn="tl" rotWithShape="0">
                    <a:schemeClr val="dk1">
                      <a:alpha val="40000"/>
                    </a:schemeClr>
                  </a:outerShdw>
                </a:effectLst>
                <a:latin typeface="NikoshBAN" pitchFamily="2" charset="0"/>
                <a:cs typeface="NikoshBAN" pitchFamily="2" charset="0"/>
              </a:rPr>
              <a:t> </a:t>
            </a:r>
            <a:r>
              <a:rPr lang="en-US" sz="3200" b="1" dirty="0" err="1">
                <a:ln w="0"/>
                <a:effectLst>
                  <a:outerShdw blurRad="38100" dist="19050" dir="2700000" algn="tl" rotWithShape="0">
                    <a:schemeClr val="dk1">
                      <a:alpha val="40000"/>
                    </a:schemeClr>
                  </a:outerShdw>
                </a:effectLst>
                <a:latin typeface="NikoshBAN" pitchFamily="2" charset="0"/>
                <a:cs typeface="NikoshBAN" pitchFamily="2" charset="0"/>
              </a:rPr>
              <a:t>করা</a:t>
            </a:r>
            <a:r>
              <a:rPr lang="en-US" sz="3200" b="1" dirty="0">
                <a:ln w="0"/>
                <a:effectLst>
                  <a:outerShdw blurRad="38100" dist="19050" dir="2700000" algn="tl" rotWithShape="0">
                    <a:schemeClr val="dk1">
                      <a:alpha val="40000"/>
                    </a:schemeClr>
                  </a:outerShdw>
                </a:effectLst>
                <a:latin typeface="NikoshBAN" pitchFamily="2" charset="0"/>
                <a:cs typeface="NikoshBAN" pitchFamily="2" charset="0"/>
              </a:rPr>
              <a:t> </a:t>
            </a:r>
            <a:r>
              <a:rPr lang="en-US" sz="3200" b="1" dirty="0" err="1">
                <a:ln w="0"/>
                <a:effectLst>
                  <a:outerShdw blurRad="38100" dist="19050" dir="2700000" algn="tl" rotWithShape="0">
                    <a:schemeClr val="dk1">
                      <a:alpha val="40000"/>
                    </a:schemeClr>
                  </a:outerShdw>
                </a:effectLst>
                <a:latin typeface="NikoshBAN" pitchFamily="2" charset="0"/>
                <a:cs typeface="NikoshBAN" pitchFamily="2" charset="0"/>
              </a:rPr>
              <a:t>হয়েছে</a:t>
            </a:r>
            <a:r>
              <a:rPr lang="en-US" sz="3200" b="1" dirty="0">
                <a:ln w="0"/>
                <a:effectLst>
                  <a:outerShdw blurRad="38100" dist="19050" dir="2700000" algn="tl" rotWithShape="0">
                    <a:schemeClr val="dk1">
                      <a:alpha val="40000"/>
                    </a:schemeClr>
                  </a:outerShdw>
                </a:effectLst>
                <a:latin typeface="NikoshBAN" pitchFamily="2" charset="0"/>
                <a:cs typeface="NikoshBAN" pitchFamily="2" charset="0"/>
              </a:rPr>
              <a:t> </a:t>
            </a:r>
            <a:r>
              <a:rPr lang="en-US" sz="3200" b="1" dirty="0" err="1">
                <a:ln w="0"/>
                <a:effectLst>
                  <a:outerShdw blurRad="38100" dist="19050" dir="2700000" algn="tl" rotWithShape="0">
                    <a:schemeClr val="dk1">
                      <a:alpha val="40000"/>
                    </a:schemeClr>
                  </a:outerShdw>
                </a:effectLst>
                <a:latin typeface="NikoshBAN" pitchFamily="2" charset="0"/>
                <a:cs typeface="NikoshBAN" pitchFamily="2" charset="0"/>
              </a:rPr>
              <a:t>তখন</a:t>
            </a:r>
            <a:r>
              <a:rPr lang="en-US" sz="3200" b="1" dirty="0">
                <a:ln w="0"/>
                <a:effectLst>
                  <a:outerShdw blurRad="38100" dist="19050" dir="2700000" algn="tl" rotWithShape="0">
                    <a:schemeClr val="dk1">
                      <a:alpha val="40000"/>
                    </a:schemeClr>
                  </a:outerShdw>
                </a:effectLst>
                <a:latin typeface="NikoshBAN" pitchFamily="2" charset="0"/>
                <a:cs typeface="NikoshBAN" pitchFamily="2" charset="0"/>
              </a:rPr>
              <a:t>  </a:t>
            </a:r>
            <a:r>
              <a:rPr lang="bn-IN" sz="3200" b="1" dirty="0" smtClean="0">
                <a:ln w="0"/>
                <a:effectLst>
                  <a:outerShdw blurRad="38100" dist="19050" dir="2700000" algn="tl" rotWithShape="0">
                    <a:schemeClr val="dk1">
                      <a:alpha val="40000"/>
                    </a:schemeClr>
                  </a:outerShdw>
                </a:effectLst>
                <a:latin typeface="NikoshBAN" pitchFamily="2" charset="0"/>
                <a:cs typeface="NikoshBAN" pitchFamily="2" charset="0"/>
              </a:rPr>
              <a:t>ই-বুক</a:t>
            </a:r>
            <a:r>
              <a:rPr lang="bn-BD" sz="3200" b="1" dirty="0">
                <a:ln w="0"/>
                <a:effectLst>
                  <a:outerShdw blurRad="38100" dist="19050" dir="2700000" algn="tl" rotWithShape="0">
                    <a:schemeClr val="dk1">
                      <a:alpha val="40000"/>
                    </a:schemeClr>
                  </a:outerShdw>
                </a:effectLst>
                <a:latin typeface="NikoshBAN" pitchFamily="2" charset="0"/>
                <a:cs typeface="NikoshBAN" pitchFamily="2" charset="0"/>
              </a:rPr>
              <a:t>গুলো ওয়েব সাইটেও রাখা আছে</a:t>
            </a:r>
            <a:r>
              <a:rPr lang="en-US" sz="3200" b="1" dirty="0">
                <a:ln w="0"/>
                <a:effectLst>
                  <a:outerShdw blurRad="38100" dist="19050" dir="2700000" algn="tl" rotWithShape="0">
                    <a:schemeClr val="dk1">
                      <a:alpha val="40000"/>
                    </a:schemeClr>
                  </a:outerShdw>
                </a:effectLst>
                <a:latin typeface="NikoshBAN" pitchFamily="2" charset="0"/>
                <a:cs typeface="NikoshBAN" pitchFamily="2" charset="0"/>
              </a:rPr>
              <a:t> ।</a:t>
            </a:r>
          </a:p>
          <a:p>
            <a:r>
              <a:rPr lang="bn-BD" sz="3200" b="1" dirty="0">
                <a:ln w="0"/>
                <a:effectLst>
                  <a:outerShdw blurRad="38100" dist="19050" dir="2700000" algn="tl" rotWithShape="0">
                    <a:schemeClr val="dk1">
                      <a:alpha val="40000"/>
                    </a:schemeClr>
                  </a:outerShdw>
                </a:effectLst>
                <a:latin typeface="NikoshBAN" pitchFamily="2" charset="0"/>
                <a:cs typeface="NikoshBAN" pitchFamily="2" charset="0"/>
              </a:rPr>
              <a:t>ইন্টারনেট ব্যবহারের মাধ্যমে কম্পিউটার দিয়ে বিভিন্ন বই পাঠ করা হচ্ছে।</a:t>
            </a:r>
            <a:r>
              <a:rPr lang="en-US" sz="3200" b="1" dirty="0">
                <a:ln w="0"/>
                <a:effectLst>
                  <a:outerShdw blurRad="38100" dist="19050" dir="2700000" algn="tl" rotWithShape="0">
                    <a:schemeClr val="dk1">
                      <a:alpha val="40000"/>
                    </a:schemeClr>
                  </a:outerShdw>
                </a:effectLst>
                <a:latin typeface="NikoshBAN" pitchFamily="2" charset="0"/>
                <a:cs typeface="NikoshBAN" pitchFamily="2" charset="0"/>
              </a:rPr>
              <a:t> </a:t>
            </a:r>
            <a:r>
              <a:rPr lang="bn-BD" sz="3200" b="1" dirty="0">
                <a:ln w="0"/>
                <a:effectLst>
                  <a:outerShdw blurRad="38100" dist="19050" dir="2700000" algn="tl" rotWithShape="0">
                    <a:schemeClr val="dk1">
                      <a:alpha val="40000"/>
                    </a:schemeClr>
                  </a:outerShdw>
                </a:effectLst>
                <a:latin typeface="NikoshBAN" pitchFamily="2" charset="0"/>
                <a:cs typeface="NikoshBAN" pitchFamily="2" charset="0"/>
              </a:rPr>
              <a:t>পৃথিবীর সবগুলো বই ই-বুকে সংরক্ষিত রয়েছে।</a:t>
            </a:r>
            <a:r>
              <a:rPr lang="en-US" sz="3200" b="1" dirty="0">
                <a:ln w="0"/>
                <a:effectLst>
                  <a:outerShdw blurRad="38100" dist="19050" dir="2700000" algn="tl" rotWithShape="0">
                    <a:schemeClr val="dk1">
                      <a:alpha val="40000"/>
                    </a:schemeClr>
                  </a:outerShdw>
                </a:effectLst>
                <a:latin typeface="NikoshBAN" pitchFamily="2" charset="0"/>
                <a:cs typeface="NikoshBAN" pitchFamily="2" charset="0"/>
              </a:rPr>
              <a:t> </a:t>
            </a:r>
            <a:r>
              <a:rPr lang="bn-BD" sz="3200" b="1" dirty="0">
                <a:ln w="0"/>
                <a:effectLst>
                  <a:outerShdw blurRad="38100" dist="19050" dir="2700000" algn="tl" rotWithShape="0">
                    <a:schemeClr val="dk1">
                      <a:alpha val="40000"/>
                    </a:schemeClr>
                  </a:outerShdw>
                </a:effectLst>
                <a:latin typeface="NikoshBAN" pitchFamily="2" charset="0"/>
                <a:cs typeface="NikoshBAN" pitchFamily="2" charset="0"/>
              </a:rPr>
              <a:t>ঘরে বসেই অনলাইনে পাঠ</a:t>
            </a:r>
            <a:r>
              <a:rPr lang="en-US" sz="3200" b="1" dirty="0">
                <a:ln w="0"/>
                <a:effectLst>
                  <a:outerShdw blurRad="38100" dist="19050" dir="2700000" algn="tl" rotWithShape="0">
                    <a:schemeClr val="dk1">
                      <a:alpha val="40000"/>
                    </a:schemeClr>
                  </a:outerShdw>
                </a:effectLst>
                <a:latin typeface="NikoshBAN" pitchFamily="2" charset="0"/>
                <a:cs typeface="NikoshBAN" pitchFamily="2" charset="0"/>
              </a:rPr>
              <a:t>। </a:t>
            </a:r>
            <a:r>
              <a:rPr lang="bn-BD" sz="3200" b="1" dirty="0">
                <a:ln w="0"/>
                <a:effectLst>
                  <a:outerShdw blurRad="38100" dist="19050" dir="2700000" algn="tl" rotWithShape="0">
                    <a:schemeClr val="dk1">
                      <a:alpha val="40000"/>
                    </a:schemeClr>
                  </a:outerShdw>
                </a:effectLst>
                <a:latin typeface="NikoshBAN" pitchFamily="2" charset="0"/>
                <a:cs typeface="NikoshBAN" pitchFamily="2" charset="0"/>
              </a:rPr>
              <a:t>প্রয়োজনে যে কেউ তার প্রিয়  বই ডাউনলোড করতে পারবে।</a:t>
            </a:r>
            <a:r>
              <a:rPr lang="en-US" sz="3200" b="1" dirty="0">
                <a:ln w="0"/>
                <a:effectLst>
                  <a:outerShdw blurRad="38100" dist="19050" dir="2700000" algn="tl" rotWithShape="0">
                    <a:schemeClr val="dk1">
                      <a:alpha val="40000"/>
                    </a:schemeClr>
                  </a:outerShdw>
                </a:effectLst>
                <a:latin typeface="NikoshBAN" pitchFamily="2" charset="0"/>
                <a:cs typeface="NikoshBAN" pitchFamily="2" charset="0"/>
              </a:rPr>
              <a:t> </a:t>
            </a:r>
            <a:r>
              <a:rPr lang="bn-BD" sz="3200" b="1" dirty="0">
                <a:ln w="0"/>
                <a:effectLst>
                  <a:outerShdw blurRad="38100" dist="19050" dir="2700000" algn="tl" rotWithShape="0">
                    <a:schemeClr val="dk1">
                      <a:alpha val="40000"/>
                    </a:schemeClr>
                  </a:outerShdw>
                </a:effectLst>
                <a:latin typeface="NikoshBAN" pitchFamily="2" charset="0"/>
                <a:cs typeface="NikoshBAN" pitchFamily="2" charset="0"/>
              </a:rPr>
              <a:t>ই-বুক  রিডারে সহস্রাধিক  বই ডাউনলোড করে রাখা যায়।  যে কোন সময়  বই ওপেন  করে  সাধারণ বই এর মতো পড়া যায়।</a:t>
            </a:r>
            <a:r>
              <a:rPr lang="en-US" sz="3200" b="1" dirty="0">
                <a:ln w="0"/>
                <a:effectLst>
                  <a:outerShdw blurRad="38100" dist="19050" dir="2700000" algn="tl" rotWithShape="0">
                    <a:schemeClr val="dk1">
                      <a:alpha val="40000"/>
                    </a:schemeClr>
                  </a:outerShdw>
                </a:effectLst>
                <a:latin typeface="NikoshBAN" pitchFamily="2" charset="0"/>
                <a:cs typeface="NikoshBAN" pitchFamily="2" charset="0"/>
              </a:rPr>
              <a:t> </a:t>
            </a:r>
            <a:r>
              <a:rPr lang="en-US" sz="3200" b="1" dirty="0" err="1">
                <a:ln w="0"/>
                <a:effectLst>
                  <a:outerShdw blurRad="38100" dist="19050" dir="2700000" algn="tl" rotWithShape="0">
                    <a:schemeClr val="dk1">
                      <a:alpha val="40000"/>
                    </a:schemeClr>
                  </a:outerShdw>
                </a:effectLst>
                <a:latin typeface="NikoshBAN" pitchFamily="2" charset="0"/>
                <a:cs typeface="NikoshBAN" pitchFamily="2" charset="0"/>
              </a:rPr>
              <a:t>গান</a:t>
            </a:r>
            <a:r>
              <a:rPr lang="en-US" sz="3200" b="1" dirty="0">
                <a:ln w="0"/>
                <a:effectLst>
                  <a:outerShdw blurRad="38100" dist="19050" dir="2700000" algn="tl" rotWithShape="0">
                    <a:schemeClr val="dk1">
                      <a:alpha val="40000"/>
                    </a:schemeClr>
                  </a:outerShdw>
                </a:effectLst>
                <a:latin typeface="NikoshBAN" pitchFamily="2" charset="0"/>
                <a:cs typeface="NikoshBAN" pitchFamily="2" charset="0"/>
              </a:rPr>
              <a:t> </a:t>
            </a:r>
            <a:r>
              <a:rPr lang="en-US" sz="3200" b="1" dirty="0" err="1">
                <a:ln w="0"/>
                <a:effectLst>
                  <a:outerShdw blurRad="38100" dist="19050" dir="2700000" algn="tl" rotWithShape="0">
                    <a:schemeClr val="dk1">
                      <a:alpha val="40000"/>
                    </a:schemeClr>
                  </a:outerShdw>
                </a:effectLst>
                <a:latin typeface="NikoshBAN" pitchFamily="2" charset="0"/>
                <a:cs typeface="NikoshBAN" pitchFamily="2" charset="0"/>
              </a:rPr>
              <a:t>শুনতে</a:t>
            </a:r>
            <a:r>
              <a:rPr lang="en-US" sz="3200" b="1" dirty="0">
                <a:ln w="0"/>
                <a:effectLst>
                  <a:outerShdw blurRad="38100" dist="19050" dir="2700000" algn="tl" rotWithShape="0">
                    <a:schemeClr val="dk1">
                      <a:alpha val="40000"/>
                    </a:schemeClr>
                  </a:outerShdw>
                </a:effectLst>
                <a:latin typeface="NikoshBAN" pitchFamily="2" charset="0"/>
                <a:cs typeface="NikoshBAN" pitchFamily="2" charset="0"/>
              </a:rPr>
              <a:t> ও </a:t>
            </a:r>
            <a:r>
              <a:rPr lang="bn-BD" sz="3200" b="1" dirty="0">
                <a:ln w="0"/>
                <a:effectLst>
                  <a:outerShdw blurRad="38100" dist="19050" dir="2700000" algn="tl" rotWithShape="0">
                    <a:schemeClr val="dk1">
                      <a:alpha val="40000"/>
                    </a:schemeClr>
                  </a:outerShdw>
                </a:effectLst>
                <a:latin typeface="NikoshBAN" pitchFamily="2" charset="0"/>
                <a:cs typeface="NikoshBAN" pitchFamily="2" charset="0"/>
              </a:rPr>
              <a:t> ই-বুক রিডার ব্যবহার করে বই পড়া যায়  । </a:t>
            </a:r>
            <a:endParaRPr lang="en-US" sz="3200" b="1" dirty="0">
              <a:ln w="0"/>
              <a:effectLst>
                <a:outerShdw blurRad="38100" dist="19050" dir="2700000" algn="tl" rotWithShape="0">
                  <a:schemeClr val="dk1">
                    <a:alpha val="40000"/>
                  </a:schemeClr>
                </a:outerShdw>
              </a:effectLst>
              <a:latin typeface="NikoshBAN" pitchFamily="2" charset="0"/>
              <a:cs typeface="NikoshBAN" pitchFamily="2" charset="0"/>
            </a:endParaRPr>
          </a:p>
          <a:p>
            <a:endParaRPr lang="en-US" sz="4000" dirty="0"/>
          </a:p>
        </p:txBody>
      </p:sp>
    </p:spTree>
    <p:extLst>
      <p:ext uri="{BB962C8B-B14F-4D97-AF65-F5344CB8AC3E}">
        <p14:creationId xmlns:p14="http://schemas.microsoft.com/office/powerpoint/2010/main" val="3267921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animEffect transition="in" filter="fade">
                                      <p:cBhvr>
                                        <p:cTn id="15"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191</TotalTime>
  <Words>357</Words>
  <Application>Microsoft Office PowerPoint</Application>
  <PresentationFormat>Widescreen</PresentationFormat>
  <Paragraphs>47</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NikoshBAN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Mazid</dc:creator>
  <cp:lastModifiedBy>Mazid</cp:lastModifiedBy>
  <cp:revision>26</cp:revision>
  <dcterms:created xsi:type="dcterms:W3CDTF">2022-07-26T10:48:22Z</dcterms:created>
  <dcterms:modified xsi:type="dcterms:W3CDTF">2022-07-27T03:31:04Z</dcterms:modified>
</cp:coreProperties>
</file>