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1" r:id="rId4"/>
    <p:sldId id="258" r:id="rId5"/>
    <p:sldId id="259" r:id="rId6"/>
    <p:sldId id="260" r:id="rId7"/>
    <p:sldId id="261" r:id="rId8"/>
    <p:sldId id="262" r:id="rId9"/>
    <p:sldId id="263" r:id="rId10"/>
    <p:sldId id="270"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2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252B3-9F66-49CE-9CCB-977254A9B5AA}" type="datetimeFigureOut">
              <a:rPr lang="en-US" smtClean="0"/>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2656E-C904-4C05-94A7-063E11E89B6A}" type="slidenum">
              <a:rPr lang="en-US" smtClean="0"/>
              <a:t>‹#›</a:t>
            </a:fld>
            <a:endParaRPr lang="en-US"/>
          </a:p>
        </p:txBody>
      </p:sp>
    </p:spTree>
    <p:extLst>
      <p:ext uri="{BB962C8B-B14F-4D97-AF65-F5344CB8AC3E}">
        <p14:creationId xmlns:p14="http://schemas.microsoft.com/office/powerpoint/2010/main" val="265001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383838"/>
                </a:solidFill>
                <a:latin typeface="NikoshBAN" panose="02000000000000000000" pitchFamily="2" charset="0"/>
                <a:cs typeface="NikoshBAN" panose="02000000000000000000" pitchFamily="2" charset="0"/>
              </a:rPr>
              <a:t>উত্তরঃ</a:t>
            </a:r>
            <a:r>
              <a:rPr lang="en-US" sz="1200" dirty="0" smtClean="0">
                <a:solidFill>
                  <a:srgbClr val="383838"/>
                </a:solidFill>
                <a:latin typeface="NikoshBAN" panose="02000000000000000000" pitchFamily="2" charset="0"/>
                <a:cs typeface="NikoshBAN" panose="02000000000000000000" pitchFamily="2" charset="0"/>
              </a:rPr>
              <a:t> </a:t>
            </a:r>
            <a:r>
              <a:rPr lang="as-IN" sz="1200" dirty="0" smtClean="0">
                <a:solidFill>
                  <a:srgbClr val="383838"/>
                </a:solidFill>
                <a:latin typeface="NikoshBAN" panose="02000000000000000000" pitchFamily="2" charset="0"/>
                <a:cs typeface="NikoshBAN" panose="02000000000000000000" pitchFamily="2" charset="0"/>
              </a:rPr>
              <a:t>আধুনিক যুগ বিজ্ঞানের যুগ। ইন্টারনেট আধুনিক প্রযুক্তির কিস্ময়কর উদ্ভাবন। এটি হলো নেটওয়ার্ক</a:t>
            </a:r>
            <a:r>
              <a:rPr lang="en-US" sz="1200" dirty="0" smtClean="0">
                <a:solidFill>
                  <a:srgbClr val="383838"/>
                </a:solidFill>
                <a:latin typeface="NikoshBAN" panose="02000000000000000000" pitchFamily="2" charset="0"/>
                <a:cs typeface="NikoshBAN" panose="02000000000000000000" pitchFamily="2" charset="0"/>
              </a:rPr>
              <a:t> </a:t>
            </a:r>
            <a:r>
              <a:rPr lang="as-IN" sz="1200" dirty="0" smtClean="0">
                <a:solidFill>
                  <a:srgbClr val="383838"/>
                </a:solidFill>
                <a:latin typeface="NikoshBAN" panose="02000000000000000000" pitchFamily="2" charset="0"/>
                <a:cs typeface="NikoshBAN" panose="02000000000000000000" pitchFamily="2" charset="0"/>
              </a:rPr>
              <a:t>সমূহের নেটওয়ার্ক।</a:t>
            </a:r>
            <a:br>
              <a:rPr lang="as-IN" sz="1200" dirty="0" smtClean="0">
                <a:solidFill>
                  <a:srgbClr val="383838"/>
                </a:solidFill>
                <a:latin typeface="NikoshBAN" panose="02000000000000000000" pitchFamily="2" charset="0"/>
                <a:cs typeface="NikoshBAN" panose="02000000000000000000" pitchFamily="2" charset="0"/>
              </a:rPr>
            </a:br>
            <a:r>
              <a:rPr lang="as-IN" sz="1200" dirty="0" smtClean="0">
                <a:solidFill>
                  <a:srgbClr val="383838"/>
                </a:solidFill>
                <a:latin typeface="NikoshBAN" panose="02000000000000000000" pitchFamily="2" charset="0"/>
                <a:cs typeface="NikoshBAN" panose="02000000000000000000" pitchFamily="2" charset="0"/>
              </a:rPr>
              <a:t>শিক্ষা, চিকিৎসা, অর্থনীতি, রাজনীতি, সংস্কৃতি প্রতিটি ক্ষেত্রেই ভূমিকা রাখছে ইন্টারনেট। শিক্ষার ক্ষেত্রে ইন্টারনেট এনেছে বৈপ্লবিক পরিবর্তন। আধুনিক শিক্ষায় ইন্টারনেটের গুরুত্ব অপরিসীম। বর্তমানে আধুনিক ও উচ্চ শিক্ষার ক্ষেত্রে বিভিন্নভাবে সাহায্য করে ইন্টারনেট। উচ্চ শিক্ষা গ্রহণের জন্য বিভিন্ন দেশের শিক্ষার্থীরা উন্নত বিশ্বের খ্যাতনামা বিশ্ববিদ্যালয়ে ভর্তি হয়ে থাকে। আর এজন্য উন্নত বিশ্বের খ্যাতনামা বিশ্ববিদ্যালয় সমূহের শিক্ষাব্যবস্থা  ও সুযোগ সুবিধা সম্পর্কিত গুরুত্বপূর্ণ তথ্য সংগ্রহ এবং বিশ্ববিদ্যালয়ের কর্তৃপক্ষের সাথে যোগাযোগের প্রধান মাধ্যম হল ইন্টারনেট।</a:t>
            </a:r>
          </a:p>
          <a:p>
            <a:endParaRPr lang="en-US" dirty="0"/>
          </a:p>
        </p:txBody>
      </p:sp>
      <p:sp>
        <p:nvSpPr>
          <p:cNvPr id="4" name="Slide Number Placeholder 3"/>
          <p:cNvSpPr>
            <a:spLocks noGrp="1"/>
          </p:cNvSpPr>
          <p:nvPr>
            <p:ph type="sldNum" sz="quarter" idx="10"/>
          </p:nvPr>
        </p:nvSpPr>
        <p:spPr/>
        <p:txBody>
          <a:bodyPr/>
          <a:lstStyle/>
          <a:p>
            <a:fld id="{7A12656E-C904-4C05-94A7-063E11E89B6A}" type="slidenum">
              <a:rPr lang="en-US" smtClean="0"/>
              <a:t>10</a:t>
            </a:fld>
            <a:endParaRPr lang="en-US"/>
          </a:p>
        </p:txBody>
      </p:sp>
    </p:spTree>
    <p:extLst>
      <p:ext uri="{BB962C8B-B14F-4D97-AF65-F5344CB8AC3E}">
        <p14:creationId xmlns:p14="http://schemas.microsoft.com/office/powerpoint/2010/main" val="1015443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উত্তরঃ</a:t>
            </a:r>
            <a:r>
              <a:rPr lang="en-US" sz="1200" dirty="0" smtClean="0"/>
              <a:t> </a:t>
            </a:r>
            <a:r>
              <a:rPr lang="bn-BD" sz="1200" dirty="0" smtClean="0">
                <a:latin typeface="NikoshBAN" pitchFamily="2" charset="0"/>
                <a:cs typeface="NikoshBAN" pitchFamily="2" charset="0"/>
              </a:rPr>
              <a:t>পৃথিবীজুড়ে বিস্তৃত নেটওয়ার্কের সমন্বয়ে গঠিত একটি বৃহৎ নেটওয়ার্ক ব্যবস্থপনার নাম</a:t>
            </a:r>
            <a:r>
              <a:rPr lang="en-US" sz="1200" dirty="0" smtClean="0">
                <a:latin typeface="NikoshBAN" pitchFamily="2" charset="0"/>
                <a:cs typeface="NikoshBAN" pitchFamily="2" charset="0"/>
              </a:rPr>
              <a:t> </a:t>
            </a:r>
            <a:r>
              <a:rPr lang="as-IN" sz="1200" dirty="0" smtClean="0">
                <a:latin typeface="NikoshBAN" panose="02000000000000000000" pitchFamily="2" charset="0"/>
                <a:cs typeface="NikoshBAN" panose="02000000000000000000" pitchFamily="2" charset="0"/>
              </a:rPr>
              <a:t>ইন্টারনেট</a:t>
            </a:r>
            <a:r>
              <a:rPr lang="en-US" sz="1200" dirty="0" smtClean="0">
                <a:latin typeface="NikoshBAN" pitchFamily="2" charset="0"/>
                <a:cs typeface="NikoshBAN" pitchFamily="2" charset="0"/>
              </a:rPr>
              <a:t>  </a:t>
            </a:r>
            <a:r>
              <a:rPr lang="bn-BD" sz="1200" dirty="0" smtClean="0">
                <a:latin typeface="NikoshBAN" pitchFamily="2" charset="0"/>
                <a:cs typeface="NikoshBAN" pitchFamily="2" charset="0"/>
              </a:rPr>
              <a:t>।</a:t>
            </a:r>
            <a:r>
              <a:rPr lang="as-IN" sz="1200" dirty="0" smtClean="0">
                <a:latin typeface="NikoshBAN" panose="02000000000000000000" pitchFamily="2" charset="0"/>
                <a:cs typeface="NikoshBAN" panose="02000000000000000000" pitchFamily="2" charset="0"/>
              </a:rPr>
              <a:t> ইন্টারনেট থেকে বই পুস্তকডাউনলোডের মাধ্যমে শিক্ষার্থীরা খুব সহজেই ব্যবহার করতে পারে। বিশ্বের যে কোন প্রান্তের শিক্ষার্থীরা ইন্টারনেটের মাধ্যমে তাদের প্রয়োজনীয় তথ্য চোখের নিমিষে সংগ্রহ করতে পারে। শিক্ষাক্ষেত্রে ইন্টারনেটের আরেকটি বিস্তৃত অবদান হল ই-ল্যার্নিং এর মাধ্যমে শ্রেণিকক্ষে অবস্থান না করেও শ্রেণিকক্ষের কার্যাবলি সরাসরি দেখাসহ তাতে অংশগ্রহণও করা যায়</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A12656E-C904-4C05-94A7-063E11E89B6A}" type="slidenum">
              <a:rPr lang="en-US" smtClean="0"/>
              <a:t>12</a:t>
            </a:fld>
            <a:endParaRPr lang="en-US"/>
          </a:p>
        </p:txBody>
      </p:sp>
    </p:spTree>
    <p:extLst>
      <p:ext uri="{BB962C8B-B14F-4D97-AF65-F5344CB8AC3E}">
        <p14:creationId xmlns:p14="http://schemas.microsoft.com/office/powerpoint/2010/main" val="156591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E22128-33F6-4C1D-8575-F2284F6E3931}"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47451-0DAC-4D13-9477-219EEB5210B9}" type="slidenum">
              <a:rPr lang="en-US" smtClean="0"/>
              <a:t>‹#›</a:t>
            </a:fld>
            <a:endParaRPr lang="en-US"/>
          </a:p>
        </p:txBody>
      </p:sp>
    </p:spTree>
    <p:extLst>
      <p:ext uri="{BB962C8B-B14F-4D97-AF65-F5344CB8AC3E}">
        <p14:creationId xmlns:p14="http://schemas.microsoft.com/office/powerpoint/2010/main" val="93091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E22128-33F6-4C1D-8575-F2284F6E3931}"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47451-0DAC-4D13-9477-219EEB5210B9}" type="slidenum">
              <a:rPr lang="en-US" smtClean="0"/>
              <a:t>‹#›</a:t>
            </a:fld>
            <a:endParaRPr lang="en-US"/>
          </a:p>
        </p:txBody>
      </p:sp>
    </p:spTree>
    <p:extLst>
      <p:ext uri="{BB962C8B-B14F-4D97-AF65-F5344CB8AC3E}">
        <p14:creationId xmlns:p14="http://schemas.microsoft.com/office/powerpoint/2010/main" val="392370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E22128-33F6-4C1D-8575-F2284F6E3931}"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47451-0DAC-4D13-9477-219EEB5210B9}" type="slidenum">
              <a:rPr lang="en-US" smtClean="0"/>
              <a:t>‹#›</a:t>
            </a:fld>
            <a:endParaRPr lang="en-US"/>
          </a:p>
        </p:txBody>
      </p:sp>
    </p:spTree>
    <p:extLst>
      <p:ext uri="{BB962C8B-B14F-4D97-AF65-F5344CB8AC3E}">
        <p14:creationId xmlns:p14="http://schemas.microsoft.com/office/powerpoint/2010/main" val="182535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E22128-33F6-4C1D-8575-F2284F6E3931}"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47451-0DAC-4D13-9477-219EEB5210B9}" type="slidenum">
              <a:rPr lang="en-US" smtClean="0"/>
              <a:t>‹#›</a:t>
            </a:fld>
            <a:endParaRPr lang="en-US"/>
          </a:p>
        </p:txBody>
      </p:sp>
    </p:spTree>
    <p:extLst>
      <p:ext uri="{BB962C8B-B14F-4D97-AF65-F5344CB8AC3E}">
        <p14:creationId xmlns:p14="http://schemas.microsoft.com/office/powerpoint/2010/main" val="406601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E22128-33F6-4C1D-8575-F2284F6E3931}"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47451-0DAC-4D13-9477-219EEB5210B9}" type="slidenum">
              <a:rPr lang="en-US" smtClean="0"/>
              <a:t>‹#›</a:t>
            </a:fld>
            <a:endParaRPr lang="en-US"/>
          </a:p>
        </p:txBody>
      </p:sp>
    </p:spTree>
    <p:extLst>
      <p:ext uri="{BB962C8B-B14F-4D97-AF65-F5344CB8AC3E}">
        <p14:creationId xmlns:p14="http://schemas.microsoft.com/office/powerpoint/2010/main" val="426915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E22128-33F6-4C1D-8575-F2284F6E3931}"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47451-0DAC-4D13-9477-219EEB5210B9}" type="slidenum">
              <a:rPr lang="en-US" smtClean="0"/>
              <a:t>‹#›</a:t>
            </a:fld>
            <a:endParaRPr lang="en-US"/>
          </a:p>
        </p:txBody>
      </p:sp>
    </p:spTree>
    <p:extLst>
      <p:ext uri="{BB962C8B-B14F-4D97-AF65-F5344CB8AC3E}">
        <p14:creationId xmlns:p14="http://schemas.microsoft.com/office/powerpoint/2010/main" val="313338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E22128-33F6-4C1D-8575-F2284F6E3931}" type="datetimeFigureOut">
              <a:rPr lang="en-US" smtClean="0"/>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A47451-0DAC-4D13-9477-219EEB5210B9}" type="slidenum">
              <a:rPr lang="en-US" smtClean="0"/>
              <a:t>‹#›</a:t>
            </a:fld>
            <a:endParaRPr lang="en-US"/>
          </a:p>
        </p:txBody>
      </p:sp>
    </p:spTree>
    <p:extLst>
      <p:ext uri="{BB962C8B-B14F-4D97-AF65-F5344CB8AC3E}">
        <p14:creationId xmlns:p14="http://schemas.microsoft.com/office/powerpoint/2010/main" val="178135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E22128-33F6-4C1D-8575-F2284F6E3931}" type="datetimeFigureOut">
              <a:rPr lang="en-US" smtClean="0"/>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47451-0DAC-4D13-9477-219EEB5210B9}" type="slidenum">
              <a:rPr lang="en-US" smtClean="0"/>
              <a:t>‹#›</a:t>
            </a:fld>
            <a:endParaRPr lang="en-US"/>
          </a:p>
        </p:txBody>
      </p:sp>
    </p:spTree>
    <p:extLst>
      <p:ext uri="{BB962C8B-B14F-4D97-AF65-F5344CB8AC3E}">
        <p14:creationId xmlns:p14="http://schemas.microsoft.com/office/powerpoint/2010/main" val="389382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22128-33F6-4C1D-8575-F2284F6E3931}" type="datetimeFigureOut">
              <a:rPr lang="en-US" smtClean="0"/>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A47451-0DAC-4D13-9477-219EEB5210B9}" type="slidenum">
              <a:rPr lang="en-US" smtClean="0"/>
              <a:t>‹#›</a:t>
            </a:fld>
            <a:endParaRPr lang="en-US"/>
          </a:p>
        </p:txBody>
      </p:sp>
    </p:spTree>
    <p:extLst>
      <p:ext uri="{BB962C8B-B14F-4D97-AF65-F5344CB8AC3E}">
        <p14:creationId xmlns:p14="http://schemas.microsoft.com/office/powerpoint/2010/main" val="51781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E22128-33F6-4C1D-8575-F2284F6E3931}"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47451-0DAC-4D13-9477-219EEB5210B9}" type="slidenum">
              <a:rPr lang="en-US" smtClean="0"/>
              <a:t>‹#›</a:t>
            </a:fld>
            <a:endParaRPr lang="en-US"/>
          </a:p>
        </p:txBody>
      </p:sp>
    </p:spTree>
    <p:extLst>
      <p:ext uri="{BB962C8B-B14F-4D97-AF65-F5344CB8AC3E}">
        <p14:creationId xmlns:p14="http://schemas.microsoft.com/office/powerpoint/2010/main" val="811396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E22128-33F6-4C1D-8575-F2284F6E3931}"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47451-0DAC-4D13-9477-219EEB5210B9}" type="slidenum">
              <a:rPr lang="en-US" smtClean="0"/>
              <a:t>‹#›</a:t>
            </a:fld>
            <a:endParaRPr lang="en-US"/>
          </a:p>
        </p:txBody>
      </p:sp>
    </p:spTree>
    <p:extLst>
      <p:ext uri="{BB962C8B-B14F-4D97-AF65-F5344CB8AC3E}">
        <p14:creationId xmlns:p14="http://schemas.microsoft.com/office/powerpoint/2010/main" val="385814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22128-33F6-4C1D-8575-F2284F6E3931}" type="datetimeFigureOut">
              <a:rPr lang="en-US" smtClean="0"/>
              <a:t>7/27/2022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47451-0DAC-4D13-9477-219EEB5210B9}" type="slidenum">
              <a:rPr lang="en-US" smtClean="0"/>
              <a:t>‹#›</a:t>
            </a:fld>
            <a:endParaRPr lang="en-US"/>
          </a:p>
        </p:txBody>
      </p:sp>
    </p:spTree>
    <p:extLst>
      <p:ext uri="{BB962C8B-B14F-4D97-AF65-F5344CB8AC3E}">
        <p14:creationId xmlns:p14="http://schemas.microsoft.com/office/powerpoint/2010/main" val="64680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6976" y="228600"/>
            <a:ext cx="6334126"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আ</a:t>
            </a:r>
            <a:r>
              <a:rPr lang="en-US" sz="4000" dirty="0" err="1" smtClean="0">
                <a:latin typeface="NikoshBAN" panose="02000000000000000000" pitchFamily="2" charset="0"/>
                <a:cs typeface="NikoshBAN" panose="02000000000000000000" pitchFamily="2" charset="0"/>
              </a:rPr>
              <a:t>ইসিটি</a:t>
            </a:r>
            <a:r>
              <a:rPr lang="bn-IN" sz="4000" dirty="0" smtClean="0">
                <a:latin typeface="NikoshBAN" panose="02000000000000000000" pitchFamily="2" charset="0"/>
                <a:cs typeface="NikoshBAN" panose="02000000000000000000" pitchFamily="2" charset="0"/>
              </a:rPr>
              <a:t> ক্লাসে </a:t>
            </a:r>
            <a:r>
              <a:rPr lang="en-US" sz="4000" dirty="0" err="1" smtClean="0">
                <a:latin typeface="NikoshBAN" panose="02000000000000000000" pitchFamily="2" charset="0"/>
                <a:cs typeface="NikoshBAN" panose="02000000000000000000" pitchFamily="2" charset="0"/>
              </a:rPr>
              <a:t>সবাইকে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স্বাগতম</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325" y="936486"/>
            <a:ext cx="7686675" cy="5842297"/>
          </a:xfrm>
          <a:prstGeom prst="rect">
            <a:avLst/>
          </a:prstGeom>
        </p:spPr>
      </p:pic>
    </p:spTree>
    <p:extLst>
      <p:ext uri="{BB962C8B-B14F-4D97-AF65-F5344CB8AC3E}">
        <p14:creationId xmlns:p14="http://schemas.microsoft.com/office/powerpoint/2010/main" val="3033655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4538" y="1814513"/>
            <a:ext cx="7872412" cy="3416320"/>
          </a:xfrm>
          <a:prstGeom prst="rect">
            <a:avLst/>
          </a:prstGeom>
          <a:noFill/>
        </p:spPr>
        <p:txBody>
          <a:bodyPr wrap="square" rtlCol="0">
            <a:spAutoFit/>
          </a:bodyPr>
          <a:lstStyle/>
          <a:p>
            <a:pPr algn="just"/>
            <a:r>
              <a:rPr lang="en-US" sz="3600" dirty="0" err="1" smtClean="0">
                <a:solidFill>
                  <a:srgbClr val="383838"/>
                </a:solidFill>
                <a:latin typeface="NikoshBAN" panose="02000000000000000000" pitchFamily="2" charset="0"/>
                <a:cs typeface="NikoshBAN" panose="02000000000000000000" pitchFamily="2" charset="0"/>
              </a:rPr>
              <a:t>উত্তরঃ</a:t>
            </a:r>
            <a:r>
              <a:rPr lang="en-US" sz="3600" dirty="0" smtClean="0">
                <a:solidFill>
                  <a:srgbClr val="383838"/>
                </a:solidFill>
                <a:latin typeface="NikoshBAN" panose="02000000000000000000" pitchFamily="2" charset="0"/>
                <a:cs typeface="NikoshBAN" panose="02000000000000000000" pitchFamily="2" charset="0"/>
              </a:rPr>
              <a:t> </a:t>
            </a:r>
            <a:r>
              <a:rPr lang="as-IN" sz="3600" dirty="0" smtClean="0">
                <a:solidFill>
                  <a:srgbClr val="383838"/>
                </a:solidFill>
                <a:latin typeface="NikoshBAN" panose="02000000000000000000" pitchFamily="2" charset="0"/>
                <a:cs typeface="NikoshBAN" panose="02000000000000000000" pitchFamily="2" charset="0"/>
              </a:rPr>
              <a:t>আধুনিক </a:t>
            </a:r>
            <a:r>
              <a:rPr lang="as-IN" sz="3600" dirty="0">
                <a:solidFill>
                  <a:srgbClr val="383838"/>
                </a:solidFill>
                <a:latin typeface="NikoshBAN" panose="02000000000000000000" pitchFamily="2" charset="0"/>
                <a:cs typeface="NikoshBAN" panose="02000000000000000000" pitchFamily="2" charset="0"/>
              </a:rPr>
              <a:t>যুগ বিজ্ঞানের যুগ। ইন্টারনেট আধুনিক প্রযুক্তির কিস্ময়কর উদ্ভাবন। এটি হলো নেটওয়ার্ক</a:t>
            </a:r>
            <a:r>
              <a:rPr lang="en-US" sz="3600" dirty="0">
                <a:solidFill>
                  <a:srgbClr val="383838"/>
                </a:solidFill>
                <a:latin typeface="NikoshBAN" panose="02000000000000000000" pitchFamily="2" charset="0"/>
                <a:cs typeface="NikoshBAN" panose="02000000000000000000" pitchFamily="2" charset="0"/>
              </a:rPr>
              <a:t> </a:t>
            </a:r>
            <a:r>
              <a:rPr lang="as-IN" sz="3600" dirty="0">
                <a:solidFill>
                  <a:srgbClr val="383838"/>
                </a:solidFill>
                <a:latin typeface="NikoshBAN" panose="02000000000000000000" pitchFamily="2" charset="0"/>
                <a:cs typeface="NikoshBAN" panose="02000000000000000000" pitchFamily="2" charset="0"/>
              </a:rPr>
              <a:t>সমূহের নেটওয়ার্ক</a:t>
            </a:r>
            <a:r>
              <a:rPr lang="as-IN" sz="3600" dirty="0" smtClean="0">
                <a:solidFill>
                  <a:srgbClr val="383838"/>
                </a:solidFill>
                <a:latin typeface="NikoshBAN" panose="02000000000000000000" pitchFamily="2" charset="0"/>
                <a:cs typeface="NikoshBAN" panose="02000000000000000000" pitchFamily="2" charset="0"/>
              </a:rPr>
              <a:t>।শিক্ষা</a:t>
            </a:r>
            <a:r>
              <a:rPr lang="as-IN" sz="3600" dirty="0">
                <a:solidFill>
                  <a:srgbClr val="383838"/>
                </a:solidFill>
                <a:latin typeface="NikoshBAN" panose="02000000000000000000" pitchFamily="2" charset="0"/>
                <a:cs typeface="NikoshBAN" panose="02000000000000000000" pitchFamily="2" charset="0"/>
              </a:rPr>
              <a:t>, চিকিৎসা, অর্থনীতি, </a:t>
            </a:r>
            <a:r>
              <a:rPr lang="en-US" sz="3600" dirty="0" err="1" smtClean="0">
                <a:solidFill>
                  <a:srgbClr val="383838"/>
                </a:solidFill>
                <a:latin typeface="NikoshBAN" panose="02000000000000000000" pitchFamily="2" charset="0"/>
                <a:cs typeface="NikoshBAN" panose="02000000000000000000" pitchFamily="2" charset="0"/>
              </a:rPr>
              <a:t>ব্যবসা</a:t>
            </a:r>
            <a:r>
              <a:rPr lang="en-US" sz="3600" dirty="0" smtClean="0">
                <a:solidFill>
                  <a:srgbClr val="383838"/>
                </a:solidFill>
                <a:latin typeface="NikoshBAN" panose="02000000000000000000" pitchFamily="2" charset="0"/>
                <a:cs typeface="NikoshBAN" panose="02000000000000000000" pitchFamily="2" charset="0"/>
              </a:rPr>
              <a:t>,</a:t>
            </a:r>
            <a:r>
              <a:rPr lang="as-IN" sz="3600" dirty="0" smtClean="0">
                <a:solidFill>
                  <a:srgbClr val="383838"/>
                </a:solidFill>
                <a:latin typeface="NikoshBAN" panose="02000000000000000000" pitchFamily="2" charset="0"/>
                <a:cs typeface="NikoshBAN" panose="02000000000000000000" pitchFamily="2" charset="0"/>
              </a:rPr>
              <a:t>রাজনীতি</a:t>
            </a:r>
            <a:r>
              <a:rPr lang="as-IN" sz="3600" dirty="0">
                <a:solidFill>
                  <a:srgbClr val="383838"/>
                </a:solidFill>
                <a:latin typeface="NikoshBAN" panose="02000000000000000000" pitchFamily="2" charset="0"/>
                <a:cs typeface="NikoshBAN" panose="02000000000000000000" pitchFamily="2" charset="0"/>
              </a:rPr>
              <a:t>, সংস্কৃতি প্রতিটি ক্ষেত্রেই ভূমিকা রাখছে ইন্টারনেট। শিক্ষার ক্ষেত্রে ইন্টারনেট এনেছে বৈপ্লবিক </a:t>
            </a:r>
            <a:r>
              <a:rPr lang="as-IN" sz="3600" dirty="0" smtClean="0">
                <a:solidFill>
                  <a:srgbClr val="383838"/>
                </a:solidFill>
                <a:latin typeface="NikoshBAN" panose="02000000000000000000" pitchFamily="2" charset="0"/>
                <a:cs typeface="NikoshBAN" panose="02000000000000000000" pitchFamily="2" charset="0"/>
              </a:rPr>
              <a:t>পরিবর্তন</a:t>
            </a:r>
            <a:r>
              <a:rPr lang="en-US" sz="3600" dirty="0" smtClean="0">
                <a:solidFill>
                  <a:srgbClr val="383838"/>
                </a:solidFill>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2371725" y="514350"/>
            <a:ext cx="7515225" cy="646331"/>
          </a:xfrm>
          <a:prstGeom prst="rect">
            <a:avLst/>
          </a:prstGeom>
          <a:noFill/>
        </p:spPr>
        <p:txBody>
          <a:bodyPr wrap="square" rtlCol="0">
            <a:spAutoFit/>
          </a:bodyPr>
          <a:lstStyle/>
          <a:p>
            <a:r>
              <a:rPr lang="en-US" sz="3600" b="1" dirty="0" err="1" smtClean="0">
                <a:latin typeface="NikoshBAN" panose="02000000000000000000" pitchFamily="2" charset="0"/>
                <a:cs typeface="NikoshBAN" panose="02000000000000000000" pitchFamily="2" charset="0"/>
              </a:rPr>
              <a:t>ইন্টারনেটের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ক্ষেত্র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গুলো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লেখ</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জোড়ায়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কাজ</a:t>
            </a:r>
            <a:r>
              <a:rPr 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93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761" y="1906583"/>
            <a:ext cx="3471863" cy="27545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1" y="1923366"/>
            <a:ext cx="2957510" cy="2743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0974" y="1996393"/>
            <a:ext cx="3997203" cy="2681509"/>
          </a:xfrm>
          <a:prstGeom prst="rect">
            <a:avLst/>
          </a:prstGeom>
        </p:spPr>
      </p:pic>
      <p:sp>
        <p:nvSpPr>
          <p:cNvPr id="5" name="TextBox 4"/>
          <p:cNvSpPr txBox="1"/>
          <p:nvPr/>
        </p:nvSpPr>
        <p:spPr>
          <a:xfrm>
            <a:off x="1185862" y="385763"/>
            <a:ext cx="9872663" cy="646331"/>
          </a:xfrm>
          <a:prstGeom prst="rect">
            <a:avLst/>
          </a:prstGeom>
          <a:noFill/>
        </p:spPr>
        <p:txBody>
          <a:bodyPr wrap="square" rtlCol="0">
            <a:spAutoFit/>
          </a:bodyPr>
          <a:lstStyle/>
          <a:p>
            <a:pPr algn="ctr"/>
            <a:r>
              <a:rPr lang="en-US" sz="3600" dirty="0" err="1" smtClean="0"/>
              <a:t>নিচের</a:t>
            </a:r>
            <a:r>
              <a:rPr lang="en-US" sz="3600" dirty="0" smtClean="0"/>
              <a:t> </a:t>
            </a:r>
            <a:r>
              <a:rPr lang="en-US" sz="3600" dirty="0" err="1" smtClean="0"/>
              <a:t>চিত্রটিতে</a:t>
            </a:r>
            <a:r>
              <a:rPr lang="en-US" sz="3600" dirty="0" smtClean="0"/>
              <a:t> </a:t>
            </a:r>
            <a:r>
              <a:rPr lang="en-US" sz="3600" dirty="0" err="1" smtClean="0"/>
              <a:t>তোমরা</a:t>
            </a:r>
            <a:r>
              <a:rPr lang="en-US" sz="3600" dirty="0" smtClean="0"/>
              <a:t> </a:t>
            </a:r>
            <a:r>
              <a:rPr lang="en-US" sz="3600" dirty="0" err="1" smtClean="0"/>
              <a:t>কী</a:t>
            </a:r>
            <a:r>
              <a:rPr lang="en-US" sz="3600" dirty="0" smtClean="0"/>
              <a:t> </a:t>
            </a:r>
            <a:r>
              <a:rPr lang="en-US" sz="3600" dirty="0" err="1" smtClean="0"/>
              <a:t>দেখতে</a:t>
            </a:r>
            <a:r>
              <a:rPr lang="en-US" sz="3600" dirty="0" smtClean="0"/>
              <a:t> </a:t>
            </a:r>
            <a:r>
              <a:rPr lang="en-US" sz="3600" dirty="0" err="1" smtClean="0"/>
              <a:t>পাচ্ছ</a:t>
            </a:r>
            <a:r>
              <a:rPr lang="en-US" sz="3600" dirty="0" smtClean="0"/>
              <a:t>?</a:t>
            </a:r>
            <a:endParaRPr lang="en-US" sz="3600" dirty="0"/>
          </a:p>
        </p:txBody>
      </p:sp>
      <p:sp>
        <p:nvSpPr>
          <p:cNvPr id="6" name="TextBox 5"/>
          <p:cNvSpPr txBox="1"/>
          <p:nvPr/>
        </p:nvSpPr>
        <p:spPr>
          <a:xfrm>
            <a:off x="2800350" y="5001296"/>
            <a:ext cx="5757863" cy="1323439"/>
          </a:xfrm>
          <a:prstGeom prst="rect">
            <a:avLst/>
          </a:prstGeom>
          <a:noFill/>
        </p:spPr>
        <p:txBody>
          <a:bodyPr wrap="square" rtlCol="0">
            <a:spAutoFit/>
          </a:bodyPr>
          <a:lstStyle/>
          <a:p>
            <a:pPr algn="ctr"/>
            <a:r>
              <a:rPr lang="as-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ইন্টারনেটের মাধ্যমে</a:t>
            </a:r>
            <a:endParaRPr lang="en-US"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4000" b="1" dirty="0" err="1" smtClean="0"/>
              <a:t>ফল</a:t>
            </a:r>
            <a:r>
              <a:rPr lang="en-US" sz="4000" b="1" dirty="0" smtClean="0"/>
              <a:t> </a:t>
            </a:r>
            <a:r>
              <a:rPr lang="en-US" sz="4000" b="1" dirty="0" err="1" smtClean="0"/>
              <a:t>প্রকাশ</a:t>
            </a:r>
            <a:r>
              <a:rPr lang="en-US" sz="4000" b="1" dirty="0" smtClean="0"/>
              <a:t> ও </a:t>
            </a:r>
            <a:r>
              <a:rPr lang="en-US" sz="4000" b="1" dirty="0" err="1" smtClean="0"/>
              <a:t>বই</a:t>
            </a:r>
            <a:r>
              <a:rPr lang="en-US" sz="4000" b="1" dirty="0" smtClean="0"/>
              <a:t> </a:t>
            </a:r>
            <a:r>
              <a:rPr lang="en-US" sz="4000" b="1" dirty="0" err="1" smtClean="0"/>
              <a:t>ডাউনলোড</a:t>
            </a:r>
            <a:endParaRPr lang="en-US" sz="4000" b="1" dirty="0"/>
          </a:p>
        </p:txBody>
      </p:sp>
    </p:spTree>
    <p:extLst>
      <p:ext uri="{BB962C8B-B14F-4D97-AF65-F5344CB8AC3E}">
        <p14:creationId xmlns:p14="http://schemas.microsoft.com/office/powerpoint/2010/main" val="140741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1525" y="514350"/>
            <a:ext cx="10401300" cy="4401205"/>
          </a:xfrm>
          <a:prstGeom prst="rect">
            <a:avLst/>
          </a:prstGeom>
          <a:noFill/>
        </p:spPr>
        <p:txBody>
          <a:bodyPr wrap="square" rtlCol="0">
            <a:spAutoFit/>
          </a:bodyPr>
          <a:lstStyle/>
          <a:p>
            <a:pPr algn="ctr"/>
            <a:r>
              <a:rPr lang="en-US" sz="3200" b="1" dirty="0" err="1" smtClean="0"/>
              <a:t>শিক্ষা</a:t>
            </a:r>
            <a:r>
              <a:rPr lang="en-US" sz="3200" b="1" dirty="0" smtClean="0"/>
              <a:t> </a:t>
            </a:r>
            <a:r>
              <a:rPr lang="en-US" sz="3200" b="1" dirty="0" err="1" smtClean="0"/>
              <a:t>ক্ষেত্রে</a:t>
            </a:r>
            <a:r>
              <a:rPr lang="en-US" sz="3200" b="1" dirty="0" smtClean="0"/>
              <a:t>  </a:t>
            </a:r>
            <a:r>
              <a:rPr lang="en-US" sz="3200" b="1" dirty="0" err="1" smtClean="0"/>
              <a:t>ইন্টারনেটের</a:t>
            </a:r>
            <a:r>
              <a:rPr lang="en-US" sz="3200" b="1" dirty="0" smtClean="0"/>
              <a:t> </a:t>
            </a:r>
            <a:r>
              <a:rPr lang="en-US" sz="3200" b="1" dirty="0" err="1" smtClean="0"/>
              <a:t>গুরুত্ব</a:t>
            </a:r>
            <a:r>
              <a:rPr lang="en-US" sz="3200" b="1" dirty="0" smtClean="0"/>
              <a:t> </a:t>
            </a:r>
            <a:r>
              <a:rPr lang="en-US" sz="3200" b="1" dirty="0" err="1" smtClean="0"/>
              <a:t>লিখ</a:t>
            </a:r>
            <a:r>
              <a:rPr lang="en-US" sz="3200" b="1" dirty="0"/>
              <a:t> </a:t>
            </a:r>
            <a:r>
              <a:rPr lang="en-US" sz="3200" b="1" dirty="0" smtClean="0"/>
              <a:t>(</a:t>
            </a:r>
            <a:r>
              <a:rPr lang="en-US" sz="3200" b="1" dirty="0" err="1" smtClean="0"/>
              <a:t>দলীয়</a:t>
            </a:r>
            <a:r>
              <a:rPr lang="en-US" sz="3200" b="1" dirty="0" smtClean="0"/>
              <a:t> </a:t>
            </a:r>
            <a:r>
              <a:rPr lang="en-US" sz="3200" b="1" dirty="0" err="1" smtClean="0"/>
              <a:t>কাজ</a:t>
            </a:r>
            <a:r>
              <a:rPr lang="en-US" sz="3200" b="1" dirty="0" smtClean="0"/>
              <a:t>)</a:t>
            </a:r>
          </a:p>
          <a:p>
            <a:endParaRPr lang="en-US" sz="3200" dirty="0" smtClean="0"/>
          </a:p>
          <a:p>
            <a:pPr algn="just"/>
            <a:r>
              <a:rPr lang="en-US" sz="3600" dirty="0" err="1" smtClean="0">
                <a:latin typeface="NikoshBAN" panose="02000000000000000000" pitchFamily="2" charset="0"/>
                <a:cs typeface="NikoshBAN" panose="02000000000000000000" pitchFamily="2" charset="0"/>
              </a:rPr>
              <a:t>উত্তরঃ</a:t>
            </a:r>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ইন্টারনেট </a:t>
            </a:r>
            <a:r>
              <a:rPr lang="as-IN" sz="3600" dirty="0">
                <a:latin typeface="NikoshBAN" panose="02000000000000000000" pitchFamily="2" charset="0"/>
                <a:cs typeface="NikoshBAN" panose="02000000000000000000" pitchFamily="2" charset="0"/>
              </a:rPr>
              <a:t>থেকে বই পুস্তকডাউনলোডের মাধ্যমে শিক্ষার্থীরা খুব সহজেই ব্যবহার করতে পারে। বিশ্বের যে কোন প্রান্তের শিক্ষার্থীরা ইন্টারনেটের মাধ্যমে তাদের প্রয়োজনীয় তথ্য চোখের নিমিষে সংগ্রহ করতে পারে। শিক্ষাক্ষেত্রে ইন্টারনেটের আরেকটি বিস্তৃত অবদান হল ই-ল্যার্নিং এর মাধ্যমে শ্রেণিকক্ষে অবস্থান না করেও শ্রেণিকক্ষের কার্যাবলি সরাসরি দেখাসহ তাতে অংশগ্রহণও করা যায়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522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485775"/>
            <a:ext cx="8758238" cy="7355860"/>
          </a:xfrm>
          <a:prstGeom prst="rect">
            <a:avLst/>
          </a:prstGeom>
          <a:noFill/>
        </p:spPr>
        <p:txBody>
          <a:bodyPr wrap="square" rtlCol="0">
            <a:spAutoFit/>
          </a:bodyPr>
          <a:lstStyle/>
          <a:p>
            <a:pPr algn="ctr"/>
            <a:r>
              <a:rPr lang="en-US" sz="4000" b="1" dirty="0" err="1" smtClean="0">
                <a:latin typeface="NikoshBAN" panose="02000000000000000000" pitchFamily="2" charset="0"/>
                <a:cs typeface="NikoshBAN" panose="02000000000000000000" pitchFamily="2" charset="0"/>
              </a:rPr>
              <a:t>মূল্যায়ন</a:t>
            </a:r>
            <a:endParaRPr lang="en-US" sz="4000" b="1" dirty="0" smtClean="0">
              <a:latin typeface="NikoshBAN" panose="02000000000000000000" pitchFamily="2" charset="0"/>
              <a:cs typeface="NikoshBAN" panose="02000000000000000000" pitchFamily="2" charset="0"/>
            </a:endParaRPr>
          </a:p>
          <a:p>
            <a:endParaRPr lang="en-US" sz="3600" dirty="0" smtClean="0"/>
          </a:p>
          <a:p>
            <a:r>
              <a:rPr lang="en-US" sz="3600" dirty="0" smtClean="0">
                <a:latin typeface="NikoshBAN" panose="02000000000000000000" pitchFamily="2" charset="0"/>
                <a:cs typeface="NikoshBAN" panose="02000000000000000000" pitchFamily="2" charset="0"/>
              </a:rPr>
              <a:t>১। </a:t>
            </a:r>
            <a:r>
              <a:rPr lang="en-US" sz="3600" dirty="0" err="1" smtClean="0">
                <a:latin typeface="NikoshBAN" panose="02000000000000000000" pitchFamily="2" charset="0"/>
                <a:cs typeface="NikoshBAN" panose="02000000000000000000" pitchFamily="2" charset="0"/>
              </a:rPr>
              <a:t>শিক্ষাক্ষেত্রে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ভুমিকা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বেশি</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(ক) ই- </a:t>
            </a:r>
            <a:r>
              <a:rPr lang="en-US" sz="3600" dirty="0" err="1" smtClean="0">
                <a:latin typeface="NikoshBAN" panose="02000000000000000000" pitchFamily="2" charset="0"/>
                <a:cs typeface="NikoshBAN" panose="02000000000000000000" pitchFamily="2" charset="0"/>
              </a:rPr>
              <a:t>লার্নিং</a:t>
            </a:r>
            <a:r>
              <a:rPr lang="en-US" sz="3600" dirty="0" smtClean="0">
                <a:latin typeface="NikoshBAN" panose="02000000000000000000" pitchFamily="2" charset="0"/>
                <a:cs typeface="NikoshBAN" panose="02000000000000000000" pitchFamily="2" charset="0"/>
              </a:rPr>
              <a:t>  (খ) ই-</a:t>
            </a:r>
            <a:r>
              <a:rPr lang="en-US" sz="3600" dirty="0" err="1" smtClean="0">
                <a:latin typeface="NikoshBAN" panose="02000000000000000000" pitchFamily="2" charset="0"/>
                <a:cs typeface="NikoshBAN" panose="02000000000000000000" pitchFamily="2" charset="0"/>
              </a:rPr>
              <a:t>বুক</a:t>
            </a:r>
            <a:r>
              <a:rPr lang="en-US" sz="3600" dirty="0" smtClean="0">
                <a:latin typeface="NikoshBAN" panose="02000000000000000000" pitchFamily="2" charset="0"/>
                <a:cs typeface="NikoshBAN" panose="02000000000000000000" pitchFamily="2" charset="0"/>
              </a:rPr>
              <a:t> (গ)</a:t>
            </a:r>
            <a:r>
              <a:rPr lang="en-US" sz="3600" dirty="0" err="1" smtClean="0">
                <a:latin typeface="NikoshBAN" panose="02000000000000000000" pitchFamily="2" charset="0"/>
                <a:cs typeface="NikoshBAN" panose="02000000000000000000" pitchFamily="2" charset="0"/>
              </a:rPr>
              <a:t>ইন্টারনেট</a:t>
            </a:r>
            <a:r>
              <a:rPr lang="en-US" sz="3600" dirty="0" smtClean="0">
                <a:latin typeface="NikoshBAN" panose="02000000000000000000" pitchFamily="2" charset="0"/>
                <a:cs typeface="NikoshBAN" panose="02000000000000000000" pitchFamily="2" charset="0"/>
              </a:rPr>
              <a:t> (ঘ) </a:t>
            </a:r>
            <a:r>
              <a:rPr lang="en-US" sz="3600" dirty="0" err="1" smtClean="0">
                <a:latin typeface="NikoshBAN" panose="02000000000000000000" pitchFamily="2" charset="0"/>
                <a:cs typeface="NikoshBAN" panose="02000000000000000000" pitchFamily="2" charset="0"/>
              </a:rPr>
              <a:t>কম্পিউটার</a:t>
            </a:r>
            <a:endParaRPr lang="en-US" sz="3600" dirty="0">
              <a:latin typeface="NikoshBAN" panose="02000000000000000000" pitchFamily="2" charset="0"/>
              <a:cs typeface="NikoshBAN" panose="02000000000000000000" pitchFamily="2" charset="0"/>
            </a:endParaRPr>
          </a:p>
          <a:p>
            <a:endParaRPr lang="en-US" sz="3600" dirty="0" smtClean="0">
              <a:latin typeface="NikoshBAN" panose="02000000000000000000" pitchFamily="2" charset="0"/>
              <a:cs typeface="NikoshBAN" panose="02000000000000000000" pitchFamily="2" charset="0"/>
            </a:endParaRPr>
          </a:p>
          <a:p>
            <a:r>
              <a:rPr lang="en-US" sz="3600" dirty="0" err="1" smtClean="0">
                <a:latin typeface="NikoshBAN" panose="02000000000000000000" pitchFamily="2" charset="0"/>
                <a:cs typeface="NikoshBAN" panose="02000000000000000000" pitchFamily="2" charset="0"/>
              </a:rPr>
              <a:t>উত্তরঃ</a:t>
            </a:r>
            <a:r>
              <a:rPr lang="en-US" sz="3600" dirty="0" smtClean="0">
                <a:latin typeface="NikoshBAN" panose="02000000000000000000" pitchFamily="2" charset="0"/>
                <a:cs typeface="NikoshBAN" panose="02000000000000000000" pitchFamily="2" charset="0"/>
              </a:rPr>
              <a:t> (গ) </a:t>
            </a:r>
            <a:r>
              <a:rPr lang="en-US" sz="3600" dirty="0" err="1" smtClean="0">
                <a:latin typeface="NikoshBAN" panose="02000000000000000000" pitchFamily="2" charset="0"/>
                <a:cs typeface="NikoshBAN" panose="02000000000000000000" pitchFamily="2" charset="0"/>
              </a:rPr>
              <a:t>ইন্টারনেট</a:t>
            </a:r>
            <a:endParaRPr lang="en-US" sz="3600" dirty="0" smtClean="0">
              <a:latin typeface="NikoshBAN" panose="02000000000000000000" pitchFamily="2" charset="0"/>
              <a:cs typeface="NikoshBAN" panose="02000000000000000000" pitchFamily="2" charset="0"/>
            </a:endParaRPr>
          </a:p>
          <a:p>
            <a:endParaRPr lang="en-US" sz="3600" dirty="0" smtClean="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২। </a:t>
            </a:r>
            <a:r>
              <a:rPr lang="en-US" sz="3600" dirty="0" err="1" smtClean="0">
                <a:latin typeface="NikoshBAN" panose="02000000000000000000" pitchFamily="2" charset="0"/>
                <a:cs typeface="NikoshBAN" panose="02000000000000000000" pitchFamily="2" charset="0"/>
              </a:rPr>
              <a:t>পৃথিবীতে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অনেক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পরিবর্তন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এনেছে</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কোনটি</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(ক) </a:t>
            </a:r>
            <a:r>
              <a:rPr lang="en-US" sz="3600" dirty="0" err="1" smtClean="0">
                <a:latin typeface="NikoshBAN" panose="02000000000000000000" pitchFamily="2" charset="0"/>
                <a:cs typeface="NikoshBAN" panose="02000000000000000000" pitchFamily="2" charset="0"/>
              </a:rPr>
              <a:t>ইন্টারনেট</a:t>
            </a:r>
            <a:r>
              <a:rPr lang="en-US" sz="3600" dirty="0" smtClean="0">
                <a:latin typeface="NikoshBAN" panose="02000000000000000000" pitchFamily="2" charset="0"/>
                <a:cs typeface="NikoshBAN" panose="02000000000000000000" pitchFamily="2" charset="0"/>
              </a:rPr>
              <a:t>  (খ) </a:t>
            </a:r>
            <a:r>
              <a:rPr lang="en-US" sz="3600" dirty="0" err="1" smtClean="0">
                <a:latin typeface="NikoshBAN" panose="02000000000000000000" pitchFamily="2" charset="0"/>
                <a:cs typeface="NikoshBAN" panose="02000000000000000000" pitchFamily="2" charset="0"/>
              </a:rPr>
              <a:t>বই</a:t>
            </a:r>
            <a:r>
              <a:rPr lang="en-US" sz="3600" dirty="0" smtClean="0">
                <a:latin typeface="NikoshBAN" panose="02000000000000000000" pitchFamily="2" charset="0"/>
                <a:cs typeface="NikoshBAN" panose="02000000000000000000" pitchFamily="2" charset="0"/>
              </a:rPr>
              <a:t>   (গ)</a:t>
            </a:r>
            <a:r>
              <a:rPr lang="en-US" sz="3600" dirty="0" err="1" smtClean="0">
                <a:latin typeface="NikoshBAN" panose="02000000000000000000" pitchFamily="2" charset="0"/>
                <a:cs typeface="NikoshBAN" panose="02000000000000000000" pitchFamily="2" charset="0"/>
              </a:rPr>
              <a:t>গেম</a:t>
            </a:r>
            <a:r>
              <a:rPr lang="en-US" sz="3600" dirty="0" smtClean="0">
                <a:latin typeface="NikoshBAN" panose="02000000000000000000" pitchFamily="2" charset="0"/>
                <a:cs typeface="NikoshBAN" panose="02000000000000000000" pitchFamily="2" charset="0"/>
              </a:rPr>
              <a:t>   (ঘ)</a:t>
            </a:r>
            <a:r>
              <a:rPr lang="en-US" sz="3600" dirty="0" err="1" smtClean="0">
                <a:latin typeface="NikoshBAN" panose="02000000000000000000" pitchFamily="2" charset="0"/>
                <a:cs typeface="NikoshBAN" panose="02000000000000000000" pitchFamily="2" charset="0"/>
              </a:rPr>
              <a:t>তথ্য</a:t>
            </a:r>
            <a:r>
              <a:rPr lang="en-US" sz="3600" dirty="0" smtClean="0">
                <a:latin typeface="NikoshBAN" panose="02000000000000000000" pitchFamily="2" charset="0"/>
                <a:cs typeface="NikoshBAN" panose="02000000000000000000" pitchFamily="2" charset="0"/>
              </a:rPr>
              <a:t> </a:t>
            </a:r>
          </a:p>
          <a:p>
            <a:endParaRPr lang="en-US" sz="3600" dirty="0" smtClean="0">
              <a:latin typeface="NikoshBAN" panose="02000000000000000000" pitchFamily="2" charset="0"/>
              <a:cs typeface="NikoshBAN" panose="02000000000000000000" pitchFamily="2" charset="0"/>
            </a:endParaRPr>
          </a:p>
          <a:p>
            <a:r>
              <a:rPr lang="en-US" sz="3600" dirty="0" err="1" smtClean="0">
                <a:latin typeface="NikoshBAN" panose="02000000000000000000" pitchFamily="2" charset="0"/>
                <a:cs typeface="NikoshBAN" panose="02000000000000000000" pitchFamily="2" charset="0"/>
              </a:rPr>
              <a:t>উত্তরঃ</a:t>
            </a:r>
            <a:r>
              <a:rPr lang="en-US" sz="3600" dirty="0" smtClean="0">
                <a:latin typeface="NikoshBAN" panose="02000000000000000000" pitchFamily="2" charset="0"/>
                <a:cs typeface="NikoshBAN" panose="02000000000000000000" pitchFamily="2" charset="0"/>
              </a:rPr>
              <a:t> </a:t>
            </a:r>
            <a:r>
              <a:rPr lang="en-US" sz="3600" dirty="0">
                <a:latin typeface="NikoshBAN" panose="02000000000000000000" pitchFamily="2" charset="0"/>
                <a:cs typeface="NikoshBAN" panose="02000000000000000000" pitchFamily="2" charset="0"/>
              </a:rPr>
              <a:t>(ক) </a:t>
            </a:r>
            <a:r>
              <a:rPr lang="en-US" sz="3600" dirty="0" err="1">
                <a:latin typeface="NikoshBAN" panose="02000000000000000000" pitchFamily="2" charset="0"/>
                <a:cs typeface="NikoshBAN" panose="02000000000000000000" pitchFamily="2" charset="0"/>
              </a:rPr>
              <a:t>ইন্টারনেট</a:t>
            </a:r>
            <a:r>
              <a:rPr lang="en-US" sz="3600" dirty="0">
                <a:latin typeface="NikoshBAN" panose="02000000000000000000" pitchFamily="2" charset="0"/>
                <a:cs typeface="NikoshBAN" panose="02000000000000000000" pitchFamily="2" charset="0"/>
              </a:rPr>
              <a:t> </a:t>
            </a:r>
          </a:p>
          <a:p>
            <a:endParaRPr lang="en-US" sz="3600" dirty="0"/>
          </a:p>
          <a:p>
            <a:pPr algn="ctr"/>
            <a:endParaRPr lang="en-US" sz="3600" dirty="0"/>
          </a:p>
        </p:txBody>
      </p:sp>
    </p:spTree>
    <p:extLst>
      <p:ext uri="{BB962C8B-B14F-4D97-AF65-F5344CB8AC3E}">
        <p14:creationId xmlns:p14="http://schemas.microsoft.com/office/powerpoint/2010/main" val="95516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 calcmode="lin" valueType="num">
                                      <p:cBhvr additive="base">
                                        <p:cTn id="2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613" y="1346417"/>
            <a:ext cx="5714999" cy="3058985"/>
          </a:xfrm>
          <a:prstGeom prst="rect">
            <a:avLst/>
          </a:prstGeom>
        </p:spPr>
      </p:pic>
      <p:sp>
        <p:nvSpPr>
          <p:cNvPr id="3" name="TextBox 2"/>
          <p:cNvSpPr txBox="1"/>
          <p:nvPr/>
        </p:nvSpPr>
        <p:spPr>
          <a:xfrm>
            <a:off x="2000250" y="700087"/>
            <a:ext cx="6329362" cy="646331"/>
          </a:xfrm>
          <a:prstGeom prst="rect">
            <a:avLst/>
          </a:prstGeom>
          <a:noFill/>
        </p:spPr>
        <p:txBody>
          <a:bodyPr wrap="square" rtlCol="0">
            <a:spAutoFit/>
          </a:bodyPr>
          <a:lstStyle/>
          <a:p>
            <a:pPr algn="ctr"/>
            <a:r>
              <a:rPr lang="en-US" sz="3600" dirty="0" err="1" smtClean="0"/>
              <a:t>বাড়ির</a:t>
            </a:r>
            <a:r>
              <a:rPr lang="en-US" sz="3600" dirty="0" smtClean="0"/>
              <a:t> </a:t>
            </a:r>
            <a:r>
              <a:rPr lang="en-US" sz="3600" dirty="0" err="1" smtClean="0"/>
              <a:t>কাজ</a:t>
            </a:r>
            <a:endParaRPr lang="en-US" sz="3600" dirty="0"/>
          </a:p>
        </p:txBody>
      </p:sp>
      <p:sp>
        <p:nvSpPr>
          <p:cNvPr id="4" name="TextBox 3"/>
          <p:cNvSpPr txBox="1"/>
          <p:nvPr/>
        </p:nvSpPr>
        <p:spPr>
          <a:xfrm>
            <a:off x="2614614" y="4243388"/>
            <a:ext cx="7472362" cy="769441"/>
          </a:xfrm>
          <a:prstGeom prst="rect">
            <a:avLst/>
          </a:prstGeom>
          <a:noFill/>
        </p:spPr>
        <p:txBody>
          <a:bodyPr wrap="square" rtlCol="0">
            <a:spAutoFit/>
          </a:bodyPr>
          <a:lstStyle/>
          <a:p>
            <a:pPr algn="ctr"/>
            <a:r>
              <a:rPr lang="en-US" sz="4400" dirty="0" err="1" smtClean="0"/>
              <a:t>শিক্ষাক্ষেত্রে</a:t>
            </a:r>
            <a:r>
              <a:rPr lang="en-US" sz="4400" dirty="0" smtClean="0"/>
              <a:t> </a:t>
            </a:r>
            <a:r>
              <a:rPr lang="en-US" sz="4400" dirty="0" err="1" smtClean="0"/>
              <a:t>আইসিটির</a:t>
            </a:r>
            <a:r>
              <a:rPr lang="en-US" sz="4400" dirty="0" smtClean="0"/>
              <a:t> </a:t>
            </a:r>
            <a:r>
              <a:rPr lang="en-US" sz="4400" dirty="0" err="1" smtClean="0"/>
              <a:t>ভুমিকা</a:t>
            </a:r>
            <a:r>
              <a:rPr lang="en-US" sz="4400" dirty="0" smtClean="0"/>
              <a:t> </a:t>
            </a:r>
            <a:r>
              <a:rPr lang="en-US" sz="4400" dirty="0" err="1" smtClean="0"/>
              <a:t>বিশ্লেষন</a:t>
            </a:r>
            <a:r>
              <a:rPr lang="en-US" sz="4400" dirty="0" smtClean="0"/>
              <a:t> </a:t>
            </a:r>
            <a:r>
              <a:rPr lang="en-US" sz="4400" dirty="0" err="1" smtClean="0"/>
              <a:t>কর</a:t>
            </a:r>
            <a:r>
              <a:rPr lang="en-US" sz="4400" dirty="0" smtClean="0"/>
              <a:t>।</a:t>
            </a:r>
            <a:endParaRPr lang="en-US" sz="4400" dirty="0"/>
          </a:p>
        </p:txBody>
      </p:sp>
    </p:spTree>
    <p:extLst>
      <p:ext uri="{BB962C8B-B14F-4D97-AF65-F5344CB8AC3E}">
        <p14:creationId xmlns:p14="http://schemas.microsoft.com/office/powerpoint/2010/main" val="332452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5925" y="942976"/>
            <a:ext cx="7743825" cy="1107996"/>
          </a:xfrm>
          <a:prstGeom prst="rect">
            <a:avLst/>
          </a:prstGeom>
          <a:noFill/>
        </p:spPr>
        <p:txBody>
          <a:bodyPr wrap="square" rtlCol="0">
            <a:spAutoFit/>
          </a:bodyPr>
          <a:lstStyle/>
          <a:p>
            <a:pPr algn="ctr"/>
            <a:r>
              <a:rPr lang="en-US" sz="6600" dirty="0" err="1" smtClean="0"/>
              <a:t>ধন্যবাদ</a:t>
            </a:r>
            <a:endParaRPr lang="en-US" sz="6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25" y="2050972"/>
            <a:ext cx="8187396" cy="421481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18937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2044" y="212139"/>
            <a:ext cx="2257425" cy="830997"/>
          </a:xfrm>
          <a:prstGeom prst="rect">
            <a:avLst/>
          </a:prstGeom>
          <a:noFill/>
        </p:spPr>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পরিচিতি</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474941" y="3278953"/>
            <a:ext cx="3171825" cy="3293209"/>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মিনারা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খাতুন</a:t>
            </a:r>
            <a:endParaRPr lang="en-US" sz="2800" dirty="0">
              <a:latin typeface="NikoshBAN" panose="02000000000000000000" pitchFamily="2" charset="0"/>
              <a:cs typeface="NikoshBAN" panose="02000000000000000000" pitchFamily="2" charset="0"/>
            </a:endParaRPr>
          </a:p>
          <a:p>
            <a:r>
              <a:rPr lang="en-US" sz="2800" dirty="0" err="1">
                <a:latin typeface="NikoshBAN" panose="02000000000000000000" pitchFamily="2" charset="0"/>
                <a:cs typeface="NikoshBAN" panose="02000000000000000000" pitchFamily="2" charset="0"/>
              </a:rPr>
              <a:t>সহকারী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শিক্ষক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আইসিটি</a:t>
            </a:r>
            <a:r>
              <a:rPr lang="en-US" sz="2800" dirty="0">
                <a:latin typeface="NikoshBAN" panose="02000000000000000000" pitchFamily="2" charset="0"/>
                <a:cs typeface="NikoshBAN" panose="02000000000000000000" pitchFamily="2" charset="0"/>
              </a:rPr>
              <a:t>)</a:t>
            </a:r>
          </a:p>
          <a:p>
            <a:r>
              <a:rPr lang="en-US" sz="2800" dirty="0" err="1">
                <a:latin typeface="NikoshBAN" panose="02000000000000000000" pitchFamily="2" charset="0"/>
                <a:cs typeface="NikoshBAN" panose="02000000000000000000" pitchFamily="2" charset="0"/>
              </a:rPr>
              <a:t>দেবখন্ড</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রিয়াকুল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ইসলাম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উচ্চ</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বিদ্যালয়</a:t>
            </a:r>
            <a:endParaRPr lang="en-US" sz="2800" dirty="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তালোড়া,দুপচাঁচিয়া,বগুড়</a:t>
            </a:r>
            <a:endParaRPr lang="en-US" sz="2800" dirty="0" smtClean="0">
              <a:latin typeface="NikoshBAN" panose="02000000000000000000" pitchFamily="2" charset="0"/>
              <a:cs typeface="NikoshBAN" panose="02000000000000000000" pitchFamily="2" charset="0"/>
            </a:endParaRPr>
          </a:p>
          <a:p>
            <a:r>
              <a:rPr lang="en-US" sz="2000" dirty="0" smtClean="0">
                <a:latin typeface="NikoshBAN" panose="02000000000000000000" pitchFamily="2" charset="0"/>
                <a:cs typeface="NikoshBAN" panose="02000000000000000000" pitchFamily="2" charset="0"/>
              </a:rPr>
              <a:t>ইমেইলminarabogra406911@gmail.com</a:t>
            </a:r>
          </a:p>
          <a:p>
            <a:r>
              <a:rPr lang="en-US" sz="2800" dirty="0" smtClean="0">
                <a:latin typeface="NikoshBAN" panose="02000000000000000000" pitchFamily="2" charset="0"/>
                <a:cs typeface="NikoshBAN" panose="02000000000000000000" pitchFamily="2" charset="0"/>
              </a:rPr>
              <a:t>মোবাইলনং০১৭৪২৪০৬৯১১</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4040" y="1720277"/>
            <a:ext cx="3340183" cy="4093428"/>
          </a:xfrm>
          <a:prstGeom prst="rect">
            <a:avLst/>
          </a:prstGeom>
        </p:spPr>
      </p:pic>
      <p:sp>
        <p:nvSpPr>
          <p:cNvPr id="8" name="TextBox 7"/>
          <p:cNvSpPr txBox="1"/>
          <p:nvPr/>
        </p:nvSpPr>
        <p:spPr>
          <a:xfrm>
            <a:off x="8515350" y="2094013"/>
            <a:ext cx="3228975" cy="236988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শ্রে</a:t>
            </a:r>
            <a:r>
              <a:rPr lang="bn-IN" sz="2800" dirty="0" smtClean="0">
                <a:latin typeface="NikoshBAN" panose="02000000000000000000" pitchFamily="2" charset="0"/>
                <a:cs typeface="NikoshBAN" panose="02000000000000000000" pitchFamily="2" charset="0"/>
              </a:rPr>
              <a:t>ণি-৯ম</a:t>
            </a:r>
          </a:p>
          <a:p>
            <a:r>
              <a:rPr lang="bn-IN" sz="2800" dirty="0" smtClean="0">
                <a:latin typeface="NikoshBAN" panose="02000000000000000000" pitchFamily="2" charset="0"/>
                <a:cs typeface="NikoshBAN" panose="02000000000000000000" pitchFamily="2" charset="0"/>
              </a:rPr>
              <a:t>অধ্যায়-</a:t>
            </a:r>
            <a:r>
              <a:rPr lang="en-US" sz="2800" dirty="0" err="1" smtClean="0">
                <a:latin typeface="NikoshBAN" panose="02000000000000000000" pitchFamily="2" charset="0"/>
                <a:cs typeface="NikoshBAN" panose="02000000000000000000" pitchFamily="2" charset="0"/>
              </a:rPr>
              <a:t>তৃতীয়</a:t>
            </a:r>
            <a:endParaRPr lang="bn-IN" sz="2800" dirty="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সময়-</a:t>
            </a:r>
            <a:r>
              <a:rPr lang="en-US" sz="2800" dirty="0">
                <a:latin typeface="NikoshBAN" panose="02000000000000000000" pitchFamily="2" charset="0"/>
                <a:cs typeface="NikoshBAN" panose="02000000000000000000" pitchFamily="2" charset="0"/>
              </a:rPr>
              <a:t>৫০মিনিট</a:t>
            </a:r>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তারিখ-</a:t>
            </a:r>
            <a:r>
              <a:rPr lang="en-US" sz="2800" dirty="0">
                <a:latin typeface="NikoshBAN" panose="02000000000000000000" pitchFamily="2" charset="0"/>
                <a:cs typeface="NikoshBAN" panose="02000000000000000000" pitchFamily="2" charset="0"/>
              </a:rPr>
              <a:t>২৭/৭/২০২২</a:t>
            </a:r>
          </a:p>
          <a:p>
            <a:endParaRPr lang="en-US" dirty="0"/>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066" y="1164698"/>
            <a:ext cx="2209573" cy="205725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14979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0363" y="757238"/>
            <a:ext cx="6500812" cy="707886"/>
          </a:xfrm>
          <a:prstGeom prst="rect">
            <a:avLst/>
          </a:prstGeom>
          <a:noFill/>
        </p:spPr>
        <p:txBody>
          <a:bodyPr wrap="square" rtlCol="0">
            <a:spAutoFit/>
          </a:bodyPr>
          <a:lstStyle/>
          <a:p>
            <a:pPr algn="ctr"/>
            <a:r>
              <a:rPr lang="en-US" sz="4000" dirty="0" err="1" smtClean="0"/>
              <a:t>এস</a:t>
            </a:r>
            <a:r>
              <a:rPr lang="en-US" sz="4000" dirty="0" smtClean="0"/>
              <a:t> </a:t>
            </a:r>
            <a:r>
              <a:rPr lang="en-US" sz="4000" dirty="0" err="1" smtClean="0"/>
              <a:t>ভিডিও</a:t>
            </a:r>
            <a:r>
              <a:rPr lang="en-US" sz="4000" dirty="0" smtClean="0"/>
              <a:t> </a:t>
            </a:r>
            <a:r>
              <a:rPr lang="en-US" sz="4000" dirty="0" err="1" smtClean="0"/>
              <a:t>দেখি</a:t>
            </a:r>
            <a:endParaRPr lang="en-US" sz="4000"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238754767"/>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spid="_x0000_s104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72729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060" y="828676"/>
            <a:ext cx="8601672" cy="4200524"/>
          </a:xfrm>
          <a:prstGeom prst="rect">
            <a:avLst/>
          </a:prstGeom>
        </p:spPr>
      </p:pic>
      <p:sp>
        <p:nvSpPr>
          <p:cNvPr id="8" name="TextBox 7"/>
          <p:cNvSpPr txBox="1"/>
          <p:nvPr/>
        </p:nvSpPr>
        <p:spPr>
          <a:xfrm>
            <a:off x="1328738" y="5143500"/>
            <a:ext cx="10144125" cy="984885"/>
          </a:xfrm>
          <a:prstGeom prst="rect">
            <a:avLst/>
          </a:prstGeom>
          <a:noFill/>
        </p:spPr>
        <p:txBody>
          <a:bodyPr wrap="square" rtlCol="0">
            <a:spAutoFit/>
          </a:bodyPr>
          <a:lstStyle/>
          <a:p>
            <a:pPr algn="ctr"/>
            <a:r>
              <a:rPr lang="en-US" sz="4000" dirty="0" err="1">
                <a:latin typeface="NikoshBAN" panose="02000000000000000000" pitchFamily="2" charset="0"/>
                <a:cs typeface="NikoshBAN" panose="02000000000000000000" pitchFamily="2" charset="0"/>
              </a:rPr>
              <a:t>ছবি</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দেখে</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বুঝতে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পারলে</a:t>
            </a:r>
            <a:r>
              <a:rPr lang="en-US" sz="4000" dirty="0">
                <a:latin typeface="NikoshBAN" panose="02000000000000000000" pitchFamily="2" charset="0"/>
                <a:cs typeface="NikoshBAN" panose="02000000000000000000" pitchFamily="2" charset="0"/>
              </a:rPr>
              <a:t>?</a:t>
            </a:r>
          </a:p>
          <a:p>
            <a:endParaRPr lang="en-US" dirty="0"/>
          </a:p>
        </p:txBody>
      </p:sp>
    </p:spTree>
    <p:extLst>
      <p:ext uri="{BB962C8B-B14F-4D97-AF65-F5344CB8AC3E}">
        <p14:creationId xmlns:p14="http://schemas.microsoft.com/office/powerpoint/2010/main" val="341911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5838" y="1800225"/>
            <a:ext cx="9086850" cy="1107996"/>
          </a:xfrm>
          <a:prstGeom prst="rect">
            <a:avLst/>
          </a:prstGeom>
          <a:noFill/>
        </p:spPr>
        <p:txBody>
          <a:bodyPr wrap="square" rtlCol="0">
            <a:spAutoFit/>
          </a:bodyPr>
          <a:lstStyle/>
          <a:p>
            <a:pPr algn="ctr"/>
            <a:r>
              <a:rPr lang="en-US" sz="4800" dirty="0" err="1">
                <a:latin typeface="NikoshBAN" panose="02000000000000000000" pitchFamily="2" charset="0"/>
                <a:cs typeface="NikoshBAN" panose="02000000000000000000" pitchFamily="2" charset="0"/>
              </a:rPr>
              <a:t>আজকের</a:t>
            </a:r>
            <a:r>
              <a:rPr lang="en-US" sz="4800" dirty="0">
                <a:latin typeface="NikoshBAN" panose="02000000000000000000" pitchFamily="2" charset="0"/>
                <a:cs typeface="NikoshBAN" panose="02000000000000000000" pitchFamily="2" charset="0"/>
              </a:rPr>
              <a:t> </a:t>
            </a:r>
            <a:r>
              <a:rPr lang="bn-IN" sz="4800" dirty="0">
                <a:latin typeface="NikoshBAN" panose="02000000000000000000" pitchFamily="2" charset="0"/>
                <a:cs typeface="NikoshBAN" panose="02000000000000000000" pitchFamily="2" charset="0"/>
              </a:rPr>
              <a:t>পাঠের শিরোনাম</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শিক্ষায়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ইন্টারনেট</a:t>
            </a:r>
            <a:endParaRPr lang="en-US" sz="4800" dirty="0">
              <a:latin typeface="NikoshBAN" panose="02000000000000000000" pitchFamily="2" charset="0"/>
              <a:cs typeface="NikoshBAN" panose="02000000000000000000" pitchFamily="2" charset="0"/>
            </a:endParaRPr>
          </a:p>
          <a:p>
            <a:pPr algn="ctr"/>
            <a:endParaRPr lang="en-US" dirty="0"/>
          </a:p>
        </p:txBody>
      </p:sp>
    </p:spTree>
    <p:extLst>
      <p:ext uri="{BB962C8B-B14F-4D97-AF65-F5344CB8AC3E}">
        <p14:creationId xmlns:p14="http://schemas.microsoft.com/office/powerpoint/2010/main" val="2938753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71525"/>
            <a:ext cx="9558338" cy="3939540"/>
          </a:xfrm>
          <a:prstGeom prst="rect">
            <a:avLst/>
          </a:prstGeom>
          <a:noFill/>
        </p:spPr>
        <p:txBody>
          <a:bodyPr wrap="square" rtlCol="0">
            <a:spAutoFit/>
          </a:bodyPr>
          <a:lstStyle/>
          <a:p>
            <a:pPr algn="ctr"/>
            <a:r>
              <a:rPr lang="bn-IN" sz="7200" dirty="0" smtClean="0">
                <a:latin typeface="NikoshBAN" panose="02000000000000000000" pitchFamily="2" charset="0"/>
                <a:cs typeface="NikoshBAN" panose="02000000000000000000" pitchFamily="2" charset="0"/>
              </a:rPr>
              <a:t>শিখন </a:t>
            </a:r>
            <a:r>
              <a:rPr lang="bn-IN" sz="7200" dirty="0">
                <a:latin typeface="NikoshBAN" panose="02000000000000000000" pitchFamily="2" charset="0"/>
                <a:cs typeface="NikoshBAN" panose="02000000000000000000" pitchFamily="2" charset="0"/>
              </a:rPr>
              <a:t>ফল</a:t>
            </a:r>
            <a:endParaRPr lang="en-US" sz="7200" dirty="0">
              <a:latin typeface="NikoshBAN" panose="02000000000000000000" pitchFamily="2" charset="0"/>
              <a:cs typeface="NikoshBAN" panose="02000000000000000000" pitchFamily="2" charset="0"/>
            </a:endParaRPr>
          </a:p>
          <a:p>
            <a:r>
              <a:rPr lang="en-US" sz="4000" dirty="0" err="1">
                <a:latin typeface="NikoshBAN" panose="02000000000000000000" pitchFamily="2" charset="0"/>
                <a:cs typeface="NikoshBAN" panose="02000000000000000000" pitchFamily="2" charset="0"/>
              </a:rPr>
              <a:t>এই</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পাঠ</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শেষে</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শিক্ষার্থীরা</a:t>
            </a:r>
            <a:r>
              <a:rPr lang="en-US" sz="4000" dirty="0">
                <a:latin typeface="NikoshBAN" panose="02000000000000000000" pitchFamily="2" charset="0"/>
                <a:cs typeface="NikoshBAN" panose="02000000000000000000" pitchFamily="2" charset="0"/>
              </a:rPr>
              <a:t>…</a:t>
            </a:r>
          </a:p>
          <a:p>
            <a:r>
              <a:rPr lang="en-US" sz="4000" dirty="0">
                <a:latin typeface="NikoshBAN" panose="02000000000000000000" pitchFamily="2" charset="0"/>
                <a:cs typeface="NikoshBAN" panose="02000000000000000000" pitchFamily="2" charset="0"/>
              </a:rPr>
              <a:t>০১। </a:t>
            </a:r>
            <a:r>
              <a:rPr lang="en-US" sz="4000" dirty="0" err="1">
                <a:latin typeface="NikoshBAN" panose="02000000000000000000" pitchFamily="2" charset="0"/>
                <a:cs typeface="NikoshBAN" panose="02000000000000000000" pitchFamily="2" charset="0"/>
              </a:rPr>
              <a:t>ইন্টারনেট</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জগতে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প্রবেশের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পথ</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p>
          <a:p>
            <a:r>
              <a:rPr lang="en-US" sz="4000" dirty="0" smtClean="0">
                <a:latin typeface="NikoshBAN" panose="02000000000000000000" pitchFamily="2" charset="0"/>
                <a:cs typeface="NikoshBAN" panose="02000000000000000000" pitchFamily="2" charset="0"/>
              </a:rPr>
              <a:t>০২। </a:t>
            </a:r>
            <a:r>
              <a:rPr lang="en-US" sz="4000" dirty="0" err="1" smtClean="0">
                <a:latin typeface="NikoshBAN" panose="02000000000000000000" pitchFamily="2" charset="0"/>
                <a:cs typeface="NikoshBAN" panose="02000000000000000000" pitchFamily="2" charset="0"/>
              </a:rPr>
              <a:t>ইন্টারনেট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ব্যবহারের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ক্ষেত্র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চিহ্নিত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p>
          <a:p>
            <a:r>
              <a:rPr lang="en-US" sz="4000" dirty="0" smtClean="0">
                <a:latin typeface="NikoshBAN" panose="02000000000000000000" pitchFamily="2" charset="0"/>
                <a:cs typeface="NikoshBAN" panose="02000000000000000000" pitchFamily="2" charset="0"/>
              </a:rPr>
              <a:t>০৩। </a:t>
            </a:r>
            <a:r>
              <a:rPr lang="en-US" sz="4000" dirty="0" err="1" smtClean="0">
                <a:latin typeface="NikoshBAN" panose="02000000000000000000" pitchFamily="2" charset="0"/>
                <a:cs typeface="NikoshBAN" panose="02000000000000000000" pitchFamily="2" charset="0"/>
              </a:rPr>
              <a:t>শিক্ষা</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ক্ষেত্রে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ইন্টারনেটের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গুরুত্ব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ব্যাখ্যা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3613669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4337" y="980300"/>
            <a:ext cx="3995739" cy="200025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37" y="980300"/>
            <a:ext cx="2962275" cy="255424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989" y="980300"/>
            <a:ext cx="3248024" cy="2860421"/>
          </a:xfrm>
          <a:prstGeom prst="rect">
            <a:avLst/>
          </a:prstGeom>
        </p:spPr>
      </p:pic>
      <p:sp>
        <p:nvSpPr>
          <p:cNvPr id="5" name="TextBox 4"/>
          <p:cNvSpPr txBox="1"/>
          <p:nvPr/>
        </p:nvSpPr>
        <p:spPr>
          <a:xfrm>
            <a:off x="1085850" y="3757613"/>
            <a:ext cx="2228850" cy="707886"/>
          </a:xfrm>
          <a:prstGeom prst="rect">
            <a:avLst/>
          </a:prstGeom>
          <a:noFill/>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বিদ্যু</a:t>
            </a:r>
            <a:r>
              <a:rPr lang="en-US" sz="4000" dirty="0" smtClean="0">
                <a:latin typeface="NikoshBAN" panose="02000000000000000000" pitchFamily="2" charset="0"/>
                <a:cs typeface="NikoshBAN" panose="02000000000000000000" pitchFamily="2" charset="0"/>
              </a:rPr>
              <a:t>ৎ</a:t>
            </a:r>
            <a:endParaRPr lang="en-US" sz="4000" dirty="0">
              <a:latin typeface="NikoshBAN" panose="02000000000000000000" pitchFamily="2" charset="0"/>
              <a:cs typeface="NikoshBAN" panose="02000000000000000000" pitchFamily="2" charset="0"/>
            </a:endParaRPr>
          </a:p>
        </p:txBody>
      </p:sp>
      <p:sp>
        <p:nvSpPr>
          <p:cNvPr id="6" name="TextBox 5"/>
          <p:cNvSpPr txBox="1"/>
          <p:nvPr/>
        </p:nvSpPr>
        <p:spPr>
          <a:xfrm>
            <a:off x="9115425" y="3095893"/>
            <a:ext cx="2814638" cy="1323439"/>
          </a:xfrm>
          <a:prstGeom prst="rect">
            <a:avLst/>
          </a:prstGeom>
          <a:noFill/>
        </p:spPr>
        <p:txBody>
          <a:bodyPr wrap="square" rtlCol="0">
            <a:spAutoFit/>
          </a:bodyPr>
          <a:lstStyle/>
          <a:p>
            <a:pPr algn="ctr"/>
            <a:r>
              <a:rPr lang="en-US" sz="4000" dirty="0" err="1" smtClean="0"/>
              <a:t>নেট</a:t>
            </a:r>
            <a:r>
              <a:rPr lang="en-US" sz="4000" dirty="0" smtClean="0"/>
              <a:t> </a:t>
            </a:r>
            <a:r>
              <a:rPr lang="en-US" sz="4000" dirty="0" err="1" smtClean="0"/>
              <a:t>কানেকশন</a:t>
            </a:r>
            <a:r>
              <a:rPr lang="en-US" sz="4000" dirty="0" smtClean="0"/>
              <a:t> </a:t>
            </a:r>
            <a:r>
              <a:rPr lang="en-US" sz="4000" dirty="0" err="1" smtClean="0"/>
              <a:t>কম্পিউটার</a:t>
            </a:r>
            <a:endParaRPr lang="en-US" sz="4000" dirty="0"/>
          </a:p>
        </p:txBody>
      </p:sp>
      <p:sp>
        <p:nvSpPr>
          <p:cNvPr id="7" name="TextBox 6"/>
          <p:cNvSpPr txBox="1"/>
          <p:nvPr/>
        </p:nvSpPr>
        <p:spPr>
          <a:xfrm>
            <a:off x="5629276" y="3757613"/>
            <a:ext cx="1857374" cy="707886"/>
          </a:xfrm>
          <a:prstGeom prst="rect">
            <a:avLst/>
          </a:prstGeom>
          <a:noFill/>
        </p:spPr>
        <p:txBody>
          <a:bodyPr wrap="square" rtlCol="0">
            <a:spAutoFit/>
          </a:bodyPr>
          <a:lstStyle/>
          <a:p>
            <a:pPr algn="ctr"/>
            <a:r>
              <a:rPr lang="en-US" sz="4000" dirty="0" err="1" smtClean="0"/>
              <a:t>মডেম</a:t>
            </a:r>
            <a:endParaRPr lang="en-US" sz="4000" dirty="0"/>
          </a:p>
        </p:txBody>
      </p:sp>
    </p:spTree>
    <p:extLst>
      <p:ext uri="{BB962C8B-B14F-4D97-AF65-F5344CB8AC3E}">
        <p14:creationId xmlns:p14="http://schemas.microsoft.com/office/powerpoint/2010/main" val="410407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700" y="671513"/>
            <a:ext cx="10415588" cy="4678204"/>
          </a:xfrm>
          <a:prstGeom prst="rect">
            <a:avLst/>
          </a:prstGeom>
          <a:noFill/>
        </p:spPr>
        <p:txBody>
          <a:bodyPr wrap="square" rtlCol="0">
            <a:spAutoFit/>
          </a:bodyPr>
          <a:lstStyle/>
          <a:p>
            <a:pPr algn="ct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কিভাবে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ইন্টারনেট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জগতে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ঢোকা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একক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কাজ</a:t>
            </a:r>
            <a:r>
              <a:rPr lang="en-US" sz="4000" dirty="0" smtClean="0">
                <a:latin typeface="NikoshBAN" panose="02000000000000000000" pitchFamily="2" charset="0"/>
                <a:cs typeface="NikoshBAN" panose="02000000000000000000" pitchFamily="2" charset="0"/>
              </a:rPr>
              <a:t>)</a:t>
            </a:r>
          </a:p>
          <a:p>
            <a:endParaRPr lang="en-US"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উত্তরঃ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ইন্টারনেট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ব্যবহার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প্রথমে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একটি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কম্পিউটার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অথবা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স্মার্ট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ডিভাইস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দরকার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শিক্ষায়</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ইন্টারনেট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ব্যবহার</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আমাদেরকে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ইন্টারনেট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সংযোগ</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যন্ত্রপাতি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সর্ম্পকে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জ্ঞান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অর্জন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সার্চ</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ইঞ্জিন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গুলো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ব্যবহার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জন্য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ইংরেজী</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ভাষায়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দক্ষতা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অর্জন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হবে</a:t>
            </a:r>
            <a:r>
              <a:rPr lang="en-US" sz="4000" dirty="0" smtClean="0">
                <a:latin typeface="NikoshBAN" panose="02000000000000000000" pitchFamily="2" charset="0"/>
                <a:cs typeface="NikoshBAN" panose="02000000000000000000" pitchFamily="2" charset="0"/>
              </a:rPr>
              <a:t>।</a:t>
            </a:r>
            <a:r>
              <a:rPr lang="en-US" dirty="0" smtClean="0">
                <a:latin typeface="NikoshBAN" panose="02000000000000000000" pitchFamily="2" charset="0"/>
                <a:cs typeface="NikoshBAN" panose="02000000000000000000" pitchFamily="2" charset="0"/>
              </a:rPr>
              <a:t> </a:t>
            </a:r>
          </a:p>
          <a:p>
            <a:endParaRPr lang="en-US" dirty="0"/>
          </a:p>
        </p:txBody>
      </p:sp>
    </p:spTree>
    <p:extLst>
      <p:ext uri="{BB962C8B-B14F-4D97-AF65-F5344CB8AC3E}">
        <p14:creationId xmlns:p14="http://schemas.microsoft.com/office/powerpoint/2010/main" val="162275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100" y="3790728"/>
            <a:ext cx="3609240" cy="17936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359" y="3885651"/>
            <a:ext cx="3771901" cy="179363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4715" y="1052565"/>
            <a:ext cx="3280381" cy="177171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8685" y="1248681"/>
            <a:ext cx="3360490" cy="1556300"/>
          </a:xfrm>
          <a:prstGeom prst="rect">
            <a:avLst/>
          </a:prstGeom>
        </p:spPr>
      </p:pic>
      <p:sp>
        <p:nvSpPr>
          <p:cNvPr id="9" name="TextBox 8"/>
          <p:cNvSpPr txBox="1"/>
          <p:nvPr/>
        </p:nvSpPr>
        <p:spPr>
          <a:xfrm>
            <a:off x="1041036" y="3022151"/>
            <a:ext cx="3643312" cy="646331"/>
          </a:xfrm>
          <a:prstGeom prst="rect">
            <a:avLst/>
          </a:prstGeom>
          <a:noFill/>
        </p:spPr>
        <p:txBody>
          <a:bodyPr wrap="square" rtlCol="0">
            <a:spAutoFit/>
          </a:bodyPr>
          <a:lstStyle/>
          <a:p>
            <a:pPr algn="ctr"/>
            <a:r>
              <a:rPr lang="en-US" sz="3600" dirty="0" err="1" smtClean="0"/>
              <a:t>অনলাইনে</a:t>
            </a:r>
            <a:r>
              <a:rPr lang="en-US" sz="3600" dirty="0" smtClean="0"/>
              <a:t> </a:t>
            </a:r>
            <a:r>
              <a:rPr lang="en-US" sz="3600" dirty="0" err="1" smtClean="0"/>
              <a:t>রেজিষ্ট্রেশন</a:t>
            </a:r>
            <a:endParaRPr lang="en-US" sz="3600" dirty="0"/>
          </a:p>
        </p:txBody>
      </p:sp>
      <p:sp>
        <p:nvSpPr>
          <p:cNvPr id="10" name="TextBox 9"/>
          <p:cNvSpPr txBox="1"/>
          <p:nvPr/>
        </p:nvSpPr>
        <p:spPr>
          <a:xfrm>
            <a:off x="7358063" y="2911788"/>
            <a:ext cx="2833687" cy="646331"/>
          </a:xfrm>
          <a:prstGeom prst="rect">
            <a:avLst/>
          </a:prstGeom>
          <a:noFill/>
        </p:spPr>
        <p:txBody>
          <a:bodyPr wrap="square" rtlCol="0">
            <a:spAutoFit/>
          </a:bodyPr>
          <a:lstStyle/>
          <a:p>
            <a:pPr algn="ctr"/>
            <a:r>
              <a:rPr lang="en-US" sz="3600" dirty="0" smtClean="0"/>
              <a:t>ই-</a:t>
            </a:r>
            <a:r>
              <a:rPr lang="en-US" sz="3600" dirty="0" err="1" smtClean="0"/>
              <a:t>কমার্স</a:t>
            </a:r>
            <a:endParaRPr lang="en-US" sz="3600" dirty="0"/>
          </a:p>
        </p:txBody>
      </p:sp>
      <p:sp>
        <p:nvSpPr>
          <p:cNvPr id="11" name="TextBox 10"/>
          <p:cNvSpPr txBox="1"/>
          <p:nvPr/>
        </p:nvSpPr>
        <p:spPr>
          <a:xfrm>
            <a:off x="1393031" y="5896452"/>
            <a:ext cx="1957388" cy="646331"/>
          </a:xfrm>
          <a:prstGeom prst="rect">
            <a:avLst/>
          </a:prstGeom>
          <a:noFill/>
        </p:spPr>
        <p:txBody>
          <a:bodyPr wrap="square" rtlCol="0">
            <a:spAutoFit/>
          </a:bodyPr>
          <a:lstStyle/>
          <a:p>
            <a:pPr algn="ctr"/>
            <a:r>
              <a:rPr lang="en-US" sz="3600" dirty="0" smtClean="0"/>
              <a:t>ই- </a:t>
            </a:r>
            <a:r>
              <a:rPr lang="en-US" sz="3600" dirty="0" err="1" smtClean="0"/>
              <a:t>লার্নিং</a:t>
            </a:r>
            <a:endParaRPr lang="en-US" sz="3600" dirty="0"/>
          </a:p>
        </p:txBody>
      </p:sp>
      <p:sp>
        <p:nvSpPr>
          <p:cNvPr id="12" name="TextBox 11"/>
          <p:cNvSpPr txBox="1"/>
          <p:nvPr/>
        </p:nvSpPr>
        <p:spPr>
          <a:xfrm>
            <a:off x="7991475" y="5896452"/>
            <a:ext cx="1943100" cy="646331"/>
          </a:xfrm>
          <a:prstGeom prst="rect">
            <a:avLst/>
          </a:prstGeom>
          <a:noFill/>
        </p:spPr>
        <p:txBody>
          <a:bodyPr wrap="square" rtlCol="0">
            <a:spAutoFit/>
          </a:bodyPr>
          <a:lstStyle/>
          <a:p>
            <a:pPr algn="ctr"/>
            <a:r>
              <a:rPr lang="en-US" sz="3600" dirty="0" err="1" smtClean="0"/>
              <a:t>বিনোদন</a:t>
            </a:r>
            <a:endParaRPr lang="en-US" sz="3600" dirty="0"/>
          </a:p>
        </p:txBody>
      </p:sp>
      <p:sp>
        <p:nvSpPr>
          <p:cNvPr id="13" name="TextBox 12"/>
          <p:cNvSpPr txBox="1"/>
          <p:nvPr/>
        </p:nvSpPr>
        <p:spPr>
          <a:xfrm>
            <a:off x="3350419" y="133270"/>
            <a:ext cx="4719637" cy="707886"/>
          </a:xfrm>
          <a:prstGeom prst="rect">
            <a:avLst/>
          </a:prstGeom>
          <a:noFill/>
        </p:spPr>
        <p:txBody>
          <a:bodyPr wrap="square" rtlCol="0">
            <a:spAutoFit/>
          </a:bodyPr>
          <a:lstStyle/>
          <a:p>
            <a:pPr algn="ctr"/>
            <a:r>
              <a:rPr lang="en-US" sz="4000" dirty="0" err="1" smtClean="0"/>
              <a:t>নিচের</a:t>
            </a:r>
            <a:r>
              <a:rPr lang="en-US" sz="4000" dirty="0" smtClean="0"/>
              <a:t> </a:t>
            </a:r>
            <a:r>
              <a:rPr lang="en-US" sz="4000" dirty="0" err="1" smtClean="0"/>
              <a:t>ছবি</a:t>
            </a:r>
            <a:r>
              <a:rPr lang="en-US" sz="4000" dirty="0" smtClean="0"/>
              <a:t> </a:t>
            </a:r>
            <a:r>
              <a:rPr lang="en-US" sz="4000" dirty="0" err="1" smtClean="0"/>
              <a:t>লক্ষ্য</a:t>
            </a:r>
            <a:r>
              <a:rPr lang="en-US" sz="4000" dirty="0" smtClean="0"/>
              <a:t> </a:t>
            </a:r>
            <a:r>
              <a:rPr lang="en-US" sz="4000" dirty="0" err="1" smtClean="0"/>
              <a:t>কর</a:t>
            </a:r>
            <a:endParaRPr lang="en-US" sz="4000" dirty="0"/>
          </a:p>
        </p:txBody>
      </p:sp>
    </p:spTree>
    <p:extLst>
      <p:ext uri="{BB962C8B-B14F-4D97-AF65-F5344CB8AC3E}">
        <p14:creationId xmlns:p14="http://schemas.microsoft.com/office/powerpoint/2010/main" val="210843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338</Words>
  <Application>Microsoft Office PowerPoint</Application>
  <PresentationFormat>Widescreen</PresentationFormat>
  <Paragraphs>57</Paragraphs>
  <Slides>15</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Calibri Light</vt:lpstr>
      <vt:lpstr>NikoshBAN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Mazid</dc:creator>
  <cp:lastModifiedBy>Mazid</cp:lastModifiedBy>
  <cp:revision>62</cp:revision>
  <dcterms:created xsi:type="dcterms:W3CDTF">2022-07-26T10:48:22Z</dcterms:created>
  <dcterms:modified xsi:type="dcterms:W3CDTF">2022-07-27T10:02:51Z</dcterms:modified>
</cp:coreProperties>
</file>