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9" r:id="rId5"/>
    <p:sldId id="260" r:id="rId6"/>
    <p:sldId id="271" r:id="rId7"/>
    <p:sldId id="267" r:id="rId8"/>
    <p:sldId id="268" r:id="rId9"/>
    <p:sldId id="270" r:id="rId10"/>
    <p:sldId id="269" r:id="rId11"/>
    <p:sldId id="261" r:id="rId12"/>
    <p:sldId id="262" r:id="rId13"/>
    <p:sldId id="263" r:id="rId14"/>
    <p:sldId id="264" r:id="rId15"/>
    <p:sldId id="26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3BB4"/>
    <a:srgbClr val="3219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FC4266-2A5E-4940-8A64-423D253486EA}" type="datetimeFigureOut">
              <a:rPr lang="en-US" smtClean="0"/>
              <a:t>7/3/2022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346D0-F900-4461-894A-F3D33633DF3A}" type="slidenum">
              <a:rPr lang="en-US" smtClean="0"/>
              <a:t>‹#›</a:t>
            </a:fld>
            <a:endParaRPr lang="en-US"/>
          </a:p>
        </p:txBody>
      </p:sp>
    </p:spTree>
    <p:extLst>
      <p:ext uri="{BB962C8B-B14F-4D97-AF65-F5344CB8AC3E}">
        <p14:creationId xmlns:p14="http://schemas.microsoft.com/office/powerpoint/2010/main" val="426286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FC4266-2A5E-4940-8A64-423D253486EA}" type="datetimeFigureOut">
              <a:rPr lang="en-US" smtClean="0"/>
              <a:t>7/3/2022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346D0-F900-4461-894A-F3D33633DF3A}" type="slidenum">
              <a:rPr lang="en-US" smtClean="0"/>
              <a:t>‹#›</a:t>
            </a:fld>
            <a:endParaRPr lang="en-US"/>
          </a:p>
        </p:txBody>
      </p:sp>
    </p:spTree>
    <p:extLst>
      <p:ext uri="{BB962C8B-B14F-4D97-AF65-F5344CB8AC3E}">
        <p14:creationId xmlns:p14="http://schemas.microsoft.com/office/powerpoint/2010/main" val="140730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FC4266-2A5E-4940-8A64-423D253486EA}" type="datetimeFigureOut">
              <a:rPr lang="en-US" smtClean="0"/>
              <a:t>7/3/2022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346D0-F900-4461-894A-F3D33633DF3A}" type="slidenum">
              <a:rPr lang="en-US" smtClean="0"/>
              <a:t>‹#›</a:t>
            </a:fld>
            <a:endParaRPr lang="en-US"/>
          </a:p>
        </p:txBody>
      </p:sp>
    </p:spTree>
    <p:extLst>
      <p:ext uri="{BB962C8B-B14F-4D97-AF65-F5344CB8AC3E}">
        <p14:creationId xmlns:p14="http://schemas.microsoft.com/office/powerpoint/2010/main" val="1332827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FC4266-2A5E-4940-8A64-423D253486EA}" type="datetimeFigureOut">
              <a:rPr lang="en-US" smtClean="0"/>
              <a:t>7/3/2022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346D0-F900-4461-894A-F3D33633DF3A}" type="slidenum">
              <a:rPr lang="en-US" smtClean="0"/>
              <a:t>‹#›</a:t>
            </a:fld>
            <a:endParaRPr lang="en-US"/>
          </a:p>
        </p:txBody>
      </p:sp>
    </p:spTree>
    <p:extLst>
      <p:ext uri="{BB962C8B-B14F-4D97-AF65-F5344CB8AC3E}">
        <p14:creationId xmlns:p14="http://schemas.microsoft.com/office/powerpoint/2010/main" val="1833147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FC4266-2A5E-4940-8A64-423D253486EA}" type="datetimeFigureOut">
              <a:rPr lang="en-US" smtClean="0"/>
              <a:t>7/3/2022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C346D0-F900-4461-894A-F3D33633DF3A}" type="slidenum">
              <a:rPr lang="en-US" smtClean="0"/>
              <a:t>‹#›</a:t>
            </a:fld>
            <a:endParaRPr lang="en-US"/>
          </a:p>
        </p:txBody>
      </p:sp>
    </p:spTree>
    <p:extLst>
      <p:ext uri="{BB962C8B-B14F-4D97-AF65-F5344CB8AC3E}">
        <p14:creationId xmlns:p14="http://schemas.microsoft.com/office/powerpoint/2010/main" val="12278762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FC4266-2A5E-4940-8A64-423D253486EA}" type="datetimeFigureOut">
              <a:rPr lang="en-US" smtClean="0"/>
              <a:t>7/3/2022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C346D0-F900-4461-894A-F3D33633DF3A}" type="slidenum">
              <a:rPr lang="en-US" smtClean="0"/>
              <a:t>‹#›</a:t>
            </a:fld>
            <a:endParaRPr lang="en-US"/>
          </a:p>
        </p:txBody>
      </p:sp>
    </p:spTree>
    <p:extLst>
      <p:ext uri="{BB962C8B-B14F-4D97-AF65-F5344CB8AC3E}">
        <p14:creationId xmlns:p14="http://schemas.microsoft.com/office/powerpoint/2010/main" val="416464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FC4266-2A5E-4940-8A64-423D253486EA}" type="datetimeFigureOut">
              <a:rPr lang="en-US" smtClean="0"/>
              <a:t>7/3/2022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C346D0-F900-4461-894A-F3D33633DF3A}" type="slidenum">
              <a:rPr lang="en-US" smtClean="0"/>
              <a:t>‹#›</a:t>
            </a:fld>
            <a:endParaRPr lang="en-US"/>
          </a:p>
        </p:txBody>
      </p:sp>
    </p:spTree>
    <p:extLst>
      <p:ext uri="{BB962C8B-B14F-4D97-AF65-F5344CB8AC3E}">
        <p14:creationId xmlns:p14="http://schemas.microsoft.com/office/powerpoint/2010/main" val="1449989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FC4266-2A5E-4940-8A64-423D253486EA}" type="datetimeFigureOut">
              <a:rPr lang="en-US" smtClean="0"/>
              <a:t>7/3/2022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C346D0-F900-4461-894A-F3D33633DF3A}" type="slidenum">
              <a:rPr lang="en-US" smtClean="0"/>
              <a:t>‹#›</a:t>
            </a:fld>
            <a:endParaRPr lang="en-US"/>
          </a:p>
        </p:txBody>
      </p:sp>
    </p:spTree>
    <p:extLst>
      <p:ext uri="{BB962C8B-B14F-4D97-AF65-F5344CB8AC3E}">
        <p14:creationId xmlns:p14="http://schemas.microsoft.com/office/powerpoint/2010/main" val="3304450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FC4266-2A5E-4940-8A64-423D253486EA}" type="datetimeFigureOut">
              <a:rPr lang="en-US" smtClean="0"/>
              <a:t>7/3/2022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C346D0-F900-4461-894A-F3D33633DF3A}" type="slidenum">
              <a:rPr lang="en-US" smtClean="0"/>
              <a:t>‹#›</a:t>
            </a:fld>
            <a:endParaRPr lang="en-US"/>
          </a:p>
        </p:txBody>
      </p:sp>
    </p:spTree>
    <p:extLst>
      <p:ext uri="{BB962C8B-B14F-4D97-AF65-F5344CB8AC3E}">
        <p14:creationId xmlns:p14="http://schemas.microsoft.com/office/powerpoint/2010/main" val="1583040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FC4266-2A5E-4940-8A64-423D253486EA}" type="datetimeFigureOut">
              <a:rPr lang="en-US" smtClean="0"/>
              <a:t>7/3/2022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C346D0-F900-4461-894A-F3D33633DF3A}" type="slidenum">
              <a:rPr lang="en-US" smtClean="0"/>
              <a:t>‹#›</a:t>
            </a:fld>
            <a:endParaRPr lang="en-US"/>
          </a:p>
        </p:txBody>
      </p:sp>
    </p:spTree>
    <p:extLst>
      <p:ext uri="{BB962C8B-B14F-4D97-AF65-F5344CB8AC3E}">
        <p14:creationId xmlns:p14="http://schemas.microsoft.com/office/powerpoint/2010/main" val="1914165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FC4266-2A5E-4940-8A64-423D253486EA}" type="datetimeFigureOut">
              <a:rPr lang="en-US" smtClean="0"/>
              <a:t>7/3/2022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C346D0-F900-4461-894A-F3D33633DF3A}" type="slidenum">
              <a:rPr lang="en-US" smtClean="0"/>
              <a:t>‹#›</a:t>
            </a:fld>
            <a:endParaRPr lang="en-US"/>
          </a:p>
        </p:txBody>
      </p:sp>
    </p:spTree>
    <p:extLst>
      <p:ext uri="{BB962C8B-B14F-4D97-AF65-F5344CB8AC3E}">
        <p14:creationId xmlns:p14="http://schemas.microsoft.com/office/powerpoint/2010/main" val="3974412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FC4266-2A5E-4940-8A64-423D253486EA}" type="datetimeFigureOut">
              <a:rPr lang="en-US" smtClean="0"/>
              <a:t>7/3/2022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C346D0-F900-4461-894A-F3D33633DF3A}" type="slidenum">
              <a:rPr lang="en-US" smtClean="0"/>
              <a:t>‹#›</a:t>
            </a:fld>
            <a:endParaRPr lang="en-US"/>
          </a:p>
        </p:txBody>
      </p:sp>
    </p:spTree>
    <p:extLst>
      <p:ext uri="{BB962C8B-B14F-4D97-AF65-F5344CB8AC3E}">
        <p14:creationId xmlns:p14="http://schemas.microsoft.com/office/powerpoint/2010/main" val="225938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5" Type="http://schemas.openxmlformats.org/officeDocument/2006/relationships/image" Target="../media/image14.jfif"/><Relationship Id="rId4" Type="http://schemas.openxmlformats.org/officeDocument/2006/relationships/image" Target="../media/image13.jpg"/></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5" Type="http://schemas.openxmlformats.org/officeDocument/2006/relationships/image" Target="../media/image16.jfif"/><Relationship Id="rId4" Type="http://schemas.openxmlformats.org/officeDocument/2006/relationships/image" Target="../media/image15.jfif"/></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image" Target="../media/image17.jpg"/></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5" Type="http://schemas.openxmlformats.org/officeDocument/2006/relationships/image" Target="../media/image19.jfif"/><Relationship Id="rId4" Type="http://schemas.openxmlformats.org/officeDocument/2006/relationships/image" Target="../media/image18.jpg"/></Relationships>
</file>

<file path=ppt/slides/_rels/slide15.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jpg"/><Relationship Id="rId1" Type="http://schemas.openxmlformats.org/officeDocument/2006/relationships/slideLayout" Target="../slideLayouts/slideLayout7.xml"/><Relationship Id="rId5" Type="http://schemas.openxmlformats.org/officeDocument/2006/relationships/image" Target="../media/image8.jfif"/><Relationship Id="rId4" Type="http://schemas.openxmlformats.org/officeDocument/2006/relationships/image" Target="../media/image7.jfif"/></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image" Target="../media/image9.jfif"/></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jpg"/><Relationship Id="rId1" Type="http://schemas.openxmlformats.org/officeDocument/2006/relationships/slideLayout" Target="../slideLayouts/slideLayout7.xml"/><Relationship Id="rId4" Type="http://schemas.openxmlformats.org/officeDocument/2006/relationships/image" Target="../media/image11.jfif"/></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jpg"/><Relationship Id="rId1" Type="http://schemas.openxmlformats.org/officeDocument/2006/relationships/slideLayout" Target="../slideLayouts/slideLayout7.xml"/><Relationship Id="rId4" Type="http://schemas.openxmlformats.org/officeDocument/2006/relationships/image" Target="../media/image12.jfif"/></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jpg"/><Relationship Id="rId1" Type="http://schemas.openxmlformats.org/officeDocument/2006/relationships/slideLayout" Target="../slideLayouts/slideLayout7.xml"/><Relationship Id="rId4" Type="http://schemas.openxmlformats.org/officeDocument/2006/relationships/image" Target="../media/image8.jfif"/></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2392561" y="2505670"/>
            <a:ext cx="6896440" cy="923330"/>
          </a:xfrm>
          <a:prstGeom prst="rect">
            <a:avLst/>
          </a:prstGeom>
        </p:spPr>
        <p:txBody>
          <a:bodyPr wrap="none">
            <a:spAutoFit/>
          </a:bodyPr>
          <a:lstStyle/>
          <a:p>
            <a:pPr algn="ctr"/>
            <a:r>
              <a:rPr lang="en-US" sz="5400" b="1" dirty="0" err="1">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আজকের</a:t>
            </a:r>
            <a:r>
              <a:rPr lang="en-US" sz="5400" b="1" dirty="0">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5400" b="1" dirty="0" err="1">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পাঠে</a:t>
            </a:r>
            <a:r>
              <a:rPr lang="en-US" sz="5400" b="1" dirty="0">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5400" b="1" dirty="0" err="1">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সবাইকে</a:t>
            </a:r>
            <a:r>
              <a:rPr lang="en-US" sz="5400" b="1" dirty="0">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5400" b="1" dirty="0" err="1">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স্বাগতম</a:t>
            </a:r>
            <a:endParaRPr lang="en-US" sz="5400" b="1" dirty="0">
              <a:solidFill>
                <a:srgbClr val="FFFF00"/>
              </a:solidFill>
            </a:endParaRPr>
          </a:p>
        </p:txBody>
      </p:sp>
    </p:spTree>
    <p:extLst>
      <p:ext uri="{BB962C8B-B14F-4D97-AF65-F5344CB8AC3E}">
        <p14:creationId xmlns:p14="http://schemas.microsoft.com/office/powerpoint/2010/main" val="27226908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500" autoRev="1" fill="hold">
                                          <p:stCondLst>
                                            <p:cond delay="0"/>
                                          </p:stCondLst>
                                        </p:cTn>
                                        <p:tgtEl>
                                          <p:spTgt spid="5"/>
                                        </p:tgtEl>
                                        <p:attrNameLst>
                                          <p:attrName>ppt_w</p:attrName>
                                        </p:attrNameLst>
                                      </p:cBhvr>
                                    </p:anim>
                                    <p:anim by="(#ppt_w*0.50)" calcmode="lin" valueType="num">
                                      <p:cBhvr>
                                        <p:cTn id="8" dur="500" decel="50000" autoRev="1" fill="hold">
                                          <p:stCondLst>
                                            <p:cond delay="0"/>
                                          </p:stCondLst>
                                        </p:cTn>
                                        <p:tgtEl>
                                          <p:spTgt spid="5"/>
                                        </p:tgtEl>
                                        <p:attrNameLst>
                                          <p:attrName>ppt_x</p:attrName>
                                        </p:attrNameLst>
                                      </p:cBhvr>
                                    </p:anim>
                                    <p:anim from="(-#ppt_h/2)" to="(#ppt_y)" calcmode="lin" valueType="num">
                                      <p:cBhvr>
                                        <p:cTn id="9" dur="1000" fill="hold">
                                          <p:stCondLst>
                                            <p:cond delay="0"/>
                                          </p:stCondLst>
                                        </p:cTn>
                                        <p:tgtEl>
                                          <p:spTgt spid="5"/>
                                        </p:tgtEl>
                                        <p:attrNameLst>
                                          <p:attrName>ppt_y</p:attrName>
                                        </p:attrNameLst>
                                      </p:cBhvr>
                                    </p:anim>
                                    <p:animRot by="21600000">
                                      <p:cBhvr>
                                        <p:cTn id="10" dur="100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lc="http://schemas.openxmlformats.org/drawingml/2006/lockedCanvas" xmlns:a16="http://schemas.microsoft.com/office/drawing/2014/main" xmlns="" id="{F104028F-7F09-48F3-BB46-818A5156A7DE}"/>
              </a:ext>
            </a:extLst>
          </p:cNvPr>
          <p:cNvSpPr/>
          <p:nvPr/>
        </p:nvSpPr>
        <p:spPr>
          <a:xfrm>
            <a:off x="-50800" y="0"/>
            <a:ext cx="12293600" cy="6858000"/>
          </a:xfrm>
          <a:prstGeom prst="rect">
            <a:avLst/>
          </a:prstGeom>
          <a:noFill/>
          <a:ln w="215900">
            <a:gradFill>
              <a:gsLst>
                <a:gs pos="56000">
                  <a:srgbClr val="FFFF00"/>
                </a:gs>
                <a:gs pos="25000">
                  <a:srgbClr val="00B0F0"/>
                </a:gs>
                <a:gs pos="29000">
                  <a:srgbClr val="00B0D9"/>
                </a:gs>
                <a:gs pos="5000">
                  <a:srgbClr val="00B050"/>
                </a:gs>
                <a:gs pos="95000">
                  <a:srgbClr val="FF0000"/>
                </a:gs>
              </a:gsLst>
              <a:lin ang="5400000" scaled="1"/>
            </a:gra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240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409" y="141536"/>
            <a:ext cx="2466975" cy="1847850"/>
          </a:xfrm>
          <a:prstGeom prst="rect">
            <a:avLst/>
          </a:prstGeom>
        </p:spPr>
      </p:pic>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9870231" y="451099"/>
            <a:ext cx="2466975" cy="18478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801" y="5690586"/>
            <a:ext cx="12025789" cy="1043126"/>
          </a:xfrm>
          <a:prstGeom prst="rect">
            <a:avLst/>
          </a:prstGeom>
        </p:spPr>
      </p:pic>
      <p:sp>
        <p:nvSpPr>
          <p:cNvPr id="8" name="Rectangle 7"/>
          <p:cNvSpPr/>
          <p:nvPr/>
        </p:nvSpPr>
        <p:spPr>
          <a:xfrm>
            <a:off x="3684104" y="1902780"/>
            <a:ext cx="6096000" cy="2246769"/>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r>
              <a:rPr lang="as-IN" sz="2800" b="1" dirty="0">
                <a:solidFill>
                  <a:schemeClr val="accent4"/>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পরোক্ষ কর (</a:t>
            </a:r>
            <a:r>
              <a:rPr lang="en-US" sz="2800" b="1" dirty="0">
                <a:solidFill>
                  <a:schemeClr val="accent4"/>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Indirect Tax) </a:t>
            </a:r>
            <a:r>
              <a:rPr lang="as-IN" sz="2800" b="1" dirty="0">
                <a:solidFill>
                  <a:schemeClr val="accent4"/>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সেবা ও পণ্যের উপর যে কর আরোপ করা হয় তাকে পরোক্ষ কর বলা হয়। পরোক্ষ কর পরিষেবা বা পণ্যের বিক্রেতা দ্বারা সংগ্রহ করা হয়। মূলত পণ্য ও পরিষেবার দামের সঙ্গে অতিরিক্ত দাম যোগ করে এটি তোলা হয়।</a:t>
            </a:r>
            <a:endParaRPr lang="en-US" sz="2800" b="1" dirty="0">
              <a:solidFill>
                <a:schemeClr val="accent4"/>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7638092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lc="http://schemas.openxmlformats.org/drawingml/2006/lockedCanvas" xmlns:a16="http://schemas.microsoft.com/office/drawing/2014/main" xmlns="" id="{F104028F-7F09-48F3-BB46-818A5156A7DE}"/>
              </a:ext>
            </a:extLst>
          </p:cNvPr>
          <p:cNvSpPr/>
          <p:nvPr/>
        </p:nvSpPr>
        <p:spPr>
          <a:xfrm>
            <a:off x="-50800" y="0"/>
            <a:ext cx="12293600" cy="6858000"/>
          </a:xfrm>
          <a:prstGeom prst="rect">
            <a:avLst/>
          </a:prstGeom>
          <a:noFill/>
          <a:ln w="215900">
            <a:gradFill>
              <a:gsLst>
                <a:gs pos="56000">
                  <a:srgbClr val="FFFF00"/>
                </a:gs>
                <a:gs pos="25000">
                  <a:srgbClr val="00B0F0"/>
                </a:gs>
                <a:gs pos="29000">
                  <a:srgbClr val="00B0D9"/>
                </a:gs>
                <a:gs pos="5000">
                  <a:srgbClr val="00B050"/>
                </a:gs>
                <a:gs pos="95000">
                  <a:srgbClr val="FF0000"/>
                </a:gs>
              </a:gsLst>
              <a:lin ang="5400000" scaled="1"/>
            </a:gra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240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1" y="5690586"/>
            <a:ext cx="12025789" cy="1043126"/>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409" y="141536"/>
            <a:ext cx="2466975" cy="184785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9919177" y="451099"/>
            <a:ext cx="2466975" cy="184785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81873" y="2486027"/>
            <a:ext cx="3455294" cy="1663522"/>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79463" y="141536"/>
            <a:ext cx="5151684" cy="2130838"/>
          </a:xfrm>
          <a:prstGeom prst="rect">
            <a:avLst/>
          </a:prstGeom>
        </p:spPr>
      </p:pic>
      <p:sp>
        <p:nvSpPr>
          <p:cNvPr id="11" name="Rectangle 10"/>
          <p:cNvSpPr/>
          <p:nvPr/>
        </p:nvSpPr>
        <p:spPr>
          <a:xfrm>
            <a:off x="5373632" y="1088023"/>
            <a:ext cx="2271777" cy="830997"/>
          </a:xfrm>
          <a:prstGeom prst="rect">
            <a:avLst/>
          </a:prstGeom>
        </p:spPr>
        <p:txBody>
          <a:bodyPr wrap="none">
            <a:spAutoFit/>
          </a:bodyPr>
          <a:lstStyle/>
          <a:p>
            <a:pPr algn="ctr"/>
            <a:r>
              <a:rPr lang="bn-BD" sz="4800" b="1" dirty="0">
                <a:solidFill>
                  <a:srgbClr val="00B0F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একক কাজ</a:t>
            </a:r>
            <a:endParaRPr lang="en-US" sz="4800" b="1" dirty="0">
              <a:solidFill>
                <a:srgbClr val="00B0F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3" name="TextBox 2"/>
          <p:cNvSpPr txBox="1"/>
          <p:nvPr/>
        </p:nvSpPr>
        <p:spPr>
          <a:xfrm>
            <a:off x="4958705" y="4658457"/>
            <a:ext cx="3278462" cy="52322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marL="457200" indent="-457200">
              <a:buFont typeface="Wingdings" panose="05000000000000000000" pitchFamily="2" charset="2"/>
              <a:buChar char="Ø"/>
            </a:pPr>
            <a:r>
              <a:rPr lang="bn-BD" sz="2800" b="1" dirty="0" smtClean="0">
                <a:solidFill>
                  <a:srgbClr val="F13BB4"/>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 বলিতে কি বুঝায় ? </a:t>
            </a:r>
            <a:endParaRPr lang="en-US" sz="2800" b="1" dirty="0">
              <a:solidFill>
                <a:srgbClr val="F13BB4"/>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3340470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11"/>
                                        </p:tgtEl>
                                        <p:attrNameLst>
                                          <p:attrName>style.visibility</p:attrName>
                                        </p:attrNameLst>
                                      </p:cBhvr>
                                      <p:to>
                                        <p:strVal val="visible"/>
                                      </p:to>
                                    </p:set>
                                    <p:anim by="(-#ppt_w*2)" calcmode="lin" valueType="num">
                                      <p:cBhvr rctx="PPT">
                                        <p:cTn id="12" dur="500" autoRev="1" fill="hold">
                                          <p:stCondLst>
                                            <p:cond delay="0"/>
                                          </p:stCondLst>
                                        </p:cTn>
                                        <p:tgtEl>
                                          <p:spTgt spid="11"/>
                                        </p:tgtEl>
                                        <p:attrNameLst>
                                          <p:attrName>ppt_w</p:attrName>
                                        </p:attrNameLst>
                                      </p:cBhvr>
                                    </p:anim>
                                    <p:anim by="(#ppt_w*0.50)" calcmode="lin" valueType="num">
                                      <p:cBhvr>
                                        <p:cTn id="13" dur="500" decel="50000" autoRev="1" fill="hold">
                                          <p:stCondLst>
                                            <p:cond delay="0"/>
                                          </p:stCondLst>
                                        </p:cTn>
                                        <p:tgtEl>
                                          <p:spTgt spid="11"/>
                                        </p:tgtEl>
                                        <p:attrNameLst>
                                          <p:attrName>ppt_x</p:attrName>
                                        </p:attrNameLst>
                                      </p:cBhvr>
                                    </p:anim>
                                    <p:anim from="(-#ppt_h/2)" to="(#ppt_y)" calcmode="lin" valueType="num">
                                      <p:cBhvr>
                                        <p:cTn id="14" dur="1000" fill="hold">
                                          <p:stCondLst>
                                            <p:cond delay="0"/>
                                          </p:stCondLst>
                                        </p:cTn>
                                        <p:tgtEl>
                                          <p:spTgt spid="11"/>
                                        </p:tgtEl>
                                        <p:attrNameLst>
                                          <p:attrName>ppt_y</p:attrName>
                                        </p:attrNameLst>
                                      </p:cBhvr>
                                    </p:anim>
                                    <p:animRot by="21600000">
                                      <p:cBhvr>
                                        <p:cTn id="15" dur="1000" fill="hold">
                                          <p:stCondLst>
                                            <p:cond delay="0"/>
                                          </p:stCondLst>
                                        </p:cTn>
                                        <p:tgtEl>
                                          <p:spTgt spid="11"/>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1000" fill="hold"/>
                                        <p:tgtEl>
                                          <p:spTgt spid="9"/>
                                        </p:tgtEl>
                                        <p:attrNameLst>
                                          <p:attrName>ppt_w</p:attrName>
                                        </p:attrNameLst>
                                      </p:cBhvr>
                                      <p:tavLst>
                                        <p:tav tm="0">
                                          <p:val>
                                            <p:fltVal val="0"/>
                                          </p:val>
                                        </p:tav>
                                        <p:tav tm="100000">
                                          <p:val>
                                            <p:strVal val="#ppt_w"/>
                                          </p:val>
                                        </p:tav>
                                      </p:tavLst>
                                    </p:anim>
                                    <p:anim calcmode="lin" valueType="num">
                                      <p:cBhvr>
                                        <p:cTn id="21" dur="1000" fill="hold"/>
                                        <p:tgtEl>
                                          <p:spTgt spid="9"/>
                                        </p:tgtEl>
                                        <p:attrNameLst>
                                          <p:attrName>ppt_h</p:attrName>
                                        </p:attrNameLst>
                                      </p:cBhvr>
                                      <p:tavLst>
                                        <p:tav tm="0">
                                          <p:val>
                                            <p:fltVal val="0"/>
                                          </p:val>
                                        </p:tav>
                                        <p:tav tm="100000">
                                          <p:val>
                                            <p:strVal val="#ppt_h"/>
                                          </p:val>
                                        </p:tav>
                                      </p:tavLst>
                                    </p:anim>
                                    <p:anim calcmode="lin" valueType="num">
                                      <p:cBhvr>
                                        <p:cTn id="22" dur="1000" fill="hold"/>
                                        <p:tgtEl>
                                          <p:spTgt spid="9"/>
                                        </p:tgtEl>
                                        <p:attrNameLst>
                                          <p:attrName>style.rotation</p:attrName>
                                        </p:attrNameLst>
                                      </p:cBhvr>
                                      <p:tavLst>
                                        <p:tav tm="0">
                                          <p:val>
                                            <p:fltVal val="90"/>
                                          </p:val>
                                        </p:tav>
                                        <p:tav tm="100000">
                                          <p:val>
                                            <p:fltVal val="0"/>
                                          </p:val>
                                        </p:tav>
                                      </p:tavLst>
                                    </p:anim>
                                    <p:animEffect transition="in" filter="fade">
                                      <p:cBhvr>
                                        <p:cTn id="23" dur="1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circle(in)">
                                      <p:cBhvr>
                                        <p:cTn id="28"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lc="http://schemas.openxmlformats.org/drawingml/2006/lockedCanvas" xmlns:a16="http://schemas.microsoft.com/office/drawing/2014/main" xmlns="" id="{F104028F-7F09-48F3-BB46-818A5156A7DE}"/>
              </a:ext>
            </a:extLst>
          </p:cNvPr>
          <p:cNvSpPr/>
          <p:nvPr/>
        </p:nvSpPr>
        <p:spPr>
          <a:xfrm>
            <a:off x="-50800" y="0"/>
            <a:ext cx="12293600" cy="6858000"/>
          </a:xfrm>
          <a:prstGeom prst="rect">
            <a:avLst/>
          </a:prstGeom>
          <a:noFill/>
          <a:ln w="215900">
            <a:gradFill>
              <a:gsLst>
                <a:gs pos="56000">
                  <a:srgbClr val="FFFF00"/>
                </a:gs>
                <a:gs pos="25000">
                  <a:srgbClr val="00B0F0"/>
                </a:gs>
                <a:gs pos="29000">
                  <a:srgbClr val="00B0D9"/>
                </a:gs>
                <a:gs pos="5000">
                  <a:srgbClr val="00B050"/>
                </a:gs>
                <a:gs pos="95000">
                  <a:srgbClr val="FF0000"/>
                </a:gs>
              </a:gsLst>
              <a:lin ang="5400000" scaled="1"/>
            </a:gra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240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1" y="5690586"/>
            <a:ext cx="12025789" cy="1043126"/>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409" y="141536"/>
            <a:ext cx="2466975" cy="184785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9919177" y="451099"/>
            <a:ext cx="2466975" cy="184785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24825" y="141536"/>
            <a:ext cx="3882951" cy="2180635"/>
          </a:xfrm>
          <a:prstGeom prst="rect">
            <a:avLst/>
          </a:prstGeom>
        </p:spPr>
      </p:pic>
      <p:sp>
        <p:nvSpPr>
          <p:cNvPr id="3" name="Rectangle 2"/>
          <p:cNvSpPr/>
          <p:nvPr/>
        </p:nvSpPr>
        <p:spPr>
          <a:xfrm>
            <a:off x="4565885" y="847132"/>
            <a:ext cx="2190023" cy="769441"/>
          </a:xfrm>
          <a:prstGeom prst="rect">
            <a:avLst/>
          </a:prstGeom>
        </p:spPr>
        <p:txBody>
          <a:bodyPr wrap="none">
            <a:spAutoFit/>
          </a:bodyPr>
          <a:lstStyle/>
          <a:p>
            <a:pPr algn="ctr"/>
            <a:r>
              <a:rPr lang="en-US" sz="4400" b="1" dirty="0" err="1">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দলীয়</a:t>
            </a:r>
            <a:r>
              <a:rPr lang="en-US" sz="4400" b="1" dirty="0">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400" b="1" dirty="0" err="1">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কাজ</a:t>
            </a:r>
            <a:r>
              <a:rPr lang="en-US" sz="4400" b="1" dirty="0">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77129" y="604181"/>
            <a:ext cx="2247570" cy="1494075"/>
          </a:xfrm>
          <a:prstGeom prst="rect">
            <a:avLst/>
          </a:prstGeom>
        </p:spPr>
      </p:pic>
      <p:sp>
        <p:nvSpPr>
          <p:cNvPr id="4" name="TextBox 3"/>
          <p:cNvSpPr txBox="1"/>
          <p:nvPr/>
        </p:nvSpPr>
        <p:spPr>
          <a:xfrm>
            <a:off x="3865439" y="3069446"/>
            <a:ext cx="5347939" cy="95410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marL="285750" indent="-285750">
              <a:buFont typeface="Wingdings" panose="05000000000000000000" pitchFamily="2" charset="2"/>
              <a:buChar char="Ø"/>
            </a:pPr>
            <a:r>
              <a:rPr lang="bn-BD" sz="2800" b="1" dirty="0" smtClean="0">
                <a:solidFill>
                  <a:srgbClr val="7030A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প্রত্যক্ষ করের সুবিধা সমুহ আলোচনা কর । </a:t>
            </a:r>
          </a:p>
          <a:p>
            <a:pPr marL="285750" indent="-285750">
              <a:buFont typeface="Wingdings" panose="05000000000000000000" pitchFamily="2" charset="2"/>
              <a:buChar char="Ø"/>
            </a:pPr>
            <a:r>
              <a:rPr lang="bn-BD" sz="2800" b="1" dirty="0" smtClean="0">
                <a:solidFill>
                  <a:srgbClr val="7030A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প্রত্যক্ষ করের অসুবিধা সমুহ আলোচনা কর । </a:t>
            </a:r>
            <a:endParaRPr lang="en-US" sz="2800" b="1" dirty="0">
              <a:solidFill>
                <a:srgbClr val="7030A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3255238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3"/>
                                        </p:tgtEl>
                                        <p:attrNameLst>
                                          <p:attrName>style.visibility</p:attrName>
                                        </p:attrNameLst>
                                      </p:cBhvr>
                                      <p:to>
                                        <p:strVal val="visible"/>
                                      </p:to>
                                    </p:set>
                                    <p:anim by="(-#ppt_w*2)" calcmode="lin" valueType="num">
                                      <p:cBhvr rctx="PPT">
                                        <p:cTn id="12" dur="500" autoRev="1" fill="hold">
                                          <p:stCondLst>
                                            <p:cond delay="0"/>
                                          </p:stCondLst>
                                        </p:cTn>
                                        <p:tgtEl>
                                          <p:spTgt spid="3"/>
                                        </p:tgtEl>
                                        <p:attrNameLst>
                                          <p:attrName>ppt_w</p:attrName>
                                        </p:attrNameLst>
                                      </p:cBhvr>
                                    </p:anim>
                                    <p:anim by="(#ppt_w*0.50)" calcmode="lin" valueType="num">
                                      <p:cBhvr>
                                        <p:cTn id="13" dur="500" decel="50000" autoRev="1" fill="hold">
                                          <p:stCondLst>
                                            <p:cond delay="0"/>
                                          </p:stCondLst>
                                        </p:cTn>
                                        <p:tgtEl>
                                          <p:spTgt spid="3"/>
                                        </p:tgtEl>
                                        <p:attrNameLst>
                                          <p:attrName>ppt_x</p:attrName>
                                        </p:attrNameLst>
                                      </p:cBhvr>
                                    </p:anim>
                                    <p:anim from="(-#ppt_h/2)" to="(#ppt_y)" calcmode="lin" valueType="num">
                                      <p:cBhvr>
                                        <p:cTn id="14" dur="1000" fill="hold">
                                          <p:stCondLst>
                                            <p:cond delay="0"/>
                                          </p:stCondLst>
                                        </p:cTn>
                                        <p:tgtEl>
                                          <p:spTgt spid="3"/>
                                        </p:tgtEl>
                                        <p:attrNameLst>
                                          <p:attrName>ppt_y</p:attrName>
                                        </p:attrNameLst>
                                      </p:cBhvr>
                                    </p:anim>
                                    <p:animRot by="21600000">
                                      <p:cBhvr>
                                        <p:cTn id="15" dur="1000" fill="hold">
                                          <p:stCondLst>
                                            <p:cond delay="0"/>
                                          </p:stCondLst>
                                        </p:cTn>
                                        <p:tgtEl>
                                          <p:spTgt spid="3"/>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circle(in)">
                                      <p:cBhvr>
                                        <p:cTn id="20" dur="20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4"/>
                                        </p:tgtEl>
                                        <p:attrNameLst>
                                          <p:attrName>ppt_y</p:attrName>
                                        </p:attrNameLst>
                                      </p:cBhvr>
                                      <p:tavLst>
                                        <p:tav tm="0">
                                          <p:val>
                                            <p:strVal val="#ppt_y"/>
                                          </p:val>
                                        </p:tav>
                                        <p:tav tm="100000">
                                          <p:val>
                                            <p:strVal val="#ppt_y"/>
                                          </p:val>
                                        </p:tav>
                                      </p:tavLst>
                                    </p:anim>
                                    <p:anim calcmode="lin" valueType="num">
                                      <p:cBhvr>
                                        <p:cTn id="27"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lc="http://schemas.openxmlformats.org/drawingml/2006/lockedCanvas" xmlns:a16="http://schemas.microsoft.com/office/drawing/2014/main" xmlns="" id="{F104028F-7F09-48F3-BB46-818A5156A7DE}"/>
              </a:ext>
            </a:extLst>
          </p:cNvPr>
          <p:cNvSpPr/>
          <p:nvPr/>
        </p:nvSpPr>
        <p:spPr>
          <a:xfrm>
            <a:off x="-50800" y="0"/>
            <a:ext cx="12293600" cy="6858000"/>
          </a:xfrm>
          <a:prstGeom prst="rect">
            <a:avLst/>
          </a:prstGeom>
          <a:noFill/>
          <a:ln w="215900">
            <a:gradFill>
              <a:gsLst>
                <a:gs pos="56000">
                  <a:srgbClr val="FFFF00"/>
                </a:gs>
                <a:gs pos="25000">
                  <a:srgbClr val="00B0F0"/>
                </a:gs>
                <a:gs pos="29000">
                  <a:srgbClr val="00B0D9"/>
                </a:gs>
                <a:gs pos="5000">
                  <a:srgbClr val="00B050"/>
                </a:gs>
                <a:gs pos="95000">
                  <a:srgbClr val="FF0000"/>
                </a:gs>
              </a:gsLst>
              <a:lin ang="5400000" scaled="1"/>
            </a:gra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240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1" y="5690586"/>
            <a:ext cx="12025789" cy="104312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409" y="141536"/>
            <a:ext cx="2466975" cy="184785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9919177" y="451099"/>
            <a:ext cx="2466975" cy="184785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81361" y="844148"/>
            <a:ext cx="2853388" cy="1549588"/>
          </a:xfrm>
          <a:prstGeom prst="rect">
            <a:avLst/>
          </a:prstGeom>
        </p:spPr>
      </p:pic>
      <p:sp>
        <p:nvSpPr>
          <p:cNvPr id="10" name="Rectangle 9"/>
          <p:cNvSpPr/>
          <p:nvPr/>
        </p:nvSpPr>
        <p:spPr>
          <a:xfrm>
            <a:off x="5554228" y="1183849"/>
            <a:ext cx="1521570" cy="769441"/>
          </a:xfrm>
          <a:prstGeom prst="rect">
            <a:avLst/>
          </a:prstGeom>
        </p:spPr>
        <p:txBody>
          <a:bodyPr wrap="none">
            <a:spAutoFit/>
          </a:bodyPr>
          <a:lstStyle/>
          <a:p>
            <a:pPr algn="ctr"/>
            <a:r>
              <a:rPr lang="bn-BD" sz="4400" dirty="0">
                <a:solidFill>
                  <a:srgbClr val="00B05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মুল্যায়ন</a:t>
            </a:r>
            <a:endParaRPr lang="en-US" sz="4400" dirty="0">
              <a:solidFill>
                <a:srgbClr val="00B05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2" name="TextBox 1"/>
          <p:cNvSpPr txBox="1"/>
          <p:nvPr/>
        </p:nvSpPr>
        <p:spPr>
          <a:xfrm>
            <a:off x="2177757" y="3087720"/>
            <a:ext cx="8260595" cy="2123658"/>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marL="457200" indent="-457200">
              <a:buFont typeface="Wingdings" panose="05000000000000000000" pitchFamily="2" charset="2"/>
              <a:buChar char="v"/>
            </a:pPr>
            <a:r>
              <a:rPr lang="bn-BD" sz="3200" b="1" dirty="0"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করভার স্থানান্তরের ভিত্তিতে করকে কয় ভাগে ভাগ করা যায় ?</a:t>
            </a:r>
            <a:endParaRPr lang="en-US" sz="3200" b="1" dirty="0"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a:p>
            <a:pPr marL="457200" indent="-457200">
              <a:buFont typeface="Wingdings" panose="05000000000000000000" pitchFamily="2" charset="2"/>
              <a:buChar char="v"/>
            </a:pPr>
            <a:r>
              <a:rPr lang="en-US" sz="3200" b="1" dirty="0" err="1"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a:t>
            </a:r>
            <a:r>
              <a:rPr lang="en-US" sz="3200" b="1" dirty="0"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b="1" dirty="0" err="1"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হারের</a:t>
            </a:r>
            <a:r>
              <a:rPr lang="en-US" sz="3200" b="1" dirty="0"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b="1" dirty="0" err="1"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বিবেচনায়</a:t>
            </a:r>
            <a:r>
              <a:rPr lang="en-US" sz="3200" b="1" dirty="0"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b="1" dirty="0" err="1"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করকে</a:t>
            </a:r>
            <a:r>
              <a:rPr lang="en-US" sz="3200" b="1" dirty="0"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b="1" dirty="0" err="1"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কয়</a:t>
            </a:r>
            <a:r>
              <a:rPr lang="en-US" sz="3200" b="1" dirty="0"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b="1" dirty="0" err="1"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ভাগে</a:t>
            </a:r>
            <a:r>
              <a:rPr lang="en-US" sz="3200" b="1" dirty="0"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b="1" dirty="0" err="1"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ভাগ</a:t>
            </a:r>
            <a:r>
              <a:rPr lang="en-US" sz="3200" b="1" dirty="0"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b="1" dirty="0" err="1"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a:t>
            </a:r>
            <a:r>
              <a:rPr lang="en-US" sz="3200" b="1" dirty="0"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b="1" dirty="0" err="1"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যায়</a:t>
            </a:r>
            <a:r>
              <a:rPr lang="en-US" sz="3200" b="1" dirty="0"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 </a:t>
            </a:r>
          </a:p>
          <a:p>
            <a:pPr marL="457200" indent="-457200">
              <a:buFont typeface="Wingdings" panose="05000000000000000000" pitchFamily="2" charset="2"/>
              <a:buChar char="v"/>
            </a:pPr>
            <a:r>
              <a:rPr lang="en-US" sz="3200" b="1" dirty="0" err="1"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এড্যাম</a:t>
            </a:r>
            <a:r>
              <a:rPr lang="en-US" sz="3200" b="1" dirty="0"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b="1" dirty="0" err="1"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স্মিথ</a:t>
            </a:r>
            <a:r>
              <a:rPr lang="en-US" sz="3200" b="1" dirty="0"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b="1" dirty="0" err="1"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করের</a:t>
            </a:r>
            <a:r>
              <a:rPr lang="en-US" sz="3200" b="1" dirty="0"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b="1" dirty="0" err="1"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কয়টি</a:t>
            </a:r>
            <a:r>
              <a:rPr lang="en-US" sz="3200" b="1" dirty="0"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b="1" dirty="0" err="1"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কানুনের</a:t>
            </a:r>
            <a:r>
              <a:rPr lang="en-US" sz="3200" b="1" dirty="0"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b="1" dirty="0" err="1"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কথা</a:t>
            </a:r>
            <a:r>
              <a:rPr lang="en-US" sz="3200" b="1" dirty="0"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3200" b="1" dirty="0" err="1"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বলেছেন</a:t>
            </a:r>
            <a:r>
              <a:rPr lang="en-US" sz="3200" b="1" dirty="0"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 </a:t>
            </a:r>
          </a:p>
          <a:p>
            <a:endParaRPr lang="bn-BD" dirty="0" smtClean="0">
              <a:latin typeface="NikoshBAN" panose="02000000000000000000" pitchFamily="2" charset="0"/>
              <a:cs typeface="NikoshBAN" panose="02000000000000000000" pitchFamily="2" charset="0"/>
            </a:endParaRPr>
          </a:p>
          <a:p>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09816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10"/>
                                        </p:tgtEl>
                                        <p:attrNameLst>
                                          <p:attrName>style.visibility</p:attrName>
                                        </p:attrNameLst>
                                      </p:cBhvr>
                                      <p:to>
                                        <p:strVal val="visible"/>
                                      </p:to>
                                    </p:set>
                                    <p:anim by="(-#ppt_w*2)" calcmode="lin" valueType="num">
                                      <p:cBhvr rctx="PPT">
                                        <p:cTn id="12" dur="500" autoRev="1" fill="hold">
                                          <p:stCondLst>
                                            <p:cond delay="0"/>
                                          </p:stCondLst>
                                        </p:cTn>
                                        <p:tgtEl>
                                          <p:spTgt spid="10"/>
                                        </p:tgtEl>
                                        <p:attrNameLst>
                                          <p:attrName>ppt_w</p:attrName>
                                        </p:attrNameLst>
                                      </p:cBhvr>
                                    </p:anim>
                                    <p:anim by="(#ppt_w*0.50)" calcmode="lin" valueType="num">
                                      <p:cBhvr>
                                        <p:cTn id="13" dur="500" decel="50000" autoRev="1" fill="hold">
                                          <p:stCondLst>
                                            <p:cond delay="0"/>
                                          </p:stCondLst>
                                        </p:cTn>
                                        <p:tgtEl>
                                          <p:spTgt spid="10"/>
                                        </p:tgtEl>
                                        <p:attrNameLst>
                                          <p:attrName>ppt_x</p:attrName>
                                        </p:attrNameLst>
                                      </p:cBhvr>
                                    </p:anim>
                                    <p:anim from="(-#ppt_h/2)" to="(#ppt_y)" calcmode="lin" valueType="num">
                                      <p:cBhvr>
                                        <p:cTn id="14" dur="1000" fill="hold">
                                          <p:stCondLst>
                                            <p:cond delay="0"/>
                                          </p:stCondLst>
                                        </p:cTn>
                                        <p:tgtEl>
                                          <p:spTgt spid="10"/>
                                        </p:tgtEl>
                                        <p:attrNameLst>
                                          <p:attrName>ppt_y</p:attrName>
                                        </p:attrNameLst>
                                      </p:cBhvr>
                                    </p:anim>
                                    <p:animRot by="21600000">
                                      <p:cBhvr>
                                        <p:cTn id="15" dur="1000" fill="hold">
                                          <p:stCondLst>
                                            <p:cond delay="0"/>
                                          </p:stCondLst>
                                        </p:cTn>
                                        <p:tgtEl>
                                          <p:spTgt spid="10"/>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41" presetClass="entr" presetSubtype="0" fill="hold" grpId="0" nodeType="clickEffect">
                                  <p:stCondLst>
                                    <p:cond delay="0"/>
                                  </p:stCondLst>
                                  <p:iterate type="lt">
                                    <p:tmPct val="10000"/>
                                  </p:iterate>
                                  <p:childTnLst>
                                    <p:set>
                                      <p:cBhvr>
                                        <p:cTn id="19" dur="1" fill="hold">
                                          <p:stCondLst>
                                            <p:cond delay="0"/>
                                          </p:stCondLst>
                                        </p:cTn>
                                        <p:tgtEl>
                                          <p:spTgt spid="2"/>
                                        </p:tgtEl>
                                        <p:attrNameLst>
                                          <p:attrName>style.visibility</p:attrName>
                                        </p:attrNameLst>
                                      </p:cBhvr>
                                      <p:to>
                                        <p:strVal val="visible"/>
                                      </p:to>
                                    </p:set>
                                    <p:anim calcmode="lin" valueType="num">
                                      <p:cBhvr>
                                        <p:cTn id="20"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2"/>
                                        </p:tgtEl>
                                        <p:attrNameLst>
                                          <p:attrName>ppt_y</p:attrName>
                                        </p:attrNameLst>
                                      </p:cBhvr>
                                      <p:tavLst>
                                        <p:tav tm="0">
                                          <p:val>
                                            <p:strVal val="#ppt_y"/>
                                          </p:val>
                                        </p:tav>
                                        <p:tav tm="100000">
                                          <p:val>
                                            <p:strVal val="#ppt_y"/>
                                          </p:val>
                                        </p:tav>
                                      </p:tavLst>
                                    </p:anim>
                                    <p:anim calcmode="lin" valueType="num">
                                      <p:cBhvr>
                                        <p:cTn id="22"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lc="http://schemas.openxmlformats.org/drawingml/2006/lockedCanvas" xmlns:a16="http://schemas.microsoft.com/office/drawing/2014/main" xmlns="" id="{F104028F-7F09-48F3-BB46-818A5156A7DE}"/>
              </a:ext>
            </a:extLst>
          </p:cNvPr>
          <p:cNvSpPr/>
          <p:nvPr/>
        </p:nvSpPr>
        <p:spPr>
          <a:xfrm>
            <a:off x="-50800" y="0"/>
            <a:ext cx="12293600" cy="6858000"/>
          </a:xfrm>
          <a:prstGeom prst="rect">
            <a:avLst/>
          </a:prstGeom>
          <a:noFill/>
          <a:ln w="215900">
            <a:gradFill>
              <a:gsLst>
                <a:gs pos="56000">
                  <a:srgbClr val="FFFF00"/>
                </a:gs>
                <a:gs pos="25000">
                  <a:srgbClr val="00B0F0"/>
                </a:gs>
                <a:gs pos="29000">
                  <a:srgbClr val="00B0D9"/>
                </a:gs>
                <a:gs pos="5000">
                  <a:srgbClr val="00B050"/>
                </a:gs>
                <a:gs pos="95000">
                  <a:srgbClr val="FF0000"/>
                </a:gs>
              </a:gsLst>
              <a:lin ang="5400000" scaled="1"/>
            </a:gra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240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1" y="5690586"/>
            <a:ext cx="12025789" cy="1043126"/>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409" y="141536"/>
            <a:ext cx="2466975" cy="184785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9919177" y="451099"/>
            <a:ext cx="2466975" cy="184785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93151" y="815187"/>
            <a:ext cx="3509477" cy="1821913"/>
          </a:xfrm>
          <a:prstGeom prst="rect">
            <a:avLst/>
          </a:prstGeom>
        </p:spPr>
      </p:pic>
      <p:sp>
        <p:nvSpPr>
          <p:cNvPr id="10" name="Rectangle 9"/>
          <p:cNvSpPr/>
          <p:nvPr/>
        </p:nvSpPr>
        <p:spPr>
          <a:xfrm>
            <a:off x="5618985" y="1343055"/>
            <a:ext cx="2029723" cy="646331"/>
          </a:xfrm>
          <a:prstGeom prst="rect">
            <a:avLst/>
          </a:prstGeom>
        </p:spPr>
        <p:txBody>
          <a:bodyPr wrap="none">
            <a:spAutoFit/>
          </a:bodyPr>
          <a:lstStyle/>
          <a:p>
            <a:pPr algn="ctr"/>
            <a:r>
              <a:rPr lang="bn-BD" sz="3600" b="1" dirty="0">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বাড়ীর কাজ  </a:t>
            </a:r>
            <a:endParaRPr lang="en-US" sz="3600" b="1" dirty="0">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2" name="TextBox 1"/>
          <p:cNvSpPr txBox="1"/>
          <p:nvPr/>
        </p:nvSpPr>
        <p:spPr>
          <a:xfrm>
            <a:off x="3299792" y="3319863"/>
            <a:ext cx="5315879" cy="95410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marL="285750" indent="-285750">
              <a:buFont typeface="Wingdings" panose="05000000000000000000" pitchFamily="2" charset="2"/>
              <a:buChar char="Ø"/>
            </a:pPr>
            <a:r>
              <a:rPr lang="bn-BD" sz="2800" b="1" dirty="0" smtClean="0">
                <a:solidFill>
                  <a:srgbClr val="00B0F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পরোক্ষ করের সুবিধা সমুহ আলোচনা কর  । </a:t>
            </a:r>
          </a:p>
          <a:p>
            <a:pPr marL="285750" indent="-285750">
              <a:buFont typeface="Wingdings" panose="05000000000000000000" pitchFamily="2" charset="2"/>
              <a:buChar char="Ø"/>
            </a:pPr>
            <a:r>
              <a:rPr lang="bn-BD" sz="2800" b="1" dirty="0" smtClean="0">
                <a:solidFill>
                  <a:srgbClr val="00B0F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পরোক্ষ করের অসুবিধা সমুহ আলোচনা কর ।</a:t>
            </a:r>
            <a:endParaRPr lang="en-US" sz="2800" b="1" dirty="0">
              <a:solidFill>
                <a:srgbClr val="00B0F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98148" y="754594"/>
            <a:ext cx="2352675" cy="1943100"/>
          </a:xfrm>
          <a:prstGeom prst="rect">
            <a:avLst/>
          </a:prstGeom>
        </p:spPr>
      </p:pic>
    </p:spTree>
    <p:extLst>
      <p:ext uri="{BB962C8B-B14F-4D97-AF65-F5344CB8AC3E}">
        <p14:creationId xmlns:p14="http://schemas.microsoft.com/office/powerpoint/2010/main" val="36937329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10"/>
                                        </p:tgtEl>
                                        <p:attrNameLst>
                                          <p:attrName>style.visibility</p:attrName>
                                        </p:attrNameLst>
                                      </p:cBhvr>
                                      <p:to>
                                        <p:strVal val="visible"/>
                                      </p:to>
                                    </p:set>
                                    <p:anim by="(-#ppt_w*2)" calcmode="lin" valueType="num">
                                      <p:cBhvr rctx="PPT">
                                        <p:cTn id="12" dur="500" autoRev="1" fill="hold">
                                          <p:stCondLst>
                                            <p:cond delay="0"/>
                                          </p:stCondLst>
                                        </p:cTn>
                                        <p:tgtEl>
                                          <p:spTgt spid="10"/>
                                        </p:tgtEl>
                                        <p:attrNameLst>
                                          <p:attrName>ppt_w</p:attrName>
                                        </p:attrNameLst>
                                      </p:cBhvr>
                                    </p:anim>
                                    <p:anim by="(#ppt_w*0.50)" calcmode="lin" valueType="num">
                                      <p:cBhvr>
                                        <p:cTn id="13" dur="500" decel="50000" autoRev="1" fill="hold">
                                          <p:stCondLst>
                                            <p:cond delay="0"/>
                                          </p:stCondLst>
                                        </p:cTn>
                                        <p:tgtEl>
                                          <p:spTgt spid="10"/>
                                        </p:tgtEl>
                                        <p:attrNameLst>
                                          <p:attrName>ppt_x</p:attrName>
                                        </p:attrNameLst>
                                      </p:cBhvr>
                                    </p:anim>
                                    <p:anim from="(-#ppt_h/2)" to="(#ppt_y)" calcmode="lin" valueType="num">
                                      <p:cBhvr>
                                        <p:cTn id="14" dur="1000" fill="hold">
                                          <p:stCondLst>
                                            <p:cond delay="0"/>
                                          </p:stCondLst>
                                        </p:cTn>
                                        <p:tgtEl>
                                          <p:spTgt spid="10"/>
                                        </p:tgtEl>
                                        <p:attrNameLst>
                                          <p:attrName>ppt_y</p:attrName>
                                        </p:attrNameLst>
                                      </p:cBhvr>
                                    </p:anim>
                                    <p:animRot by="21600000">
                                      <p:cBhvr>
                                        <p:cTn id="15" dur="1000" fill="hold">
                                          <p:stCondLst>
                                            <p:cond delay="0"/>
                                          </p:stCondLst>
                                        </p:cTn>
                                        <p:tgtEl>
                                          <p:spTgt spid="10"/>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41" presetClass="entr" presetSubtype="0" fill="hold" grpId="0" nodeType="clickEffect">
                                  <p:stCondLst>
                                    <p:cond delay="0"/>
                                  </p:stCondLst>
                                  <p:iterate type="lt">
                                    <p:tmPct val="10000"/>
                                  </p:iterate>
                                  <p:childTnLst>
                                    <p:set>
                                      <p:cBhvr>
                                        <p:cTn id="19" dur="1" fill="hold">
                                          <p:stCondLst>
                                            <p:cond delay="0"/>
                                          </p:stCondLst>
                                        </p:cTn>
                                        <p:tgtEl>
                                          <p:spTgt spid="2"/>
                                        </p:tgtEl>
                                        <p:attrNameLst>
                                          <p:attrName>style.visibility</p:attrName>
                                        </p:attrNameLst>
                                      </p:cBhvr>
                                      <p:to>
                                        <p:strVal val="visible"/>
                                      </p:to>
                                    </p:set>
                                    <p:anim calcmode="lin" valueType="num">
                                      <p:cBhvr>
                                        <p:cTn id="20"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2"/>
                                        </p:tgtEl>
                                        <p:attrNameLst>
                                          <p:attrName>ppt_y</p:attrName>
                                        </p:attrNameLst>
                                      </p:cBhvr>
                                      <p:tavLst>
                                        <p:tav tm="0">
                                          <p:val>
                                            <p:strVal val="#ppt_y"/>
                                          </p:val>
                                        </p:tav>
                                        <p:tav tm="100000">
                                          <p:val>
                                            <p:strVal val="#ppt_y"/>
                                          </p:val>
                                        </p:tav>
                                      </p:tavLst>
                                    </p:anim>
                                    <p:anim calcmode="lin" valueType="num">
                                      <p:cBhvr>
                                        <p:cTn id="22"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7003773"/>
          </a:xfrm>
          <a:prstGeom prst="rect">
            <a:avLst/>
          </a:prstGeom>
        </p:spPr>
      </p:pic>
      <p:sp>
        <p:nvSpPr>
          <p:cNvPr id="9" name="Rectangle 8"/>
          <p:cNvSpPr/>
          <p:nvPr/>
        </p:nvSpPr>
        <p:spPr>
          <a:xfrm>
            <a:off x="3576653" y="3071191"/>
            <a:ext cx="5038694" cy="1323439"/>
          </a:xfrm>
          <a:prstGeom prst="rect">
            <a:avLst/>
          </a:prstGeom>
        </p:spPr>
        <p:txBody>
          <a:bodyPr wrap="square">
            <a:spAutoFit/>
          </a:bodyPr>
          <a:lstStyle/>
          <a:p>
            <a:pPr algn="ctr"/>
            <a:r>
              <a:rPr lang="bn-BD" sz="8000" b="1" dirty="0">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ধন্যবাদ</a:t>
            </a:r>
            <a:endParaRPr lang="en-US" sz="8000" b="1" dirty="0">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239087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by="(-#ppt_w*2)" calcmode="lin" valueType="num">
                                      <p:cBhvr rctx="PPT">
                                        <p:cTn id="7" dur="500" autoRev="1" fill="hold">
                                          <p:stCondLst>
                                            <p:cond delay="0"/>
                                          </p:stCondLst>
                                        </p:cTn>
                                        <p:tgtEl>
                                          <p:spTgt spid="9"/>
                                        </p:tgtEl>
                                        <p:attrNameLst>
                                          <p:attrName>ppt_w</p:attrName>
                                        </p:attrNameLst>
                                      </p:cBhvr>
                                    </p:anim>
                                    <p:anim by="(#ppt_w*0.50)" calcmode="lin" valueType="num">
                                      <p:cBhvr>
                                        <p:cTn id="8" dur="500" decel="50000" autoRev="1" fill="hold">
                                          <p:stCondLst>
                                            <p:cond delay="0"/>
                                          </p:stCondLst>
                                        </p:cTn>
                                        <p:tgtEl>
                                          <p:spTgt spid="9"/>
                                        </p:tgtEl>
                                        <p:attrNameLst>
                                          <p:attrName>ppt_x</p:attrName>
                                        </p:attrNameLst>
                                      </p:cBhvr>
                                    </p:anim>
                                    <p:anim from="(-#ppt_h/2)" to="(#ppt_y)" calcmode="lin" valueType="num">
                                      <p:cBhvr>
                                        <p:cTn id="9" dur="1000" fill="hold">
                                          <p:stCondLst>
                                            <p:cond delay="0"/>
                                          </p:stCondLst>
                                        </p:cTn>
                                        <p:tgtEl>
                                          <p:spTgt spid="9"/>
                                        </p:tgtEl>
                                        <p:attrNameLst>
                                          <p:attrName>ppt_y</p:attrName>
                                        </p:attrNameLst>
                                      </p:cBhvr>
                                    </p:anim>
                                    <p:animRot by="21600000">
                                      <p:cBhvr>
                                        <p:cTn id="10" dur="1000" fill="hold">
                                          <p:stCondLst>
                                            <p:cond delay="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02038" y="314471"/>
            <a:ext cx="1806905" cy="830997"/>
          </a:xfrm>
          <a:prstGeom prst="rect">
            <a:avLst/>
          </a:prstGeom>
          <a:gradFill>
            <a:gsLst>
              <a:gs pos="98000">
                <a:schemeClr val="bg1"/>
              </a:gs>
              <a:gs pos="100000">
                <a:schemeClr val="accent1">
                  <a:lumMod val="45000"/>
                  <a:lumOff val="55000"/>
                </a:schemeClr>
              </a:gs>
              <a:gs pos="98000">
                <a:schemeClr val="accent1">
                  <a:lumMod val="45000"/>
                  <a:lumOff val="55000"/>
                </a:schemeClr>
              </a:gs>
              <a:gs pos="100000">
                <a:schemeClr val="accent1">
                  <a:lumMod val="30000"/>
                  <a:lumOff val="70000"/>
                </a:schemeClr>
              </a:gs>
            </a:gsLst>
            <a:lin ang="5400000" scaled="1"/>
          </a:gradFill>
        </p:spPr>
        <p:style>
          <a:lnRef idx="2">
            <a:schemeClr val="dk1"/>
          </a:lnRef>
          <a:fillRef idx="1">
            <a:schemeClr val="lt1"/>
          </a:fillRef>
          <a:effectRef idx="0">
            <a:schemeClr val="dk1"/>
          </a:effectRef>
          <a:fontRef idx="minor">
            <a:schemeClr val="dk1"/>
          </a:fontRef>
        </p:style>
        <p:txBody>
          <a:bodyPr wrap="none" rtlCol="0">
            <a:spAutoFit/>
          </a:bodyPr>
          <a:lstStyle/>
          <a:p>
            <a:r>
              <a:rPr lang="bn-BD" sz="4800" dirty="0" smtClean="0">
                <a:solidFill>
                  <a:srgbClr val="00B0F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পরিচিতি</a:t>
            </a:r>
            <a:endParaRPr lang="en-US" sz="4800" dirty="0">
              <a:solidFill>
                <a:srgbClr val="00B0F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1443318"/>
            <a:ext cx="1762125" cy="3971364"/>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52814" y="222737"/>
            <a:ext cx="2567962" cy="2429776"/>
          </a:xfrm>
          <a:prstGeom prst="rect">
            <a:avLst/>
          </a:prstGeom>
        </p:spPr>
      </p:pic>
      <p:sp>
        <p:nvSpPr>
          <p:cNvPr id="8" name="Rectangle 7"/>
          <p:cNvSpPr/>
          <p:nvPr/>
        </p:nvSpPr>
        <p:spPr>
          <a:xfrm>
            <a:off x="1523573" y="2762058"/>
            <a:ext cx="4294431" cy="255454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bn-BD" sz="3200" b="1" dirty="0" smtClean="0">
                <a:solidFill>
                  <a:srgbClr val="00B05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মোহাম্মদ শাহ আলম </a:t>
            </a:r>
          </a:p>
          <a:p>
            <a:pPr algn="ctr"/>
            <a:r>
              <a:rPr lang="bn-BD" sz="3200" b="1" dirty="0" smtClean="0">
                <a:solidFill>
                  <a:srgbClr val="00B05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প্রভাষক অর্থনীতি</a:t>
            </a:r>
          </a:p>
          <a:p>
            <a:pPr algn="ctr"/>
            <a:r>
              <a:rPr lang="bn-BD" sz="3200" b="1" dirty="0" smtClean="0">
                <a:solidFill>
                  <a:srgbClr val="00B05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মোজাদ্দেদীয়া ইসলামিয়া আলিম মাদ্রাসা </a:t>
            </a:r>
          </a:p>
          <a:p>
            <a:pPr algn="ctr"/>
            <a:r>
              <a:rPr lang="bn-BD" sz="3200" b="1" dirty="0" smtClean="0">
                <a:solidFill>
                  <a:srgbClr val="00B05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কালিয়াকৈর , গাজীপুর । </a:t>
            </a:r>
            <a:endParaRPr lang="en-US" sz="3200" b="1" dirty="0">
              <a:solidFill>
                <a:srgbClr val="00B05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9" name="Rectangle 8">
            <a:extLst>
              <a:ext uri="{FF2B5EF4-FFF2-40B4-BE49-F238E27FC236}">
                <a16:creationId xmlns:lc="http://schemas.openxmlformats.org/drawingml/2006/lockedCanvas" xmlns:a16="http://schemas.microsoft.com/office/drawing/2014/main" xmlns="" id="{F104028F-7F09-48F3-BB46-818A5156A7DE}"/>
              </a:ext>
            </a:extLst>
          </p:cNvPr>
          <p:cNvSpPr/>
          <p:nvPr/>
        </p:nvSpPr>
        <p:spPr>
          <a:xfrm>
            <a:off x="-50800" y="0"/>
            <a:ext cx="12293600" cy="6858000"/>
          </a:xfrm>
          <a:prstGeom prst="rect">
            <a:avLst/>
          </a:prstGeom>
          <a:noFill/>
          <a:ln w="215900">
            <a:gradFill>
              <a:gsLst>
                <a:gs pos="56000">
                  <a:srgbClr val="FFFF00"/>
                </a:gs>
                <a:gs pos="25000">
                  <a:srgbClr val="00B0F0"/>
                </a:gs>
                <a:gs pos="29000">
                  <a:srgbClr val="00B0D9"/>
                </a:gs>
                <a:gs pos="5000">
                  <a:srgbClr val="00B050"/>
                </a:gs>
                <a:gs pos="95000">
                  <a:srgbClr val="FF0000"/>
                </a:gs>
              </a:gsLst>
              <a:lin ang="5400000" scaled="1"/>
            </a:gra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2400"/>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801" y="5690586"/>
            <a:ext cx="12025789" cy="1043126"/>
          </a:xfrm>
          <a:prstGeom prst="rect">
            <a:avLst/>
          </a:prstGeom>
        </p:spPr>
      </p:pic>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5409" y="141536"/>
            <a:ext cx="2326577" cy="1164151"/>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5400000">
            <a:off x="10418281" y="-48004"/>
            <a:ext cx="1468769" cy="1847850"/>
          </a:xfrm>
          <a:prstGeom prst="rect">
            <a:avLst/>
          </a:prstGeom>
        </p:spPr>
      </p:pic>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00406" y="508182"/>
            <a:ext cx="1762125" cy="1858886"/>
          </a:xfrm>
          <a:prstGeom prst="rect">
            <a:avLst/>
          </a:prstGeom>
        </p:spPr>
      </p:pic>
      <p:sp>
        <p:nvSpPr>
          <p:cNvPr id="3" name="Rectangle 2"/>
          <p:cNvSpPr/>
          <p:nvPr/>
        </p:nvSpPr>
        <p:spPr>
          <a:xfrm>
            <a:off x="8002720" y="2875250"/>
            <a:ext cx="2665027" cy="175432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bn-BD" sz="3200" b="1" dirty="0">
                <a:solidFill>
                  <a:srgbClr val="00B05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অর্থনীতি</a:t>
            </a:r>
            <a:r>
              <a:rPr lang="bn-BD" sz="3600" b="1" dirty="0">
                <a:solidFill>
                  <a:srgbClr val="00B05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২য় বর্ষ</a:t>
            </a:r>
          </a:p>
          <a:p>
            <a:pPr algn="ctr"/>
            <a:r>
              <a:rPr lang="bn-BD" sz="3600" b="1" dirty="0">
                <a:solidFill>
                  <a:srgbClr val="00B05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আলিম ২য় পত্র</a:t>
            </a:r>
          </a:p>
          <a:p>
            <a:pPr algn="ctr"/>
            <a:r>
              <a:rPr lang="bn-BD" sz="3600" b="1" dirty="0">
                <a:solidFill>
                  <a:srgbClr val="00B05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৯ম অধ্যায়</a:t>
            </a:r>
            <a:endParaRPr lang="en-US" sz="3600" b="1" dirty="0">
              <a:solidFill>
                <a:srgbClr val="00B05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9008070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circle(in)">
                                      <p:cBhvr>
                                        <p:cTn id="14" dur="20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41" presetClass="entr" presetSubtype="0" fill="hold" grpId="0" nodeType="clickEffect">
                                  <p:stCondLst>
                                    <p:cond delay="0"/>
                                  </p:stCondLst>
                                  <p:iterate type="lt">
                                    <p:tmPct val="10000"/>
                                  </p:iterate>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8"/>
                                        </p:tgtEl>
                                        <p:attrNameLst>
                                          <p:attrName>ppt_y</p:attrName>
                                        </p:attrNameLst>
                                      </p:cBhvr>
                                      <p:tavLst>
                                        <p:tav tm="0">
                                          <p:val>
                                            <p:strVal val="#ppt_y"/>
                                          </p:val>
                                        </p:tav>
                                        <p:tav tm="100000">
                                          <p:val>
                                            <p:strVal val="#ppt_y"/>
                                          </p:val>
                                        </p:tav>
                                      </p:tavLst>
                                    </p:anim>
                                    <p:anim calcmode="lin" valueType="num">
                                      <p:cBhvr>
                                        <p:cTn id="21"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down)">
                                      <p:cBhvr>
                                        <p:cTn id="28" dur="5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circle(in)">
                                      <p:cBhvr>
                                        <p:cTn id="33" dur="20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41" presetClass="entr" presetSubtype="0" fill="hold" grpId="0" nodeType="clickEffect">
                                  <p:stCondLst>
                                    <p:cond delay="0"/>
                                  </p:stCondLst>
                                  <p:iterate type="lt">
                                    <p:tmPct val="10000"/>
                                  </p:iterate>
                                  <p:childTnLst>
                                    <p:set>
                                      <p:cBhvr>
                                        <p:cTn id="37" dur="1" fill="hold">
                                          <p:stCondLst>
                                            <p:cond delay="0"/>
                                          </p:stCondLst>
                                        </p:cTn>
                                        <p:tgtEl>
                                          <p:spTgt spid="3"/>
                                        </p:tgtEl>
                                        <p:attrNameLst>
                                          <p:attrName>style.visibility</p:attrName>
                                        </p:attrNameLst>
                                      </p:cBhvr>
                                      <p:to>
                                        <p:strVal val="visible"/>
                                      </p:to>
                                    </p:set>
                                    <p:anim calcmode="lin" valueType="num">
                                      <p:cBhvr>
                                        <p:cTn id="38"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39" dur="500" fill="hold"/>
                                        <p:tgtEl>
                                          <p:spTgt spid="3"/>
                                        </p:tgtEl>
                                        <p:attrNameLst>
                                          <p:attrName>ppt_y</p:attrName>
                                        </p:attrNameLst>
                                      </p:cBhvr>
                                      <p:tavLst>
                                        <p:tav tm="0">
                                          <p:val>
                                            <p:strVal val="#ppt_y"/>
                                          </p:val>
                                        </p:tav>
                                        <p:tav tm="100000">
                                          <p:val>
                                            <p:strVal val="#ppt_y"/>
                                          </p:val>
                                        </p:tav>
                                      </p:tavLst>
                                    </p:anim>
                                    <p:anim calcmode="lin" valueType="num">
                                      <p:cBhvr>
                                        <p:cTn id="40"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41"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42"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lc="http://schemas.openxmlformats.org/drawingml/2006/lockedCanvas" xmlns:a16="http://schemas.microsoft.com/office/drawing/2014/main" xmlns="" id="{F104028F-7F09-48F3-BB46-818A5156A7DE}"/>
              </a:ext>
            </a:extLst>
          </p:cNvPr>
          <p:cNvSpPr/>
          <p:nvPr/>
        </p:nvSpPr>
        <p:spPr>
          <a:xfrm>
            <a:off x="-50800" y="0"/>
            <a:ext cx="12293600" cy="6858000"/>
          </a:xfrm>
          <a:prstGeom prst="rect">
            <a:avLst/>
          </a:prstGeom>
          <a:noFill/>
          <a:ln w="215900">
            <a:gradFill>
              <a:gsLst>
                <a:gs pos="56000">
                  <a:srgbClr val="FFFF00"/>
                </a:gs>
                <a:gs pos="25000">
                  <a:srgbClr val="00B0F0"/>
                </a:gs>
                <a:gs pos="29000">
                  <a:srgbClr val="00B0D9"/>
                </a:gs>
                <a:gs pos="5000">
                  <a:srgbClr val="00B050"/>
                </a:gs>
                <a:gs pos="95000">
                  <a:srgbClr val="FF0000"/>
                </a:gs>
              </a:gsLst>
              <a:lin ang="5400000" scaled="1"/>
            </a:gra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240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409" y="141536"/>
            <a:ext cx="2466975" cy="1847850"/>
          </a:xfrm>
          <a:prstGeom prst="rect">
            <a:avLst/>
          </a:prstGeom>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9870231" y="451099"/>
            <a:ext cx="2466975" cy="184785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801" y="5690586"/>
            <a:ext cx="12025789" cy="1043126"/>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42495" y="1706800"/>
            <a:ext cx="2398644" cy="1803424"/>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61950" y="1706800"/>
            <a:ext cx="2806810" cy="1803424"/>
          </a:xfrm>
          <a:prstGeom prst="rect">
            <a:avLst/>
          </a:prstGeom>
        </p:spPr>
      </p:pic>
      <p:sp>
        <p:nvSpPr>
          <p:cNvPr id="9" name="Rectangle 8"/>
          <p:cNvSpPr/>
          <p:nvPr/>
        </p:nvSpPr>
        <p:spPr>
          <a:xfrm>
            <a:off x="4620030" y="493548"/>
            <a:ext cx="2887330" cy="646331"/>
          </a:xfrm>
          <a:prstGeom prst="rect">
            <a:avLst/>
          </a:prstGeom>
        </p:spPr>
        <p:txBody>
          <a:bodyPr wrap="none">
            <a:spAutoFit/>
          </a:bodyPr>
          <a:lstStyle/>
          <a:p>
            <a:pPr algn="ctr"/>
            <a:r>
              <a:rPr lang="bn-IN" sz="3600" dirty="0">
                <a:ln w="0"/>
                <a:solidFill>
                  <a:srgbClr val="00B0F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ছবিগুলো লক্ষ কর  </a:t>
            </a:r>
            <a:endParaRPr lang="en-US" sz="3600" dirty="0">
              <a:ln w="0"/>
              <a:solidFill>
                <a:srgbClr val="00B0F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10" name="TextBox 9"/>
          <p:cNvSpPr txBox="1"/>
          <p:nvPr/>
        </p:nvSpPr>
        <p:spPr>
          <a:xfrm>
            <a:off x="4015409" y="3815575"/>
            <a:ext cx="700833" cy="523220"/>
          </a:xfrm>
          <a:prstGeom prst="rect">
            <a:avLst/>
          </a:prstGeom>
          <a:noFill/>
        </p:spPr>
        <p:txBody>
          <a:bodyPr wrap="none" rtlCol="0">
            <a:spAutoFit/>
          </a:bodyPr>
          <a:lstStyle/>
          <a:p>
            <a:pPr algn="ctr"/>
            <a:r>
              <a:rPr lang="en-US" sz="2800" b="1" dirty="0" err="1" smtClean="0">
                <a:solidFill>
                  <a:srgbClr val="F13BB4"/>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ভ্যাট</a:t>
            </a:r>
            <a:endParaRPr lang="en-US" sz="2800" b="1" dirty="0">
              <a:solidFill>
                <a:srgbClr val="F13BB4"/>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11" name="TextBox 10"/>
          <p:cNvSpPr txBox="1"/>
          <p:nvPr/>
        </p:nvSpPr>
        <p:spPr>
          <a:xfrm>
            <a:off x="7291244" y="3815575"/>
            <a:ext cx="901147" cy="523220"/>
          </a:xfrm>
          <a:prstGeom prst="rect">
            <a:avLst/>
          </a:prstGeom>
          <a:noFill/>
        </p:spPr>
        <p:txBody>
          <a:bodyPr wrap="square" rtlCol="0">
            <a:spAutoFit/>
          </a:bodyPr>
          <a:lstStyle/>
          <a:p>
            <a:pPr algn="ctr"/>
            <a:r>
              <a:rPr lang="en-US" sz="2800" b="1" dirty="0" err="1" smtClean="0">
                <a:solidFill>
                  <a:srgbClr val="F13BB4"/>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a:t>
            </a:r>
            <a:endParaRPr lang="en-US" b="1" dirty="0">
              <a:solidFill>
                <a:srgbClr val="F13BB4"/>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111506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circle(in)">
                                      <p:cBhvr>
                                        <p:cTn id="14" dur="2000"/>
                                        <p:tgtEl>
                                          <p:spTgt spid="7"/>
                                        </p:tgtEl>
                                      </p:cBhvr>
                                    </p:animEffect>
                                  </p:childTnLst>
                                </p:cTn>
                              </p:par>
                              <p:par>
                                <p:cTn id="15" presetID="6" presetClass="entr" presetSubtype="16"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1000"/>
                                        <p:tgtEl>
                                          <p:spTgt spid="11"/>
                                        </p:tgtEl>
                                      </p:cBhvr>
                                    </p:animEffect>
                                    <p:anim calcmode="lin" valueType="num">
                                      <p:cBhvr>
                                        <p:cTn id="30" dur="1000" fill="hold"/>
                                        <p:tgtEl>
                                          <p:spTgt spid="11"/>
                                        </p:tgtEl>
                                        <p:attrNameLst>
                                          <p:attrName>ppt_x</p:attrName>
                                        </p:attrNameLst>
                                      </p:cBhvr>
                                      <p:tavLst>
                                        <p:tav tm="0">
                                          <p:val>
                                            <p:strVal val="#ppt_x"/>
                                          </p:val>
                                        </p:tav>
                                        <p:tav tm="100000">
                                          <p:val>
                                            <p:strVal val="#ppt_x"/>
                                          </p:val>
                                        </p:tav>
                                      </p:tavLst>
                                    </p:anim>
                                    <p:anim calcmode="lin" valueType="num">
                                      <p:cBhvr>
                                        <p:cTn id="3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lc="http://schemas.openxmlformats.org/drawingml/2006/lockedCanvas" xmlns:a16="http://schemas.microsoft.com/office/drawing/2014/main" xmlns="" id="{F104028F-7F09-48F3-BB46-818A5156A7DE}"/>
              </a:ext>
            </a:extLst>
          </p:cNvPr>
          <p:cNvSpPr/>
          <p:nvPr/>
        </p:nvSpPr>
        <p:spPr>
          <a:xfrm>
            <a:off x="-50800" y="0"/>
            <a:ext cx="12293600" cy="6858000"/>
          </a:xfrm>
          <a:prstGeom prst="rect">
            <a:avLst/>
          </a:prstGeom>
          <a:noFill/>
          <a:ln w="215900">
            <a:gradFill>
              <a:gsLst>
                <a:gs pos="56000">
                  <a:srgbClr val="FFFF00"/>
                </a:gs>
                <a:gs pos="25000">
                  <a:srgbClr val="00B0F0"/>
                </a:gs>
                <a:gs pos="29000">
                  <a:srgbClr val="00B0D9"/>
                </a:gs>
                <a:gs pos="5000">
                  <a:srgbClr val="00B050"/>
                </a:gs>
                <a:gs pos="95000">
                  <a:srgbClr val="FF0000"/>
                </a:gs>
              </a:gsLst>
              <a:lin ang="5400000" scaled="1"/>
            </a:gra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240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1" y="5690586"/>
            <a:ext cx="12025789" cy="1043126"/>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409" y="141536"/>
            <a:ext cx="2466975" cy="1847850"/>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9919177" y="451099"/>
            <a:ext cx="2466975" cy="184785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31638" y="905901"/>
            <a:ext cx="6018705" cy="4508219"/>
          </a:xfrm>
          <a:prstGeom prst="rect">
            <a:avLst/>
          </a:prstGeom>
        </p:spPr>
      </p:pic>
      <p:sp>
        <p:nvSpPr>
          <p:cNvPr id="11" name="Rectangle 10"/>
          <p:cNvSpPr/>
          <p:nvPr/>
        </p:nvSpPr>
        <p:spPr>
          <a:xfrm>
            <a:off x="5708108" y="1911861"/>
            <a:ext cx="2496197" cy="707886"/>
          </a:xfrm>
          <a:prstGeom prst="rect">
            <a:avLst/>
          </a:prstGeom>
        </p:spPr>
        <p:txBody>
          <a:bodyPr wrap="none">
            <a:spAutoFit/>
          </a:bodyPr>
          <a:lstStyle/>
          <a:p>
            <a:pPr algn="ctr"/>
            <a:r>
              <a:rPr lang="bn-BD" sz="4000" b="1" dirty="0">
                <a:solidFill>
                  <a:srgbClr val="00B0F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পাঠ শিরোনাম </a:t>
            </a:r>
            <a:endParaRPr lang="en-US" sz="4000" b="1" dirty="0">
              <a:solidFill>
                <a:srgbClr val="00B0F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4" name="Rectangle 3"/>
          <p:cNvSpPr/>
          <p:nvPr/>
        </p:nvSpPr>
        <p:spPr>
          <a:xfrm>
            <a:off x="4752443" y="2965220"/>
            <a:ext cx="3491661" cy="707886"/>
          </a:xfrm>
          <a:prstGeom prst="rect">
            <a:avLst/>
          </a:prstGeom>
        </p:spPr>
        <p:txBody>
          <a:bodyPr wrap="none">
            <a:spAutoFit/>
          </a:bodyPr>
          <a:lstStyle/>
          <a:p>
            <a:pPr algn="ctr"/>
            <a:r>
              <a:rPr lang="en-US" sz="4000" b="1" dirty="0" err="1">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সরকারের</a:t>
            </a:r>
            <a:r>
              <a:rPr lang="en-US" sz="4000" b="1" dirty="0">
                <a:solidFill>
                  <a:srgbClr val="F13BB4"/>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4000" b="1" dirty="0" err="1">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রাজস্বনীতি</a:t>
            </a:r>
            <a:endParaRPr lang="en-US" sz="4000" b="1" dirty="0">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9325469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4"/>
                                        </p:tgtEl>
                                        <p:attrNameLst>
                                          <p:attrName>style.visibility</p:attrName>
                                        </p:attrNameLst>
                                      </p:cBhvr>
                                      <p:to>
                                        <p:strVal val="visible"/>
                                      </p:to>
                                    </p:set>
                                    <p:anim by="(-#ppt_w*2)" calcmode="lin" valueType="num">
                                      <p:cBhvr rctx="PPT">
                                        <p:cTn id="12" dur="500" autoRev="1" fill="hold">
                                          <p:stCondLst>
                                            <p:cond delay="0"/>
                                          </p:stCondLst>
                                        </p:cTn>
                                        <p:tgtEl>
                                          <p:spTgt spid="4"/>
                                        </p:tgtEl>
                                        <p:attrNameLst>
                                          <p:attrName>ppt_w</p:attrName>
                                        </p:attrNameLst>
                                      </p:cBhvr>
                                    </p:anim>
                                    <p:anim by="(#ppt_w*0.50)" calcmode="lin" valueType="num">
                                      <p:cBhvr>
                                        <p:cTn id="13" dur="500" decel="50000" autoRev="1" fill="hold">
                                          <p:stCondLst>
                                            <p:cond delay="0"/>
                                          </p:stCondLst>
                                        </p:cTn>
                                        <p:tgtEl>
                                          <p:spTgt spid="4"/>
                                        </p:tgtEl>
                                        <p:attrNameLst>
                                          <p:attrName>ppt_x</p:attrName>
                                        </p:attrNameLst>
                                      </p:cBhvr>
                                    </p:anim>
                                    <p:anim from="(-#ppt_h/2)" to="(#ppt_y)" calcmode="lin" valueType="num">
                                      <p:cBhvr>
                                        <p:cTn id="14" dur="1000" fill="hold">
                                          <p:stCondLst>
                                            <p:cond delay="0"/>
                                          </p:stCondLst>
                                        </p:cTn>
                                        <p:tgtEl>
                                          <p:spTgt spid="4"/>
                                        </p:tgtEl>
                                        <p:attrNameLst>
                                          <p:attrName>ppt_y</p:attrName>
                                        </p:attrNameLst>
                                      </p:cBhvr>
                                    </p:anim>
                                    <p:animRot by="21600000">
                                      <p:cBhvr>
                                        <p:cTn id="15"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49271" y="527125"/>
            <a:ext cx="2926080"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bn-BD" sz="4800" dirty="0" smtClean="0">
                <a:solidFill>
                  <a:srgbClr val="00B05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শিখনফল</a:t>
            </a:r>
            <a:r>
              <a:rPr lang="bn-BD" sz="4800" dirty="0" smtClean="0">
                <a:solidFill>
                  <a:srgbClr val="00B050"/>
                </a:solidFill>
                <a:latin typeface="NikoshBAN" panose="02000000000000000000" pitchFamily="2" charset="0"/>
                <a:cs typeface="NikoshBAN" panose="02000000000000000000" pitchFamily="2" charset="0"/>
              </a:rPr>
              <a:t> </a:t>
            </a:r>
            <a:endParaRPr lang="en-US" sz="4800" dirty="0">
              <a:solidFill>
                <a:srgbClr val="00B050"/>
              </a:solidFill>
              <a:latin typeface="NikoshBAN" panose="02000000000000000000" pitchFamily="2" charset="0"/>
              <a:cs typeface="NikoshBAN" panose="02000000000000000000" pitchFamily="2" charset="0"/>
            </a:endParaRPr>
          </a:p>
        </p:txBody>
      </p:sp>
      <p:sp>
        <p:nvSpPr>
          <p:cNvPr id="3" name="TextBox 2"/>
          <p:cNvSpPr txBox="1"/>
          <p:nvPr/>
        </p:nvSpPr>
        <p:spPr>
          <a:xfrm>
            <a:off x="3717608" y="1676095"/>
            <a:ext cx="4541628" cy="584775"/>
          </a:xfrm>
          <a:prstGeom prst="rect">
            <a:avLst/>
          </a:prstGeom>
          <a:noFill/>
        </p:spPr>
        <p:txBody>
          <a:bodyPr wrap="none" rtlCol="0">
            <a:spAutoFit/>
          </a:bodyPr>
          <a:lstStyle/>
          <a:p>
            <a:r>
              <a:rPr lang="bn-BD" sz="3200" b="1" dirty="0" smtClean="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এই পাঠ শেষে শিক্ষার্থীরা ............</a:t>
            </a:r>
            <a:endParaRPr lang="en-US" sz="3200" b="1" dirty="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7" name="Rectangle 6">
            <a:extLst>
              <a:ext uri="{FF2B5EF4-FFF2-40B4-BE49-F238E27FC236}">
                <a16:creationId xmlns:lc="http://schemas.openxmlformats.org/drawingml/2006/lockedCanvas" xmlns:a16="http://schemas.microsoft.com/office/drawing/2014/main" xmlns="" id="{F104028F-7F09-48F3-BB46-818A5156A7DE}"/>
              </a:ext>
            </a:extLst>
          </p:cNvPr>
          <p:cNvSpPr/>
          <p:nvPr/>
        </p:nvSpPr>
        <p:spPr>
          <a:xfrm>
            <a:off x="-50800" y="0"/>
            <a:ext cx="12293600" cy="6858000"/>
          </a:xfrm>
          <a:prstGeom prst="rect">
            <a:avLst/>
          </a:prstGeom>
          <a:noFill/>
          <a:ln w="215900">
            <a:gradFill>
              <a:gsLst>
                <a:gs pos="56000">
                  <a:srgbClr val="FFFF00"/>
                </a:gs>
                <a:gs pos="25000">
                  <a:srgbClr val="00B0F0"/>
                </a:gs>
                <a:gs pos="29000">
                  <a:srgbClr val="00B0D9"/>
                </a:gs>
                <a:gs pos="5000">
                  <a:srgbClr val="00B050"/>
                </a:gs>
                <a:gs pos="95000">
                  <a:srgbClr val="FF0000"/>
                </a:gs>
              </a:gsLst>
              <a:lin ang="5400000" scaled="1"/>
            </a:gra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240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01" y="5690586"/>
            <a:ext cx="12025789" cy="1043126"/>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409" y="141536"/>
            <a:ext cx="2466975" cy="1847850"/>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9870231" y="451099"/>
            <a:ext cx="2466975" cy="1847850"/>
          </a:xfrm>
          <a:prstGeom prst="rect">
            <a:avLst/>
          </a:prstGeom>
        </p:spPr>
      </p:pic>
      <p:pic>
        <p:nvPicPr>
          <p:cNvPr id="11" name="Picture 10" descr="F:\school\Images\left_logo.png"/>
          <p:cNvPicPr>
            <a:picLocks noChangeAspect="1" noChangeArrowheads="1"/>
          </p:cNvPicPr>
          <p:nvPr/>
        </p:nvPicPr>
        <p:blipFill>
          <a:blip r:embed="rId4">
            <a:extLst>
              <a:ext uri="{BEBA8EAE-BF5A-486C-A8C5-ECC9F3942E4B}">
                <a14:imgProps xmlns:a14="http://schemas.microsoft.com/office/drawing/2010/main">
                  <a14:imgLayer r:embed="rId5">
                    <a14:imgEffect>
                      <a14:saturation sat="400000"/>
                    </a14:imgEffect>
                  </a14:imgLayer>
                </a14:imgProps>
              </a:ext>
              <a:ext uri="{28A0092B-C50C-407E-A947-70E740481C1C}">
                <a14:useLocalDpi xmlns:a14="http://schemas.microsoft.com/office/drawing/2010/main" val="0"/>
              </a:ext>
            </a:extLst>
          </a:blip>
          <a:srcRect/>
          <a:stretch>
            <a:fillRect/>
          </a:stretch>
        </p:blipFill>
        <p:spPr bwMode="auto">
          <a:xfrm>
            <a:off x="8387560" y="269898"/>
            <a:ext cx="1663909" cy="159112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4" name="TextBox 3"/>
          <p:cNvSpPr txBox="1"/>
          <p:nvPr/>
        </p:nvSpPr>
        <p:spPr>
          <a:xfrm>
            <a:off x="2841030" y="2723057"/>
            <a:ext cx="6848432" cy="175432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457200" indent="-457200" algn="ctr">
              <a:buFont typeface="Wingdings" panose="05000000000000000000" pitchFamily="2" charset="2"/>
              <a:buChar char="v"/>
            </a:pPr>
            <a:r>
              <a:rPr lang="bn-BD" sz="3600" b="1" dirty="0" smtClean="0">
                <a:solidFill>
                  <a:srgbClr val="F13BB4"/>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করেরর প্রকারভেদ সম্পর্কে বলতে পারবে ।</a:t>
            </a:r>
          </a:p>
          <a:p>
            <a:pPr marL="457200" indent="-457200" algn="ctr">
              <a:buFont typeface="Wingdings" panose="05000000000000000000" pitchFamily="2" charset="2"/>
              <a:buChar char="v"/>
            </a:pPr>
            <a:r>
              <a:rPr lang="bn-BD" sz="3600" b="1" dirty="0" smtClean="0">
                <a:solidFill>
                  <a:srgbClr val="F13BB4"/>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প্রত্যক্ষ কর সম্পর্কে বলতে পারবে । </a:t>
            </a:r>
          </a:p>
          <a:p>
            <a:pPr marL="457200" indent="-457200" algn="ctr">
              <a:buFont typeface="Wingdings" panose="05000000000000000000" pitchFamily="2" charset="2"/>
              <a:buChar char="v"/>
            </a:pPr>
            <a:r>
              <a:rPr lang="bn-BD" sz="3600" b="1" dirty="0" smtClean="0">
                <a:solidFill>
                  <a:srgbClr val="F13BB4"/>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পরোক্ষ কর সম্পর্কে বলতে পারবে । </a:t>
            </a:r>
            <a:endParaRPr lang="en-US" sz="3600" b="1" dirty="0">
              <a:solidFill>
                <a:srgbClr val="F13BB4"/>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37004237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2"/>
                                        </p:tgtEl>
                                        <p:attrNameLst>
                                          <p:attrName>style.visibility</p:attrName>
                                        </p:attrNameLst>
                                      </p:cBhvr>
                                      <p:to>
                                        <p:strVal val="visible"/>
                                      </p:to>
                                    </p:set>
                                    <p:anim by="(-#ppt_w*2)" calcmode="lin" valueType="num">
                                      <p:cBhvr rctx="PPT">
                                        <p:cTn id="12" dur="500" autoRev="1" fill="hold">
                                          <p:stCondLst>
                                            <p:cond delay="0"/>
                                          </p:stCondLst>
                                        </p:cTn>
                                        <p:tgtEl>
                                          <p:spTgt spid="2"/>
                                        </p:tgtEl>
                                        <p:attrNameLst>
                                          <p:attrName>ppt_w</p:attrName>
                                        </p:attrNameLst>
                                      </p:cBhvr>
                                    </p:anim>
                                    <p:anim by="(#ppt_w*0.50)" calcmode="lin" valueType="num">
                                      <p:cBhvr>
                                        <p:cTn id="13" dur="500" decel="50000" autoRev="1" fill="hold">
                                          <p:stCondLst>
                                            <p:cond delay="0"/>
                                          </p:stCondLst>
                                        </p:cTn>
                                        <p:tgtEl>
                                          <p:spTgt spid="2"/>
                                        </p:tgtEl>
                                        <p:attrNameLst>
                                          <p:attrName>ppt_x</p:attrName>
                                        </p:attrNameLst>
                                      </p:cBhvr>
                                    </p:anim>
                                    <p:anim from="(-#ppt_h/2)" to="(#ppt_y)" calcmode="lin" valueType="num">
                                      <p:cBhvr>
                                        <p:cTn id="14" dur="1000" fill="hold">
                                          <p:stCondLst>
                                            <p:cond delay="0"/>
                                          </p:stCondLst>
                                        </p:cTn>
                                        <p:tgtEl>
                                          <p:spTgt spid="2"/>
                                        </p:tgtEl>
                                        <p:attrNameLst>
                                          <p:attrName>ppt_y</p:attrName>
                                        </p:attrNameLst>
                                      </p:cBhvr>
                                    </p:anim>
                                    <p:animRot by="21600000">
                                      <p:cBhvr>
                                        <p:cTn id="15" dur="1000" fill="hold">
                                          <p:stCondLst>
                                            <p:cond delay="0"/>
                                          </p:stCondLst>
                                        </p:cTn>
                                        <p:tgtEl>
                                          <p:spTgt spid="2"/>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41" presetClass="entr" presetSubtype="0" fill="hold" grpId="0" nodeType="clickEffect">
                                  <p:stCondLst>
                                    <p:cond delay="0"/>
                                  </p:stCondLst>
                                  <p:iterate type="lt">
                                    <p:tmPct val="10000"/>
                                  </p:iterate>
                                  <p:childTnLst>
                                    <p:set>
                                      <p:cBhvr>
                                        <p:cTn id="19" dur="1" fill="hold">
                                          <p:stCondLst>
                                            <p:cond delay="0"/>
                                          </p:stCondLst>
                                        </p:cTn>
                                        <p:tgtEl>
                                          <p:spTgt spid="3"/>
                                        </p:tgtEl>
                                        <p:attrNameLst>
                                          <p:attrName>style.visibility</p:attrName>
                                        </p:attrNameLst>
                                      </p:cBhvr>
                                      <p:to>
                                        <p:strVal val="visible"/>
                                      </p:to>
                                    </p:set>
                                    <p:anim calcmode="lin" valueType="num">
                                      <p:cBhvr>
                                        <p:cTn id="20"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3"/>
                                        </p:tgtEl>
                                        <p:attrNameLst>
                                          <p:attrName>ppt_y</p:attrName>
                                        </p:attrNameLst>
                                      </p:cBhvr>
                                      <p:tavLst>
                                        <p:tav tm="0">
                                          <p:val>
                                            <p:strVal val="#ppt_y"/>
                                          </p:val>
                                        </p:tav>
                                        <p:tav tm="100000">
                                          <p:val>
                                            <p:strVal val="#ppt_y"/>
                                          </p:val>
                                        </p:tav>
                                      </p:tavLst>
                                    </p:anim>
                                    <p:anim calcmode="lin" valueType="num">
                                      <p:cBhvr>
                                        <p:cTn id="22"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3"/>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500" fill="hold"/>
                                        <p:tgtEl>
                                          <p:spTgt spid="4"/>
                                        </p:tgtEl>
                                        <p:attrNameLst>
                                          <p:attrName>ppt_w</p:attrName>
                                        </p:attrNameLst>
                                      </p:cBhvr>
                                      <p:tavLst>
                                        <p:tav tm="0">
                                          <p:val>
                                            <p:fltVal val="0"/>
                                          </p:val>
                                        </p:tav>
                                        <p:tav tm="100000">
                                          <p:val>
                                            <p:strVal val="#ppt_w"/>
                                          </p:val>
                                        </p:tav>
                                      </p:tavLst>
                                    </p:anim>
                                    <p:anim calcmode="lin" valueType="num">
                                      <p:cBhvr>
                                        <p:cTn id="30" dur="500" fill="hold"/>
                                        <p:tgtEl>
                                          <p:spTgt spid="4"/>
                                        </p:tgtEl>
                                        <p:attrNameLst>
                                          <p:attrName>ppt_h</p:attrName>
                                        </p:attrNameLst>
                                      </p:cBhvr>
                                      <p:tavLst>
                                        <p:tav tm="0">
                                          <p:val>
                                            <p:fltVal val="0"/>
                                          </p:val>
                                        </p:tav>
                                        <p:tav tm="100000">
                                          <p:val>
                                            <p:strVal val="#ppt_h"/>
                                          </p:val>
                                        </p:tav>
                                      </p:tavLst>
                                    </p:anim>
                                    <p:animEffect transition="in" filter="fade">
                                      <p:cBhvr>
                                        <p:cTn id="3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lc="http://schemas.openxmlformats.org/drawingml/2006/lockedCanvas" xmlns:a16="http://schemas.microsoft.com/office/drawing/2014/main" xmlns="" id="{F104028F-7F09-48F3-BB46-818A5156A7DE}"/>
              </a:ext>
            </a:extLst>
          </p:cNvPr>
          <p:cNvSpPr/>
          <p:nvPr/>
        </p:nvSpPr>
        <p:spPr>
          <a:xfrm>
            <a:off x="-50800" y="0"/>
            <a:ext cx="12293600" cy="6858000"/>
          </a:xfrm>
          <a:prstGeom prst="rect">
            <a:avLst/>
          </a:prstGeom>
          <a:noFill/>
          <a:ln w="215900">
            <a:gradFill>
              <a:gsLst>
                <a:gs pos="56000">
                  <a:srgbClr val="FFFF00"/>
                </a:gs>
                <a:gs pos="25000">
                  <a:srgbClr val="00B0F0"/>
                </a:gs>
                <a:gs pos="29000">
                  <a:srgbClr val="00B0D9"/>
                </a:gs>
                <a:gs pos="5000">
                  <a:srgbClr val="00B050"/>
                </a:gs>
                <a:gs pos="95000">
                  <a:srgbClr val="FF0000"/>
                </a:gs>
              </a:gsLst>
              <a:lin ang="5400000" scaled="1"/>
            </a:gra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240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409" y="141536"/>
            <a:ext cx="2466975" cy="1847850"/>
          </a:xfrm>
          <a:prstGeom prst="rect">
            <a:avLst/>
          </a:prstGeom>
        </p:spPr>
      </p:pic>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9870231" y="451099"/>
            <a:ext cx="2466975" cy="184785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801" y="5690586"/>
            <a:ext cx="12025789" cy="1043126"/>
          </a:xfrm>
          <a:prstGeom prst="rect">
            <a:avLst/>
          </a:prstGeom>
        </p:spPr>
      </p:pic>
      <p:sp>
        <p:nvSpPr>
          <p:cNvPr id="2" name="Rectangle 1"/>
          <p:cNvSpPr/>
          <p:nvPr/>
        </p:nvSpPr>
        <p:spPr>
          <a:xfrm>
            <a:off x="3592850" y="1510748"/>
            <a:ext cx="6586943" cy="304698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as-IN" sz="2400" b="1" dirty="0">
                <a:solidFill>
                  <a:srgbClr val="00B0F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কর (এসেছে ল্যাটিন শব্দ 'ট্যাক্সো' থেকে) হল একটি আজ্ঞাধীন আর্থিক মূল্য কিংবা অন্য কোন ধরনের আরোপ যা করদাতা (একক কিংবা অন্যান্য আইনগত সত্তা)'র উপর সরকারি প্রতিষ্ঠান কর্তৃক আরোপিত হয়েছে সর্বসাধারণের বিভিন্ন ব্যয়ের তহবিল গঠনের জন্য। কর পরিশোধে ব্যর্থ হলে,ছল-চাতুরি করলে কিংবা বিরোধিতা করলে তা আইনের দ্বারা শাস্তিযোগ্য হবে। কর গঠিত হয় প্রত্যক্ষ এবং পরোক্ষ করের সমন্বয়ে এবং এই কর টাকার মাধ্যমে কিংবা এর সমতুল্য শ্রমের বিনিময়ে পরিশোধ করা হয়</a:t>
            </a:r>
            <a:r>
              <a:rPr lang="as-IN" sz="2400" b="1" dirty="0" smtClean="0">
                <a:solidFill>
                  <a:srgbClr val="00B0F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a:t>
            </a:r>
            <a:endParaRPr lang="en-US" sz="2400" b="1" dirty="0">
              <a:solidFill>
                <a:srgbClr val="00B0F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65224" y="2047875"/>
            <a:ext cx="1922393" cy="1381125"/>
          </a:xfrm>
          <a:prstGeom prst="rect">
            <a:avLst/>
          </a:prstGeom>
        </p:spPr>
      </p:pic>
    </p:spTree>
    <p:extLst>
      <p:ext uri="{BB962C8B-B14F-4D97-AF65-F5344CB8AC3E}">
        <p14:creationId xmlns:p14="http://schemas.microsoft.com/office/powerpoint/2010/main" val="18227955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2"/>
                                        </p:tgtEl>
                                        <p:attrNameLst>
                                          <p:attrName>style.visibility</p:attrName>
                                        </p:attrNameLst>
                                      </p:cBhvr>
                                      <p:to>
                                        <p:strVal val="visible"/>
                                      </p:to>
                                    </p:set>
                                    <p:anim by="(-#ppt_w*2)" calcmode="lin" valueType="num">
                                      <p:cBhvr rctx="PPT">
                                        <p:cTn id="12" dur="500" autoRev="1" fill="hold">
                                          <p:stCondLst>
                                            <p:cond delay="0"/>
                                          </p:stCondLst>
                                        </p:cTn>
                                        <p:tgtEl>
                                          <p:spTgt spid="2"/>
                                        </p:tgtEl>
                                        <p:attrNameLst>
                                          <p:attrName>ppt_w</p:attrName>
                                        </p:attrNameLst>
                                      </p:cBhvr>
                                    </p:anim>
                                    <p:anim by="(#ppt_w*0.50)" calcmode="lin" valueType="num">
                                      <p:cBhvr>
                                        <p:cTn id="13" dur="500" decel="50000" autoRev="1" fill="hold">
                                          <p:stCondLst>
                                            <p:cond delay="0"/>
                                          </p:stCondLst>
                                        </p:cTn>
                                        <p:tgtEl>
                                          <p:spTgt spid="2"/>
                                        </p:tgtEl>
                                        <p:attrNameLst>
                                          <p:attrName>ppt_x</p:attrName>
                                        </p:attrNameLst>
                                      </p:cBhvr>
                                    </p:anim>
                                    <p:anim from="(-#ppt_h/2)" to="(#ppt_y)" calcmode="lin" valueType="num">
                                      <p:cBhvr>
                                        <p:cTn id="14" dur="1000" fill="hold">
                                          <p:stCondLst>
                                            <p:cond delay="0"/>
                                          </p:stCondLst>
                                        </p:cTn>
                                        <p:tgtEl>
                                          <p:spTgt spid="2"/>
                                        </p:tgtEl>
                                        <p:attrNameLst>
                                          <p:attrName>ppt_y</p:attrName>
                                        </p:attrNameLst>
                                      </p:cBhvr>
                                    </p:anim>
                                    <p:animRot by="21600000">
                                      <p:cBhvr>
                                        <p:cTn id="15"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lc="http://schemas.openxmlformats.org/drawingml/2006/lockedCanvas" xmlns:a16="http://schemas.microsoft.com/office/drawing/2014/main" xmlns="" id="{F104028F-7F09-48F3-BB46-818A5156A7DE}"/>
              </a:ext>
            </a:extLst>
          </p:cNvPr>
          <p:cNvSpPr/>
          <p:nvPr/>
        </p:nvSpPr>
        <p:spPr>
          <a:xfrm>
            <a:off x="-50800" y="0"/>
            <a:ext cx="12293600" cy="6858000"/>
          </a:xfrm>
          <a:prstGeom prst="rect">
            <a:avLst/>
          </a:prstGeom>
          <a:noFill/>
          <a:ln w="215900">
            <a:gradFill>
              <a:gsLst>
                <a:gs pos="56000">
                  <a:srgbClr val="FFFF00"/>
                </a:gs>
                <a:gs pos="25000">
                  <a:srgbClr val="00B0F0"/>
                </a:gs>
                <a:gs pos="29000">
                  <a:srgbClr val="00B0D9"/>
                </a:gs>
                <a:gs pos="5000">
                  <a:srgbClr val="00B050"/>
                </a:gs>
                <a:gs pos="95000">
                  <a:srgbClr val="FF0000"/>
                </a:gs>
              </a:gsLst>
              <a:lin ang="5400000" scaled="1"/>
            </a:gra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240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409" y="141536"/>
            <a:ext cx="2466975" cy="1847850"/>
          </a:xfrm>
          <a:prstGeom prst="rect">
            <a:avLst/>
          </a:prstGeom>
        </p:spPr>
      </p:pic>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9870231" y="451099"/>
            <a:ext cx="2466975" cy="18478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801" y="5690586"/>
            <a:ext cx="12025789" cy="1043126"/>
          </a:xfrm>
          <a:prstGeom prst="rect">
            <a:avLst/>
          </a:prstGeom>
        </p:spPr>
      </p:pic>
      <p:sp>
        <p:nvSpPr>
          <p:cNvPr id="6" name="Rectangle 5"/>
          <p:cNvSpPr/>
          <p:nvPr/>
        </p:nvSpPr>
        <p:spPr>
          <a:xfrm>
            <a:off x="4585253" y="816084"/>
            <a:ext cx="6096000" cy="3046988"/>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r>
              <a:rPr lang="as-IN" sz="3200" b="1" dirty="0">
                <a:solidFill>
                  <a:srgbClr val="7030A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বিক্রয় কর হল একটি পণ্য মূল্যের শতাংশ, যা বিনিময় বা ক্রয়ের সময়ে চার্জ করা হয়। বিভিন্ন ধরনের বিক্রয় কর রয়েছে যেমন- খুচরা, প্রস্তুতকারক, পাইকারি, ব্যবহার এবং মূল্য সংযোজন কর, যা আপনি এই নিবন্ধে শিখতে পারবেন।</a:t>
            </a:r>
            <a:endParaRPr lang="en-US" sz="3200" b="1" dirty="0">
              <a:solidFill>
                <a:srgbClr val="7030A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34988" y="1683300"/>
            <a:ext cx="2735109" cy="2133600"/>
          </a:xfrm>
          <a:prstGeom prst="rect">
            <a:avLst/>
          </a:prstGeom>
        </p:spPr>
      </p:pic>
      <p:sp>
        <p:nvSpPr>
          <p:cNvPr id="8" name="Rectangle 7"/>
          <p:cNvSpPr/>
          <p:nvPr/>
        </p:nvSpPr>
        <p:spPr>
          <a:xfrm>
            <a:off x="2330658" y="3823589"/>
            <a:ext cx="1130438" cy="461665"/>
          </a:xfrm>
          <a:prstGeom prst="rect">
            <a:avLst/>
          </a:prstGeom>
        </p:spPr>
        <p:txBody>
          <a:bodyPr wrap="none">
            <a:spAutoFit/>
          </a:bodyPr>
          <a:lstStyle/>
          <a:p>
            <a:r>
              <a:rPr lang="as-IN" sz="2400" b="1" dirty="0">
                <a:solidFill>
                  <a:srgbClr val="3219C9"/>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বিক্রয় কর</a:t>
            </a:r>
            <a:endParaRPr lang="en-US" sz="2400" b="1" dirty="0">
              <a:solidFill>
                <a:srgbClr val="3219C9"/>
              </a:solidFill>
            </a:endParaRPr>
          </a:p>
        </p:txBody>
      </p:sp>
    </p:spTree>
    <p:extLst>
      <p:ext uri="{BB962C8B-B14F-4D97-AF65-F5344CB8AC3E}">
        <p14:creationId xmlns:p14="http://schemas.microsoft.com/office/powerpoint/2010/main" val="34052265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circle(in)">
                                      <p:cBhvr>
                                        <p:cTn id="12" dur="2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grpId="0" nodeType="clickEffect">
                                  <p:stCondLst>
                                    <p:cond delay="0"/>
                                  </p:stCondLst>
                                  <p:iterate type="lt">
                                    <p:tmPct val="10000"/>
                                  </p:iterate>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6"/>
                                        </p:tgtEl>
                                        <p:attrNameLst>
                                          <p:attrName>ppt_y</p:attrName>
                                        </p:attrNameLst>
                                      </p:cBhvr>
                                      <p:tavLst>
                                        <p:tav tm="0">
                                          <p:val>
                                            <p:strVal val="#ppt_y"/>
                                          </p:val>
                                        </p:tav>
                                        <p:tav tm="100000">
                                          <p:val>
                                            <p:strVal val="#ppt_y"/>
                                          </p:val>
                                        </p:tav>
                                      </p:tavLst>
                                    </p:anim>
                                    <p:anim calcmode="lin" valueType="num">
                                      <p:cBhvr>
                                        <p:cTn id="1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lc="http://schemas.openxmlformats.org/drawingml/2006/lockedCanvas" xmlns:a16="http://schemas.microsoft.com/office/drawing/2014/main" xmlns="" id="{F104028F-7F09-48F3-BB46-818A5156A7DE}"/>
              </a:ext>
            </a:extLst>
          </p:cNvPr>
          <p:cNvSpPr/>
          <p:nvPr/>
        </p:nvSpPr>
        <p:spPr>
          <a:xfrm>
            <a:off x="-50800" y="0"/>
            <a:ext cx="12293600" cy="6858000"/>
          </a:xfrm>
          <a:prstGeom prst="rect">
            <a:avLst/>
          </a:prstGeom>
          <a:noFill/>
          <a:ln w="215900">
            <a:gradFill>
              <a:gsLst>
                <a:gs pos="56000">
                  <a:srgbClr val="FFFF00"/>
                </a:gs>
                <a:gs pos="25000">
                  <a:srgbClr val="00B0F0"/>
                </a:gs>
                <a:gs pos="29000">
                  <a:srgbClr val="00B0D9"/>
                </a:gs>
                <a:gs pos="5000">
                  <a:srgbClr val="00B050"/>
                </a:gs>
                <a:gs pos="95000">
                  <a:srgbClr val="FF0000"/>
                </a:gs>
              </a:gsLst>
              <a:lin ang="5400000" scaled="1"/>
            </a:gra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240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409" y="141536"/>
            <a:ext cx="2466975" cy="1847850"/>
          </a:xfrm>
          <a:prstGeom prst="rect">
            <a:avLst/>
          </a:prstGeom>
        </p:spPr>
      </p:pic>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9870231" y="451099"/>
            <a:ext cx="2466975" cy="18478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801" y="5690586"/>
            <a:ext cx="12025789" cy="1043126"/>
          </a:xfrm>
          <a:prstGeom prst="rect">
            <a:avLst/>
          </a:prstGeom>
        </p:spPr>
      </p:pic>
      <p:sp>
        <p:nvSpPr>
          <p:cNvPr id="6" name="Rectangle 5"/>
          <p:cNvSpPr/>
          <p:nvPr/>
        </p:nvSpPr>
        <p:spPr>
          <a:xfrm>
            <a:off x="4411976" y="1437002"/>
            <a:ext cx="6096000" cy="2677656"/>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r>
              <a:rPr lang="as-IN" sz="2800" b="1" dirty="0">
                <a:solidFill>
                  <a:srgbClr val="F13BB4"/>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মূল্য সংযোজন করকে সংক্ষেপে বলা হয় মূসক বা ভ্যাট। কোন ক্রেতা যখন কোন পণ্য বা সেবা কেনেন, তার মূল্যের অতিরিক্ত যে কর দিয়ে থাকেন, সেটাই হচ্ছে ভ্যাট। ধরা যাক, আপনি ১০০০ টাকা মূল্যের একটি কাপড় কিনলেন। কিন্তু দাম পরিশোধের সময় অতিরিক্ত যে ১৫ শতাংশ হারে কর দিলেন, সেটাই হচ্ছে ভ্যাট।</a:t>
            </a:r>
            <a:endParaRPr lang="en-US" sz="2800" b="1" dirty="0">
              <a:solidFill>
                <a:srgbClr val="F13BB4"/>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54785" y="2130922"/>
            <a:ext cx="2475045" cy="1676400"/>
          </a:xfrm>
          <a:prstGeom prst="rect">
            <a:avLst/>
          </a:prstGeom>
        </p:spPr>
      </p:pic>
    </p:spTree>
    <p:extLst>
      <p:ext uri="{BB962C8B-B14F-4D97-AF65-F5344CB8AC3E}">
        <p14:creationId xmlns:p14="http://schemas.microsoft.com/office/powerpoint/2010/main" val="26069903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6"/>
                                        </p:tgtEl>
                                        <p:attrNameLst>
                                          <p:attrName>ppt_y</p:attrName>
                                        </p:attrNameLst>
                                      </p:cBhvr>
                                      <p:tavLst>
                                        <p:tav tm="0">
                                          <p:val>
                                            <p:strVal val="#ppt_y"/>
                                          </p:val>
                                        </p:tav>
                                        <p:tav tm="100000">
                                          <p:val>
                                            <p:strVal val="#ppt_y"/>
                                          </p:val>
                                        </p:tav>
                                      </p:tavLst>
                                    </p:anim>
                                    <p:anim calcmode="lin" valueType="num">
                                      <p:cBhvr>
                                        <p:cTn id="14"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lc="http://schemas.openxmlformats.org/drawingml/2006/lockedCanvas" xmlns:a16="http://schemas.microsoft.com/office/drawing/2014/main" xmlns="" id="{F104028F-7F09-48F3-BB46-818A5156A7DE}"/>
              </a:ext>
            </a:extLst>
          </p:cNvPr>
          <p:cNvSpPr/>
          <p:nvPr/>
        </p:nvSpPr>
        <p:spPr>
          <a:xfrm>
            <a:off x="-50800" y="0"/>
            <a:ext cx="12293600" cy="6858000"/>
          </a:xfrm>
          <a:prstGeom prst="rect">
            <a:avLst/>
          </a:prstGeom>
          <a:noFill/>
          <a:ln w="215900">
            <a:gradFill>
              <a:gsLst>
                <a:gs pos="56000">
                  <a:srgbClr val="FFFF00"/>
                </a:gs>
                <a:gs pos="25000">
                  <a:srgbClr val="00B0F0"/>
                </a:gs>
                <a:gs pos="29000">
                  <a:srgbClr val="00B0D9"/>
                </a:gs>
                <a:gs pos="5000">
                  <a:srgbClr val="00B050"/>
                </a:gs>
                <a:gs pos="95000">
                  <a:srgbClr val="FF0000"/>
                </a:gs>
              </a:gsLst>
              <a:lin ang="5400000" scaled="1"/>
            </a:grad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sz="240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409" y="141536"/>
            <a:ext cx="2466975" cy="1847850"/>
          </a:xfrm>
          <a:prstGeom prst="rect">
            <a:avLst/>
          </a:prstGeom>
        </p:spPr>
      </p:pic>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9870231" y="451099"/>
            <a:ext cx="2466975" cy="18478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801" y="5690586"/>
            <a:ext cx="12025789" cy="1043126"/>
          </a:xfrm>
          <a:prstGeom prst="rect">
            <a:avLst/>
          </a:prstGeom>
        </p:spPr>
      </p:pic>
      <p:sp>
        <p:nvSpPr>
          <p:cNvPr id="6" name="Rectangle 5"/>
          <p:cNvSpPr/>
          <p:nvPr/>
        </p:nvSpPr>
        <p:spPr>
          <a:xfrm>
            <a:off x="3737113" y="1375024"/>
            <a:ext cx="6096000" cy="3108543"/>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r>
              <a:rPr lang="as-IN" sz="2800" b="1" dirty="0">
                <a:solidFill>
                  <a:srgbClr val="00B05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প্রত্যক্ষ কর হলো দেশের নাগরিকের আয় ও সম্পদের ওপর নির্দিষ্ট হারে আদায়কৃত সরকারি রাজস্ব। এর বিপরীতে রয়েছে পরোক্ষ কর বা মূল্য সংযোজন কর যা পণ্য ও সেবা উৎপাদন ও বিক্রয়, আমদানী ও রপ্তানী এবং অভ্যন্তরীণ ব্যবসায়-বাণিজ্যের ওপর আরোপ করা হয়। প্রত্যক্ষ কর সাধারণত দুই প্রকার হয়ে থাকে যথা- আয়কর এবং সম্পদ কর।</a:t>
            </a:r>
            <a:endParaRPr lang="en-US" sz="2800" b="1" dirty="0">
              <a:solidFill>
                <a:srgbClr val="00B05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933175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gtEl>
                                        <p:attrNameLst>
                                          <p:attrName>ppt_y</p:attrName>
                                        </p:attrNameLst>
                                      </p:cBhvr>
                                      <p:tavLst>
                                        <p:tav tm="0">
                                          <p:val>
                                            <p:strVal val="#ppt_y"/>
                                          </p:val>
                                        </p:tav>
                                        <p:tav tm="100000">
                                          <p:val>
                                            <p:strVal val="#ppt_y"/>
                                          </p:val>
                                        </p:tav>
                                      </p:tavLst>
                                    </p:anim>
                                    <p:anim calcmode="lin" valueType="num">
                                      <p:cBhvr>
                                        <p:cTn id="9" dur="50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TotalTime>
  <Words>144</Words>
  <Application>Microsoft Office PowerPoint</Application>
  <PresentationFormat>Widescreen</PresentationFormat>
  <Paragraphs>38</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NikoshBAN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আজকের পাঠে সবাইকে স্বাগতম</dc:title>
  <dc:creator>Microsoft account</dc:creator>
  <cp:lastModifiedBy>Microsoft account</cp:lastModifiedBy>
  <cp:revision>58</cp:revision>
  <dcterms:created xsi:type="dcterms:W3CDTF">2022-06-06T13:27:07Z</dcterms:created>
  <dcterms:modified xsi:type="dcterms:W3CDTF">2022-07-03T06:12:11Z</dcterms:modified>
</cp:coreProperties>
</file>