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71" r:id="rId5"/>
    <p:sldId id="270" r:id="rId6"/>
    <p:sldId id="269" r:id="rId7"/>
    <p:sldId id="267" r:id="rId8"/>
    <p:sldId id="273" r:id="rId9"/>
    <p:sldId id="268" r:id="rId10"/>
    <p:sldId id="263" r:id="rId11"/>
    <p:sldId id="264" r:id="rId12"/>
    <p:sldId id="266" r:id="rId13"/>
    <p:sldId id="258" r:id="rId14"/>
    <p:sldId id="261" r:id="rId15"/>
    <p:sldId id="272" r:id="rId16"/>
    <p:sldId id="274" r:id="rId17"/>
    <p:sldId id="275" r:id="rId18"/>
    <p:sldId id="262" r:id="rId19"/>
    <p:sldId id="259" r:id="rId20"/>
    <p:sldId id="260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9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0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4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3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11235-3E86-4BE5-B8D1-8A4E10EC14EE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39D27-7A33-46F7-87D5-867D444C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4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0" y="85541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0" y="6044347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85" y="6044347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27" y="642641"/>
            <a:ext cx="883813" cy="68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85" y="56232"/>
            <a:ext cx="684700" cy="684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7567" y="826152"/>
            <a:ext cx="37513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000" b="1" dirty="0" smtClean="0">
                <a:ln/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</a:t>
            </a:r>
            <a:r>
              <a:rPr lang="bn-IN" b="1" dirty="0" smtClean="0">
                <a:ln/>
                <a:solidFill>
                  <a:schemeClr val="accent3"/>
                </a:solidFill>
              </a:rPr>
              <a:t>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92" y="519046"/>
            <a:ext cx="883813" cy="684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62" y="427891"/>
            <a:ext cx="883813" cy="684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90" y="229168"/>
            <a:ext cx="969517" cy="7510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00596" y="715200"/>
            <a:ext cx="39858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400" b="1" dirty="0" smtClean="0">
                <a:ln/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endParaRPr lang="en-US" sz="2400" b="1" dirty="0">
              <a:ln/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7134" y="609024"/>
            <a:ext cx="5509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400" b="1" dirty="0" smtClean="0">
                <a:ln/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endParaRPr lang="en-US" sz="2400" b="1" dirty="0">
              <a:ln/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8590" y="427700"/>
            <a:ext cx="50153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400" b="1" dirty="0" smtClean="0">
                <a:ln/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endParaRPr lang="en-US" sz="2400" b="1" dirty="0">
              <a:ln/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92" y="1496670"/>
            <a:ext cx="5990492" cy="48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" y="85542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" y="6067793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95" y="6067793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95" y="83161"/>
            <a:ext cx="684700" cy="68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r="2307" b="6076"/>
          <a:stretch/>
        </p:blipFill>
        <p:spPr>
          <a:xfrm>
            <a:off x="568569" y="1049215"/>
            <a:ext cx="2813539" cy="22215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587261" y="1726867"/>
            <a:ext cx="4780633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bn-IN" b="1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৩। বীজ সংগ্রহঃ </a:t>
            </a:r>
            <a:r>
              <a:rPr lang="bn-IN" sz="1600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 সংগ্রহ বীজ উৎপাদনের একটি গুরুত্বপূর্ণ ধাপ।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</a:t>
            </a:r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উৎ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পাদনের </a:t>
            </a:r>
            <a:r>
              <a:rPr lang="bn-IN" sz="1600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জন্য অবশ্যই প্রত্যায়িত বীজ সংগ্রহ করতে হবে।  বীজ সংগ্রহের সময় নিম্নোক্ত তথ্য জেনে নিতে হবে।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7261" y="4169322"/>
            <a:ext cx="404446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বীজের হার নির্ধারণঃ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বীজের বিশুদ্ধতা, সজীবতা,অঙ্কুরোদ্গম ক্ষমতা, আকার , বপোনের সময়, মাটির উর্বরতা শক্তি ইত্যাদি এসব বিবেচনা করে হেক্টর প্রতি</a:t>
            </a:r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বীজের হার নির্ধারণ করা হয়। 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3759" r="2629" b="3474"/>
          <a:stretch/>
        </p:blipFill>
        <p:spPr>
          <a:xfrm>
            <a:off x="568569" y="3429000"/>
            <a:ext cx="2705100" cy="21213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" y="114849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" y="6040865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54" y="6040865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92" y="114849"/>
            <a:ext cx="684700" cy="68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0" b="4207"/>
          <a:stretch/>
        </p:blipFill>
        <p:spPr>
          <a:xfrm>
            <a:off x="994997" y="1014046"/>
            <a:ext cx="2756388" cy="22801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38954" y="1784783"/>
            <a:ext cx="441483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৫। নির্বাচিত জমি প্রস্তুতকরণঃ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এক এক জাতের বীজের জন্য জমির প্রস্তুতি এক এক রকম হইয়ে থাকে। যেমনঃ রোপা ধানের বীজ</a:t>
            </a:r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উৎ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পাদন করতে জমি ভালোভাবে কর্দমাক্ত করে চাষ করতে হয়। সার প্রয়োগের মাত্রাও এক এক বীজের জন্য এক এক রকম হবে।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8953" y="3878013"/>
            <a:ext cx="410307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৬। বীজ বপনঃ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নির্ধারিত ফসলের বীজ উপযুক্ত সারিতে বপন করতে হবে। বীতলায় প্রতিটি বীজ সমান গভীরতায় বপন করা উচিত। কোন বীজ কত গভীরতায় বপন করতে হবে তা বীজের আকার, আর্দ্রতা ও মাটির উপর নির্ভর করে। 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/>
          <a:stretch/>
        </p:blipFill>
        <p:spPr>
          <a:xfrm>
            <a:off x="994997" y="3429000"/>
            <a:ext cx="2756388" cy="22332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405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3" y="97266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" y="6087758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66" y="6087758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66" y="97266"/>
            <a:ext cx="684700" cy="68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" r="2517" b="2747"/>
          <a:stretch/>
        </p:blipFill>
        <p:spPr>
          <a:xfrm>
            <a:off x="987119" y="3645877"/>
            <a:ext cx="2762251" cy="22561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38953" y="1770185"/>
            <a:ext cx="4021015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৭। রগিং বা বাছাইকরণঃ 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 বপনের সময় যতই  বিশুদ্ধ বীজ ব্যবহার করা হোক না কেন কিছু কিছু অন্য জাতের উদ্ভিদ ও আগাছা দেখা যাবে। অনাকাঙ্ক্ষিত উদ্ভিদ তুলে ফেলতে হবে। তিন পর্যায়ে রোগিং বা বাছাই করা যায়। ক) ফুল আসার আগে। খ) ফুল আসার সময়। গ) পরিপক্ক সময়। 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r="1656" b="3178"/>
          <a:stretch/>
        </p:blipFill>
        <p:spPr>
          <a:xfrm>
            <a:off x="1039507" y="1125415"/>
            <a:ext cx="2664985" cy="22273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21015" y="4466171"/>
            <a:ext cx="393895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৮। বীজ সংগ্রহঃ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 বীজ জমি থেকে বীজ সংগ্রহের পূর্বে যখন শতকরা ৮০-৯০ ভাগ বীজ পেকে যাবে তখন বীজ সংগ্রহ করতে হবে। বীজ সংগ্রহের সময় বিভিন্ন প্রক্রিয়ায় যেমনঃ মাড়াই, ঝাড়াই, বাছাই করে ফসল ঘরে তোলা </a:t>
            </a:r>
            <a:r>
              <a:rPr lang="en-US" sz="1600" b="1" dirty="0" err="1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0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2" y="117231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" y="6117065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11" y="6117065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11" y="117231"/>
            <a:ext cx="684700" cy="684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50416" y="1899796"/>
            <a:ext cx="2438399" cy="220393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02523" y="2869882"/>
            <a:ext cx="75027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পরিচর্যা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9524400">
            <a:off x="2359731" y="1470522"/>
            <a:ext cx="447222" cy="52512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2985703">
            <a:off x="3556242" y="1679640"/>
            <a:ext cx="447222" cy="52512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5435046">
            <a:off x="4197514" y="2497015"/>
            <a:ext cx="447222" cy="52512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8884558">
            <a:off x="3814152" y="3675425"/>
            <a:ext cx="447222" cy="52512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754050" y="4103734"/>
            <a:ext cx="447222" cy="52512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3395562">
            <a:off x="1593465" y="3573098"/>
            <a:ext cx="447222" cy="52512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6522021">
            <a:off x="1310172" y="2411112"/>
            <a:ext cx="447222" cy="52512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5" t="12299" r="61712" b="67885"/>
          <a:stretch/>
        </p:blipFill>
        <p:spPr>
          <a:xfrm>
            <a:off x="1829808" y="723649"/>
            <a:ext cx="899870" cy="832555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79" y="4599271"/>
            <a:ext cx="864723" cy="769898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" y="2158648"/>
            <a:ext cx="896713" cy="81101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2" t="11846" r="16994" b="7978"/>
          <a:stretch/>
        </p:blipFill>
        <p:spPr>
          <a:xfrm>
            <a:off x="3703956" y="919490"/>
            <a:ext cx="958807" cy="88966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15744"/>
          <a:stretch/>
        </p:blipFill>
        <p:spPr>
          <a:xfrm>
            <a:off x="4599552" y="2105375"/>
            <a:ext cx="941033" cy="89639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3" y="3878195"/>
            <a:ext cx="870315" cy="823463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52" y="3932232"/>
            <a:ext cx="906416" cy="822958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5447339" y="986403"/>
            <a:ext cx="34035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নিচে কয়েকটি পরির্চার ধরণ উল্লেখ করা হলো-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0947" y="2153900"/>
            <a:ext cx="2325915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ক) সুষম মাত্রায় সার প্রয়োগ করা।খ) জৈব সার প্রয়োগ করা।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গ) প্রয়োজন মতো পানি সেচ দেওয়া।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ঘ) বৃষ্টি বা সেচের পানি জমলে </a:t>
            </a:r>
            <a:r>
              <a:rPr lang="en-US" sz="1600" b="1" dirty="0" err="1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নিষ্কা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শনের ব্যবস্থা করা।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ঙ) আগাছা পরিষ্কার করা।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চ) রোগ ও পোকা দমন করা।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ছ) সারের উপরি প্রয়োগ করা।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0585" y="354317"/>
            <a:ext cx="11184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৯।</a:t>
            </a:r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পরিচর্যা </a:t>
            </a:r>
            <a:endParaRPr lang="en-US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" y="97265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" y="6071274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23" y="6071274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58" y="79680"/>
            <a:ext cx="684700" cy="6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1624" y="868115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ফসল বীজের গুরুত্ব- </a:t>
            </a:r>
            <a:endParaRPr lang="en-US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5371" y="2105561"/>
            <a:ext cx="5257798" cy="300082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ফসল বীজ ফসল উৎপাদনের মৌলিক উপকরণ।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ফসল বীজ মানুষসহ পশু-পাখির খাদ্য হিসাবে ব্যবহৃ</a:t>
            </a:r>
            <a:r>
              <a:rPr lang="en-US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হয়।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বিশুদ্ধ ফসল বীজ রোগ, পোকামাকড় ও আগাছা বিস্তার রোধ করে।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ফসল বীজের মাধ্যমে উন্নত জাতের ফসল উৎপাদন সম্ভব।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কোনো কোনো বীজ ঔষধ হিসাবে ব্যবহৃত হয়।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ফসল বীজের মাধ্যমে উদ্ভিদের বংশধারা টিকে থাকে।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ফ</a:t>
            </a:r>
            <a:r>
              <a:rPr lang="en-US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b="1" dirty="0" err="1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</a:t>
            </a: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অনেক শিল্পের কাঁচামাল হিসাবে ব্যবহৃত হয়।  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9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" y="97266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" y="6108824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85" y="6108824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85" y="97266"/>
            <a:ext cx="684700" cy="68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61" y="1563932"/>
            <a:ext cx="1969477" cy="1912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1752" y="516457"/>
            <a:ext cx="1512277" cy="531019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জোড়ায় কাজ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584" y="3475966"/>
            <a:ext cx="338796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ক) দলঃ </a:t>
            </a:r>
          </a:p>
          <a:p>
            <a:r>
              <a:rPr lang="bn-IN" b="1" dirty="0">
                <a:ln/>
                <a:solidFill>
                  <a:schemeClr val="accent3"/>
                </a:solidFill>
              </a:rPr>
              <a:t> </a:t>
            </a:r>
            <a:r>
              <a:rPr lang="bn-IN" b="1" dirty="0" smtClean="0">
                <a:ln/>
                <a:solidFill>
                  <a:schemeClr val="accent3"/>
                </a:solidFill>
              </a:rPr>
              <a:t>  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বীজের হার কীসের উপর নির্ভর করে ?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8137" y="3598985"/>
            <a:ext cx="269044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খ) দলঃ </a:t>
            </a:r>
          </a:p>
          <a:p>
            <a:r>
              <a:rPr lang="bn-IN" b="1" dirty="0">
                <a:ln/>
                <a:solidFill>
                  <a:schemeClr val="accent3"/>
                </a:solidFill>
              </a:rPr>
              <a:t>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 বপন কীসের উপর নির্ভর করে ?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3846" y="4865077"/>
            <a:ext cx="30011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দু’ দলের জন্য-</a:t>
            </a:r>
          </a:p>
          <a:p>
            <a:r>
              <a:rPr lang="bn-IN" b="1" dirty="0">
                <a:ln/>
                <a:solidFill>
                  <a:schemeClr val="accent3"/>
                </a:solidFill>
              </a:rPr>
              <a:t> </a:t>
            </a:r>
            <a:r>
              <a:rPr lang="bn-IN" b="1" dirty="0" smtClean="0">
                <a:ln/>
                <a:solidFill>
                  <a:schemeClr val="accent3"/>
                </a:solidFill>
              </a:rPr>
              <a:t>          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রগিং কী ? 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8768" y="5615354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সময়ঃ ৫ মিনিট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/>
      <p:bldP spid="10" grpId="0" build="p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" y="97266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" y="6120547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46" y="6120547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98" y="97266"/>
            <a:ext cx="684700" cy="6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0769" y="565612"/>
            <a:ext cx="25439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বংশবিস্তারক উপকরণের গুরুত্ব- </a:t>
            </a:r>
            <a:endParaRPr lang="en-US" b="1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3969" y="1500555"/>
            <a:ext cx="4091354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অধিকাংশ ফসলের বংশবিস্তার বীজ দ্বারা সম্ভব হয় না বা সম্ভব হলেও দীর্ঘসময়ের ব্যবধানে ফলন পাওয়া যায়।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ফসল দ্রুত পাওয়ার জন্য বংশবিস্তারক উপকরণ তথা কৃষিতাত্ত্বিক বীজের বিকল্প নাই।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এতে মূল, কান্ড,শাখা, পাতা শিকড়, কুড়ি ইত্যাদি ব্যবহার করে বংশবিস্তার করা হয় বলে মাতৃগুণাগুণ বজায় থাকে।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একই গাছে একাধিক জাতের সংযোজন ঘটানো যায়।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মিষ্টি ও টক কুল একই গাছে এবং লাল, হলুদ, কালো ও সাদা ফুল একই গোলাপ গাছে ফোটানো সম্ভব।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এছাড়াও এ উপকরণ ব্য</a:t>
            </a:r>
            <a:r>
              <a:rPr lang="en-US" sz="1600" b="1" dirty="0" err="1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বহার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করে বীজবাহিত রোগ থেকে রক্ষা পাওয়া যায়।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অল্প সময়ে ও কম খরচে সহজে ফুল ও ফল পাওয়া যায়।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6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" y="85542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" y="6067791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741" y="6067791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741" y="85542"/>
            <a:ext cx="684700" cy="684700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>
            <a:off x="2523349" y="359795"/>
            <a:ext cx="1011160" cy="941328"/>
          </a:xfrm>
          <a:prstGeom prst="striped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2450122" y="478491"/>
            <a:ext cx="937847" cy="703937"/>
          </a:xfrm>
          <a:prstGeom prst="sun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endParaRPr lang="en-US" sz="2400" b="1" dirty="0">
              <a:ln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534508" y="359795"/>
            <a:ext cx="914400" cy="941328"/>
          </a:xfrm>
          <a:prstGeom prst="striped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4481188" y="359795"/>
            <a:ext cx="855697" cy="941328"/>
          </a:xfrm>
          <a:prstGeom prst="striped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5336885" y="359795"/>
            <a:ext cx="961291" cy="941328"/>
          </a:xfrm>
          <a:prstGeom prst="striped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3402581" y="505462"/>
            <a:ext cx="937847" cy="703937"/>
          </a:xfrm>
          <a:prstGeom prst="sun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লী</a:t>
            </a:r>
            <a:endParaRPr lang="en-US" sz="2000" b="1" dirty="0">
              <a:ln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4363871" y="478491"/>
            <a:ext cx="937847" cy="703937"/>
          </a:xfrm>
          <a:prstGeom prst="sun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000" b="1" dirty="0">
                <a:ln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endParaRPr lang="en-US" sz="2000" b="1" dirty="0">
              <a:ln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5278270" y="469975"/>
            <a:ext cx="937847" cy="703937"/>
          </a:xfrm>
          <a:prstGeom prst="sun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</a:t>
            </a:r>
            <a:endParaRPr lang="en-US" sz="2000" b="1" dirty="0">
              <a:ln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3" name="Striped Right Arrow 22"/>
          <p:cNvSpPr/>
          <p:nvPr/>
        </p:nvSpPr>
        <p:spPr>
          <a:xfrm>
            <a:off x="6243984" y="351279"/>
            <a:ext cx="961291" cy="941328"/>
          </a:xfrm>
          <a:prstGeom prst="stripedRight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6333343" y="469974"/>
            <a:ext cx="937847" cy="703937"/>
          </a:xfrm>
          <a:prstGeom prst="sun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bn-IN" b="1" dirty="0" smtClean="0">
                <a:ln/>
                <a:solidFill>
                  <a:schemeClr val="accent3"/>
                </a:solidFill>
              </a:rPr>
              <a:t>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0" y="1710034"/>
            <a:ext cx="2006135" cy="1619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867508" y="3429000"/>
            <a:ext cx="316523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ক) দলঃ </a:t>
            </a:r>
          </a:p>
          <a:p>
            <a:r>
              <a:rPr lang="bn-IN" sz="1600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   বংশবিস্তারক উপকরণের দু’ গুরুত্ব লিখ।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0752" y="3595480"/>
            <a:ext cx="311833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খ) দলঃ</a:t>
            </a:r>
          </a:p>
          <a:p>
            <a:r>
              <a:rPr lang="bn-IN" b="1" dirty="0">
                <a:ln/>
                <a:solidFill>
                  <a:schemeClr val="accent3"/>
                </a:solidFill>
              </a:rPr>
              <a:t> </a:t>
            </a:r>
            <a:r>
              <a:rPr lang="bn-IN" b="1" dirty="0" smtClean="0">
                <a:ln/>
                <a:solidFill>
                  <a:schemeClr val="accent3"/>
                </a:solidFill>
              </a:rPr>
              <a:t> 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বংশবিস্তারক উপকরণের  দু’টি গুরুত্ব লিখ।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7122" y="4929525"/>
            <a:ext cx="38638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দু’ দলের জন্য-</a:t>
            </a:r>
          </a:p>
          <a:p>
            <a:r>
              <a:rPr lang="bn-IN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b="1" dirty="0" smtClean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এ উপকরণ ব্যবহার করে বীজ কী থেকে রক্ষা পায়।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17530" y="5967046"/>
            <a:ext cx="129837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সময়ঃ ৭ মিনিট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5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9" grpId="0" build="p"/>
      <p:bldP spid="30" grpId="0" build="p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85542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93" y="6120546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6120546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93" y="85542"/>
            <a:ext cx="684700" cy="6847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3117240" y="403345"/>
            <a:ext cx="527538" cy="515816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</a:t>
            </a:r>
            <a:endParaRPr lang="en-US" sz="2400" b="1" dirty="0">
              <a:ln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655402" y="403345"/>
            <a:ext cx="527538" cy="515816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ল্যা</a:t>
            </a:r>
            <a:endParaRPr lang="en-US" sz="2000" b="1" dirty="0">
              <a:ln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4197046" y="403345"/>
            <a:ext cx="527538" cy="515816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endParaRPr lang="en-US" sz="2400" b="1" dirty="0">
              <a:ln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4738690" y="403345"/>
            <a:ext cx="527538" cy="515816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ণ</a:t>
            </a:r>
            <a:endParaRPr lang="en-US" sz="2000" b="1" dirty="0">
              <a:ln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r="7099" b="4000"/>
          <a:stretch/>
        </p:blipFill>
        <p:spPr>
          <a:xfrm>
            <a:off x="5698287" y="485407"/>
            <a:ext cx="2024153" cy="1650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1863969"/>
            <a:ext cx="40001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১। উদ্ভিদের বংশ রক্ষায় জীবন্ত মাধ্যমটি নাম কী ?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3984" y="2285637"/>
            <a:ext cx="97301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ক) মাটি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1415" y="2307945"/>
            <a:ext cx="97301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খ) পানি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1414" y="2814533"/>
            <a:ext cx="97301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ঘ ) আলো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3984" y="2781222"/>
            <a:ext cx="75614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গ)  বীজ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93984" y="2781222"/>
            <a:ext cx="310662" cy="338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07086" y="3392235"/>
            <a:ext cx="504092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২। উদ্ভিদতত্ত্ব অনুসারে উদ্ভিদের নিষিক্ত ও পরিপক্ক ডিম্বককে বলা হয়- 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8632" y="3805433"/>
            <a:ext cx="175956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।) ফসল বীজ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1116" y="4131741"/>
            <a:ext cx="144193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।।)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প্রকৃত</a:t>
            </a:r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বীজ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6285" y="4467995"/>
            <a:ext cx="178191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।।।)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উদ্ভিদতাত্ত্বীক</a:t>
            </a:r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বীজ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6044" y="4968507"/>
            <a:ext cx="178191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নিচের কোনটি সঠিক ?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4646" y="5533292"/>
            <a:ext cx="66235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ক) ।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52908" y="5537020"/>
            <a:ext cx="14300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খ) । ।</a:t>
            </a: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ও ।।।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8849" y="5593257"/>
            <a:ext cx="14115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গ</a:t>
            </a:r>
            <a:r>
              <a:rPr lang="en-US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। ও</a:t>
            </a:r>
            <a:r>
              <a:rPr lang="en-US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।।।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80380" y="5610896"/>
            <a:ext cx="160185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ঘ</a:t>
            </a:r>
            <a:r>
              <a:rPr lang="en-US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।, ।। ও</a:t>
            </a:r>
            <a:r>
              <a:rPr lang="en-US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।।।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98287" y="5610896"/>
            <a:ext cx="349722" cy="351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0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" y="120712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" y="6063030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34" y="6084186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69" y="120712"/>
            <a:ext cx="684700" cy="6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1" y="1430216"/>
            <a:ext cx="4958861" cy="38318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৩। বীজ জমি পৃথকীকরণ এর উদ্দেশ্য কী ?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উত্তরঃ কাঙ্ক্ষিত শস্য বীজের সাথে যেন অন্য জতের বীজের সংমিশ্রণ না ঘটে।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৪। বীজের জন্য কেমন জমি নির্বাচন করতে হবে ? 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উত্তরঃ </a:t>
            </a:r>
            <a:r>
              <a:rPr lang="en-US" sz="1600" b="1" dirty="0" err="1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জমিটি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উর্বর, আগাছামুক্ত ও আলোবাতাসযুক্ত হতে হবে। 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৫। কয় পর্যায়ে রগিং করা যায় ? 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উত্তরঃ তিন পর্যায়ে। 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৬। বীজ কখন সংগ্রহ করতে হয় ? 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উত্তরঃ শতকরা ৮০-৯০ ভাগ পেকে গেলে।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৭। ফসল বীজের একটি গুরুত্ব লিখ ? </a:t>
            </a:r>
          </a:p>
          <a:p>
            <a:pPr>
              <a:lnSpc>
                <a:spcPct val="150000"/>
              </a:lnSpc>
            </a:pP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উত্তরঃ ফসল বীজ ফসল উৎপাদনের মৌলিক উপকরণ। 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7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" y="94884"/>
            <a:ext cx="719869" cy="719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" y="6026762"/>
            <a:ext cx="719869" cy="719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61" y="6026762"/>
            <a:ext cx="715107" cy="715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61" y="94884"/>
            <a:ext cx="719869" cy="719869"/>
          </a:xfrm>
          <a:prstGeom prst="rect">
            <a:avLst/>
          </a:prstGeom>
        </p:spPr>
      </p:pic>
      <p:sp>
        <p:nvSpPr>
          <p:cNvPr id="10" name="Snip Same Side Corner Rectangle 9"/>
          <p:cNvSpPr/>
          <p:nvPr/>
        </p:nvSpPr>
        <p:spPr>
          <a:xfrm>
            <a:off x="1008184" y="633046"/>
            <a:ext cx="7115908" cy="5591907"/>
          </a:xfrm>
          <a:prstGeom prst="snip2SameRect">
            <a:avLst/>
          </a:prstGeom>
          <a:noFill/>
          <a:ln w="190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23" y="1219199"/>
            <a:ext cx="1588477" cy="1969477"/>
          </a:xfrm>
          <a:prstGeom prst="ellipse">
            <a:avLst/>
          </a:prstGeom>
          <a:ln w="381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nvex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39" y="1553307"/>
            <a:ext cx="1566497" cy="1635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9181" r="11221" b="8542"/>
          <a:stretch/>
        </p:blipFill>
        <p:spPr>
          <a:xfrm>
            <a:off x="1371601" y="3604844"/>
            <a:ext cx="2813538" cy="19577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3985" y="3926201"/>
            <a:ext cx="23973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মোছাঃ নাজনীন খাতুন</a:t>
            </a:r>
          </a:p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শিক্ষিকা ( কৃষি )</a:t>
            </a:r>
          </a:p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মির্জাপুর দক্ষিণ পাড়া দাখিল মাদ্রাসা</a:t>
            </a:r>
          </a:p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শেরপুর, বগুড়া।</a:t>
            </a:r>
          </a:p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মোবাঃ ০১৭৪০২৫৪২০২  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5" y="1391233"/>
            <a:ext cx="1494326" cy="19595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9181" r="11221" b="8542"/>
          <a:stretch/>
        </p:blipFill>
        <p:spPr>
          <a:xfrm>
            <a:off x="4841630" y="3604844"/>
            <a:ext cx="3059723" cy="1957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0636" y="3922001"/>
            <a:ext cx="200317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বিষয়ঃ কৃষি শিক্ষা</a:t>
            </a:r>
          </a:p>
          <a:p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শ্রেণীঃ নবম</a:t>
            </a:r>
          </a:p>
          <a:p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পাঠঃ১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( ফসল বীজ ও  বংশ বিস্তারক উপকরণ )</a:t>
            </a:r>
          </a:p>
          <a:p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সময়ঃ ৪৫ মিনিট।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7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" y="108988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" y="6064311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19" y="6064311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19" y="108988"/>
            <a:ext cx="684700" cy="684700"/>
          </a:xfrm>
          <a:prstGeom prst="rect">
            <a:avLst/>
          </a:prstGeom>
        </p:spPr>
      </p:pic>
      <p:sp>
        <p:nvSpPr>
          <p:cNvPr id="7" name="Flowchart: Magnetic Disk 6"/>
          <p:cNvSpPr/>
          <p:nvPr/>
        </p:nvSpPr>
        <p:spPr>
          <a:xfrm>
            <a:off x="3341077" y="629564"/>
            <a:ext cx="1805354" cy="648250"/>
          </a:xfrm>
          <a:prstGeom prst="flowChartMagneticDisk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600" b="1" dirty="0" smtClean="0">
                <a:ln/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বাড়ির কাজ </a:t>
            </a:r>
            <a:endParaRPr lang="en-US" sz="1600" b="1" dirty="0">
              <a:ln/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4" t="6989" r="2593" b="1"/>
          <a:stretch/>
        </p:blipFill>
        <p:spPr>
          <a:xfrm>
            <a:off x="5732585" y="793688"/>
            <a:ext cx="1559170" cy="11840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08" y="1713767"/>
            <a:ext cx="228600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07476" y="4916676"/>
            <a:ext cx="672904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মিষ্টি আলুর লতা, আখের কান্ড,আদা, হলুদ ইত্যাদি সংগ্রহ করবে এবং শ্রেণীকক্ষে জমা দিবে।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7" y="1078523"/>
            <a:ext cx="7889632" cy="4943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3"/>
            <a:ext cx="923921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76" y="30773"/>
            <a:ext cx="904876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998"/>
            <a:ext cx="1043354" cy="836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76" y="6021998"/>
            <a:ext cx="890953" cy="802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44" y="1078522"/>
            <a:ext cx="595677" cy="49434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85309" y="1078522"/>
            <a:ext cx="595677" cy="49742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354" y="6052771"/>
            <a:ext cx="7174522" cy="7717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3921" y="30773"/>
            <a:ext cx="7293955" cy="10477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50524" y="276041"/>
            <a:ext cx="4212983" cy="57958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154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00" b="1" dirty="0" smtClean="0">
                <a:ln w="57150"/>
                <a:gradFill>
                  <a:gsLst>
                    <a:gs pos="0">
                      <a:srgbClr val="C00000"/>
                    </a:gs>
                    <a:gs pos="14000">
                      <a:srgbClr val="FFFF00"/>
                    </a:gs>
                    <a:gs pos="25000">
                      <a:srgbClr val="00B050"/>
                    </a:gs>
                    <a:gs pos="83000">
                      <a:srgbClr val="FF0000"/>
                    </a:gs>
                    <a:gs pos="75000">
                      <a:srgbClr val="FFFF00"/>
                    </a:gs>
                    <a:gs pos="61000">
                      <a:srgbClr val="92D050"/>
                    </a:gs>
                    <a:gs pos="51000">
                      <a:srgbClr val="00B0F0"/>
                    </a:gs>
                    <a:gs pos="38000">
                      <a:srgbClr val="FF0000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সকলকে ধন্যবাদ </a:t>
            </a:r>
            <a:endParaRPr lang="en-US" sz="1600" b="1" dirty="0">
              <a:ln w="57150"/>
              <a:gradFill>
                <a:gsLst>
                  <a:gs pos="0">
                    <a:srgbClr val="C00000"/>
                  </a:gs>
                  <a:gs pos="14000">
                    <a:srgbClr val="FFFF00"/>
                  </a:gs>
                  <a:gs pos="25000">
                    <a:srgbClr val="00B050"/>
                  </a:gs>
                  <a:gs pos="83000">
                    <a:srgbClr val="FF0000"/>
                  </a:gs>
                  <a:gs pos="75000">
                    <a:srgbClr val="FFFF00"/>
                  </a:gs>
                  <a:gs pos="61000">
                    <a:srgbClr val="92D050"/>
                  </a:gs>
                  <a:gs pos="51000">
                    <a:srgbClr val="00B0F0"/>
                  </a:gs>
                  <a:gs pos="38000">
                    <a:srgbClr val="FF0000"/>
                  </a:gs>
                </a:gsLst>
                <a:lin ang="54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" y="94884"/>
            <a:ext cx="684700" cy="68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2" y="6118165"/>
            <a:ext cx="684700" cy="68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93" y="6118165"/>
            <a:ext cx="684700" cy="68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93" y="94884"/>
            <a:ext cx="684700" cy="68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7662" y="594918"/>
            <a:ext cx="23563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এসো আমরা কিছু ছবি দেখি-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97"/>
          <a:stretch/>
        </p:blipFill>
        <p:spPr>
          <a:xfrm>
            <a:off x="3300413" y="1746738"/>
            <a:ext cx="2214928" cy="1877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5" y="1746738"/>
            <a:ext cx="2217127" cy="1893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5" y="3825971"/>
            <a:ext cx="2217127" cy="1672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12769" r="5145" b="11744"/>
          <a:stretch/>
        </p:blipFill>
        <p:spPr>
          <a:xfrm>
            <a:off x="5838092" y="1780085"/>
            <a:ext cx="2146788" cy="1810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"/>
          <a:stretch/>
        </p:blipFill>
        <p:spPr>
          <a:xfrm>
            <a:off x="3300413" y="3879754"/>
            <a:ext cx="2197161" cy="1618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/>
          <a:stretch/>
        </p:blipFill>
        <p:spPr>
          <a:xfrm>
            <a:off x="6107722" y="3861947"/>
            <a:ext cx="1877158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04492" y="6008784"/>
            <a:ext cx="1406769" cy="33855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ফসল বীজ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0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" y="94884"/>
            <a:ext cx="731592" cy="731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" y="6015037"/>
            <a:ext cx="731592" cy="731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46" y="6030239"/>
            <a:ext cx="731592" cy="73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46" y="94884"/>
            <a:ext cx="731592" cy="731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9355" y="536303"/>
            <a:ext cx="180535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আরো কিছু ছবি দেখি-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9374" r="3046" b="6972"/>
          <a:stretch/>
        </p:blipFill>
        <p:spPr>
          <a:xfrm>
            <a:off x="678748" y="3809945"/>
            <a:ext cx="2227385" cy="16881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2005" r="65105" b="1239"/>
          <a:stretch/>
        </p:blipFill>
        <p:spPr>
          <a:xfrm>
            <a:off x="703385" y="1424353"/>
            <a:ext cx="2180492" cy="2174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4" t="9806" r="33141" b="21982"/>
          <a:stretch/>
        </p:blipFill>
        <p:spPr>
          <a:xfrm>
            <a:off x="3235570" y="1441938"/>
            <a:ext cx="2166388" cy="2157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9" t="3661" r="2165"/>
          <a:stretch/>
        </p:blipFill>
        <p:spPr>
          <a:xfrm>
            <a:off x="5812266" y="1471980"/>
            <a:ext cx="2182872" cy="2127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30969" r="10641" b="18205"/>
          <a:stretch/>
        </p:blipFill>
        <p:spPr>
          <a:xfrm>
            <a:off x="3177504" y="3809944"/>
            <a:ext cx="2282520" cy="16881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66" y="3820753"/>
            <a:ext cx="2182872" cy="1714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177504" y="6015037"/>
            <a:ext cx="1699296" cy="30777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4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বংশ বিস্তারক উপকরণ  </a:t>
            </a:r>
            <a:endParaRPr lang="en-US" sz="14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" y="94884"/>
            <a:ext cx="708146" cy="708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" y="6106442"/>
            <a:ext cx="708146" cy="708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69" y="6106442"/>
            <a:ext cx="708146" cy="708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69" y="93053"/>
            <a:ext cx="708146" cy="708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2184" y="801199"/>
            <a:ext cx="35403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অধ্যায়-২</a:t>
            </a:r>
          </a:p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পাঠঃ ১ ( ফসল বীজ ও বংশ বিস্তারক উপকরণ )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b="14786"/>
          <a:stretch/>
        </p:blipFill>
        <p:spPr>
          <a:xfrm>
            <a:off x="4572000" y="2248729"/>
            <a:ext cx="3329354" cy="2387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13250" r="5462" b="8643"/>
          <a:stretch/>
        </p:blipFill>
        <p:spPr>
          <a:xfrm>
            <a:off x="808892" y="2233592"/>
            <a:ext cx="3423138" cy="2417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96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" y="94884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" y="6050207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92" y="6050207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92" y="94884"/>
            <a:ext cx="684700" cy="68470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036275" y="615461"/>
            <a:ext cx="2414954" cy="937846"/>
          </a:xfrm>
          <a:prstGeom prst="horizontalScroll">
            <a:avLst/>
          </a:prstGeom>
          <a:solidFill>
            <a:srgbClr val="FFFF00"/>
          </a:solidFill>
          <a:ln w="66675">
            <a:gradFill flip="none" rotWithShape="1">
              <a:gsLst>
                <a:gs pos="0">
                  <a:srgbClr val="C00000"/>
                </a:gs>
                <a:gs pos="15000">
                  <a:srgbClr val="FFC000"/>
                </a:gs>
                <a:gs pos="95575">
                  <a:srgbClr val="00B050"/>
                </a:gs>
                <a:gs pos="80000">
                  <a:srgbClr val="FFFF00"/>
                </a:gs>
                <a:gs pos="70000">
                  <a:srgbClr val="FF0000"/>
                </a:gs>
                <a:gs pos="54000">
                  <a:srgbClr val="00B050"/>
                </a:gs>
                <a:gs pos="39000">
                  <a:srgbClr val="FFFF00"/>
                </a:gs>
                <a:gs pos="25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8161" y="820615"/>
            <a:ext cx="183118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>
                  <a:gradFill flip="none" rotWithShape="1">
                    <a:gsLst>
                      <a:gs pos="0">
                        <a:srgbClr val="FFFF00"/>
                      </a:gs>
                      <a:gs pos="15000">
                        <a:srgbClr val="00B050"/>
                      </a:gs>
                      <a:gs pos="92920">
                        <a:srgbClr val="FF0000"/>
                      </a:gs>
                      <a:gs pos="74000">
                        <a:srgbClr val="00B050"/>
                      </a:gs>
                      <a:gs pos="59000">
                        <a:srgbClr val="FF0000"/>
                      </a:gs>
                      <a:gs pos="44000">
                        <a:srgbClr val="FFFF00"/>
                      </a:gs>
                      <a:gs pos="30000">
                        <a:srgbClr val="FF000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latin typeface="SutonnyOMJ" panose="01010600010101010101" pitchFamily="2" charset="0"/>
                <a:cs typeface="SutonnyOMJ" panose="01010600010101010101" pitchFamily="2" charset="0"/>
              </a:rPr>
              <a:t>শিখণ ফল </a:t>
            </a:r>
            <a:endParaRPr lang="en-US" b="1" dirty="0">
              <a:ln>
                <a:gradFill flip="none" rotWithShape="1">
                  <a:gsLst>
                    <a:gs pos="0">
                      <a:srgbClr val="FFFF00"/>
                    </a:gs>
                    <a:gs pos="15000">
                      <a:srgbClr val="00B050"/>
                    </a:gs>
                    <a:gs pos="92920">
                      <a:srgbClr val="FF0000"/>
                    </a:gs>
                    <a:gs pos="74000">
                      <a:srgbClr val="00B050"/>
                    </a:gs>
                    <a:gs pos="59000">
                      <a:srgbClr val="FF0000"/>
                    </a:gs>
                    <a:gs pos="44000">
                      <a:srgbClr val="FFFF00"/>
                    </a:gs>
                    <a:gs pos="30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270" y="1819942"/>
            <a:ext cx="301283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gradFill flip="none" rotWithShape="1">
                  <a:gsLst>
                    <a:gs pos="0">
                      <a:srgbClr val="C00000"/>
                    </a:gs>
                    <a:gs pos="15000">
                      <a:srgbClr val="FFC000"/>
                    </a:gs>
                    <a:gs pos="95575">
                      <a:srgbClr val="00B050"/>
                    </a:gs>
                    <a:gs pos="80000">
                      <a:srgbClr val="FFFF00"/>
                    </a:gs>
                    <a:gs pos="70000">
                      <a:srgbClr val="FF0000"/>
                    </a:gs>
                    <a:gs pos="54000">
                      <a:srgbClr val="00B050"/>
                    </a:gs>
                    <a:gs pos="39000">
                      <a:srgbClr val="FFFF00"/>
                    </a:gs>
                    <a:gs pos="25000">
                      <a:srgbClr val="FF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এই পাঠ শেষে শিক্ষার্থীরা.... </a:t>
            </a:r>
            <a:endParaRPr lang="en-US" b="1" dirty="0">
              <a:ln/>
              <a:gradFill flip="none" rotWithShape="1">
                <a:gsLst>
                  <a:gs pos="0">
                    <a:srgbClr val="C00000"/>
                  </a:gs>
                  <a:gs pos="15000">
                    <a:srgbClr val="FFC000"/>
                  </a:gs>
                  <a:gs pos="95575">
                    <a:srgbClr val="00B050"/>
                  </a:gs>
                  <a:gs pos="80000">
                    <a:srgbClr val="FFFF00"/>
                  </a:gs>
                  <a:gs pos="70000">
                    <a:srgbClr val="FF0000"/>
                  </a:gs>
                  <a:gs pos="54000">
                    <a:srgbClr val="00B050"/>
                  </a:gs>
                  <a:gs pos="39000">
                    <a:srgbClr val="FFFF00"/>
                  </a:gs>
                  <a:gs pos="25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46961" y="2757825"/>
            <a:ext cx="2298917" cy="2095529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93238" y="3072895"/>
            <a:ext cx="1606362" cy="1532821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89451" y="3280253"/>
            <a:ext cx="1213936" cy="1118103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96308" y="2864023"/>
            <a:ext cx="965787" cy="941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7463" y="2872650"/>
            <a:ext cx="1067227" cy="384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86681" y="2505104"/>
            <a:ext cx="812619" cy="1175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89862" y="2494622"/>
            <a:ext cx="1002924" cy="82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747928" y="3495683"/>
            <a:ext cx="1209522" cy="44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51523" y="3495683"/>
            <a:ext cx="783167" cy="470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71594" y="3157129"/>
            <a:ext cx="3682198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 ফসল উৎপাদনের ধাপ সমূহ বর্নণা করতে পারবে।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60842" y="3855386"/>
            <a:ext cx="346819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বংশবিস্তারক উপকরণের গুরুত্ব ব্যাখ্যা করতে পারবে।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92743" y="2460663"/>
            <a:ext cx="4037573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ফসল বীজ ও বংশ বিস্তারক উপকর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ণের সংজ্ঞা বলতে পারবে।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6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  <p:bldP spid="13" grpId="0" animBg="1"/>
      <p:bldP spid="30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92" y="94884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" y="94884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" y="6065411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92" y="6065411"/>
            <a:ext cx="684700" cy="6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1876" y="715982"/>
            <a:ext cx="509953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ফসল বীজ ও বংশবিস্তারক উপকরণ বলতে কী বুঝ তা বলতে পারবে।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2831" y="2107344"/>
            <a:ext cx="482056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ক) উদ্ভিদতত্ত্ব অনুসারে , উদ্ভিদের নিষিক্ত ও পরিপক্ক ডিম্বককে বীজ বলে। এ ধরণের বীজকে ফসল বীজ বা প্রকৃত বীজ বা উদ্ভিদতাত্ত্বিক বীজও বলে। যেমনঃ ধান, গম, সরিষা, তিল, শিম, বরবটি, টমেটো, ফুলকপি,মরিচ, জিরা,ধৈঞ্চা, জাম, কাঁঠাল ইত্যাদি। 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8" y="1643630"/>
            <a:ext cx="2215663" cy="200464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/>
          <a:stretch/>
        </p:blipFill>
        <p:spPr>
          <a:xfrm>
            <a:off x="669588" y="3876580"/>
            <a:ext cx="2237735" cy="205377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188676" y="4337538"/>
            <a:ext cx="525193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খ) কৃষি তত্ত্ব অনুসারে উদ্ভিদের যে কোনো অংশ (  মূল, কান্ড, পাতা,কুড়ি , শাখা ) যা উপযুক্ত পরিবেশে একই জাতের নতুন উদ্ভিদের জন্ম দিতে পারে, তাকে বংশবিস্তারক উপকরণ বলে। এ ধরনের উপকরণকে কৃষিতাত্ত্বিক বীজ বা অঙ্গজ বীজ ও বলে।  যেমনঃ আমের কলম, আলুর কন্দ, মিষ্টি আলুর লতা, আখের কান্ড, পাথর কুচির পাতা, গোলাপের ডাল ও কুড়ি, আনারসের মুকুট, কলা গাছের সাকার,আদা, হলুদ, রসুন, কচু ও সকল উদ্ভিদতাত্ত্বিক বীজ।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2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3" y="97265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3" y="6067792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85" y="6067792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85" y="97265"/>
            <a:ext cx="684700" cy="6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0062" y="586153"/>
            <a:ext cx="2063262" cy="668215"/>
          </a:xfrm>
          <a:prstGeom prst="rect">
            <a:avLst/>
          </a:prstGeom>
          <a:solidFill>
            <a:srgbClr val="FFFF00"/>
          </a:solidFill>
          <a:ln w="53975">
            <a:gradFill flip="none" rotWithShape="1">
              <a:gsLst>
                <a:gs pos="0">
                  <a:srgbClr val="FF0000"/>
                </a:gs>
                <a:gs pos="17000">
                  <a:srgbClr val="00B050"/>
                </a:gs>
                <a:gs pos="27000">
                  <a:srgbClr val="FFFF00"/>
                </a:gs>
                <a:gs pos="71000">
                  <a:srgbClr val="FF0000"/>
                </a:gs>
                <a:gs pos="60000">
                  <a:srgbClr val="00B050"/>
                </a:gs>
                <a:gs pos="53000">
                  <a:srgbClr val="FF0000"/>
                </a:gs>
                <a:gs pos="38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একক কাজ </a:t>
            </a:r>
            <a:endParaRPr lang="en-US" sz="16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00" y="1838508"/>
            <a:ext cx="1672185" cy="1590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9648" y="3998264"/>
            <a:ext cx="34200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bn-IN" b="1" dirty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 বংশবিস্তারক উপকরণ কাকে বলে ?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0691" y="5657004"/>
            <a:ext cx="158261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সময়ঃ ৪ মিনিট 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4526" y="4644595"/>
            <a:ext cx="2414119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ফসল বীজের ৪ টি উদাহরণ লিখ ?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18" b="24400"/>
          <a:stretch/>
        </p:blipFill>
        <p:spPr>
          <a:xfrm>
            <a:off x="5628278" y="2633754"/>
            <a:ext cx="2506631" cy="14481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28788" y="4486786"/>
            <a:ext cx="337624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6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উপরের চিত্রটি কী উদ্ভিদতাত্ত্বিক বীজের অন্তর্ভূক্ত ?  </a:t>
            </a:r>
            <a:endParaRPr lang="en-US" sz="16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gradFill flip="none" rotWithShape="1">
              <a:gsLst>
                <a:gs pos="0">
                  <a:srgbClr val="FF0000"/>
                </a:gs>
                <a:gs pos="83000">
                  <a:srgbClr val="FF0000"/>
                </a:gs>
                <a:gs pos="69000">
                  <a:srgbClr val="00B0F0"/>
                </a:gs>
                <a:gs pos="67000">
                  <a:srgbClr val="FF0000"/>
                </a:gs>
                <a:gs pos="51000">
                  <a:srgbClr val="FFFF00"/>
                </a:gs>
                <a:gs pos="48000">
                  <a:srgbClr val="FF0000"/>
                </a:gs>
                <a:gs pos="30000">
                  <a:srgbClr val="FFFF00"/>
                </a:gs>
                <a:gs pos="23000">
                  <a:srgbClr val="FF0000"/>
                </a:gs>
                <a:gs pos="8000">
                  <a:srgbClr val="00B0F0"/>
                </a:gs>
              </a:gsLst>
              <a:lin ang="189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" y="108988"/>
            <a:ext cx="684700" cy="684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" y="6064311"/>
            <a:ext cx="684700" cy="68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82" y="6064311"/>
            <a:ext cx="684700" cy="68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70" y="76200"/>
            <a:ext cx="684700" cy="6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6985" y="793688"/>
            <a:ext cx="267286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 ফসল উৎপাদনের ধাপসমুহ- </a:t>
            </a:r>
            <a:endParaRPr lang="en-US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0739" y="2096752"/>
            <a:ext cx="3791314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১। বীজ জমি নির্বাচনঃ </a:t>
            </a:r>
            <a:r>
              <a:rPr lang="bn-IN" sz="14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 উৎপাদনের উর্বর জমি নির্বাচন করা উচিত। জমি অবশ্যই আগাছামুক্ত ও আলোবাতাসযুক্ত হতে হবে। নির্বাচিত জমিতে অন্তত ২% জৈব পদার্থ থাকা উচিত।  </a:t>
            </a:r>
            <a:endParaRPr lang="en-US" sz="14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0739" y="4193504"/>
            <a:ext cx="4560276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২। বীজ জমি পৃথকীকরণঃ </a:t>
            </a:r>
            <a:r>
              <a:rPr lang="bn-IN" sz="1400" b="1" dirty="0" smtClean="0">
                <a:ln/>
                <a:latin typeface="SutonnyOMJ" panose="01010600010101010101" pitchFamily="2" charset="0"/>
                <a:cs typeface="SutonnyOMJ" panose="01010600010101010101" pitchFamily="2" charset="0"/>
              </a:rPr>
              <a:t>বীজ উৎপাদনের জন্য নির্বাচিত জমি ও পার্শ্ববর্তী একই ফসলের জমির মধ্যে নির্দিষ্ট দূরত্বের ব্যবধান থাকতে হবে। এর উদ্দেশ্য হচ্ছে কাঙ্ক্ষিত শস্য বীজের সাথে যেন অন্য জাতের বীজের সংমিশ্রণ না ঘটে।    </a:t>
            </a:r>
            <a:endParaRPr lang="en-US" sz="1400" b="1" dirty="0">
              <a:ln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3" r="3077" b="4977"/>
          <a:stretch/>
        </p:blipFill>
        <p:spPr>
          <a:xfrm>
            <a:off x="776104" y="1532354"/>
            <a:ext cx="2192215" cy="1914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5" t="4172" r="3693" b="3054"/>
          <a:stretch/>
        </p:blipFill>
        <p:spPr>
          <a:xfrm>
            <a:off x="710756" y="3701407"/>
            <a:ext cx="2257564" cy="17844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2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1092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SutonnyOMJ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it's simple</cp:lastModifiedBy>
  <cp:revision>940</cp:revision>
  <dcterms:created xsi:type="dcterms:W3CDTF">2022-06-24T10:13:59Z</dcterms:created>
  <dcterms:modified xsi:type="dcterms:W3CDTF">2022-07-03T16:46:22Z</dcterms:modified>
</cp:coreProperties>
</file>