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+2+aX9F5PDFf5769+g/MjTiQh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890298487172e2c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890298487172e2c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890298487172e2c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890298487172e2c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890298487172e2c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890298487172e2c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524000" y="436971"/>
            <a:ext cx="9144000" cy="2054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6800">
                <a:solidFill>
                  <a:srgbClr val="44546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السلام عليكم ورحمة الله</a:t>
            </a:r>
            <a:br>
              <a:rPr b="1" lang="ar-SA" sz="6800">
                <a:solidFill>
                  <a:srgbClr val="44546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b="1" lang="ar-SA" sz="6800">
                <a:solidFill>
                  <a:srgbClr val="44546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اهلا سهلا</a:t>
            </a:r>
            <a:endParaRPr b="1" sz="6800">
              <a:solidFill>
                <a:srgbClr val="44546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491075"/>
            <a:ext cx="9144000" cy="39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890298487172e2c_13"/>
          <p:cNvSpPr txBox="1"/>
          <p:nvPr/>
        </p:nvSpPr>
        <p:spPr>
          <a:xfrm>
            <a:off x="2609400" y="3526030"/>
            <a:ext cx="6973200" cy="1569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وهو  مامدلوله متعلق المتبوع </a:t>
            </a:r>
            <a:endParaRPr sz="4500">
              <a:solidFill>
                <a:srgbClr val="980000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نحو سلب زيد ثوبه</a:t>
            </a:r>
            <a:endParaRPr sz="4500">
              <a:solidFill>
                <a:srgbClr val="980000"/>
              </a:solidFill>
            </a:endParaRPr>
          </a:p>
        </p:txBody>
      </p:sp>
      <p:sp>
        <p:nvSpPr>
          <p:cNvPr id="139" name="Google Shape;139;g1890298487172e2c_13"/>
          <p:cNvSpPr txBox="1"/>
          <p:nvPr/>
        </p:nvSpPr>
        <p:spPr>
          <a:xfrm>
            <a:off x="3296400" y="1270338"/>
            <a:ext cx="5599200" cy="7851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/>
              <a:t>الثالث: بدل الاشتمال</a:t>
            </a:r>
            <a:endParaRPr sz="4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890298487172e2c_17"/>
          <p:cNvSpPr txBox="1"/>
          <p:nvPr/>
        </p:nvSpPr>
        <p:spPr>
          <a:xfrm>
            <a:off x="2609400" y="3526030"/>
            <a:ext cx="6973200" cy="1569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وهو ما يذكر بعد الغلط </a:t>
            </a:r>
            <a:endParaRPr sz="4500">
              <a:solidFill>
                <a:srgbClr val="980000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نحو جائنى زيد جعفر</a:t>
            </a:r>
            <a:endParaRPr sz="4500">
              <a:solidFill>
                <a:srgbClr val="980000"/>
              </a:solidFill>
            </a:endParaRPr>
          </a:p>
        </p:txBody>
      </p:sp>
      <p:sp>
        <p:nvSpPr>
          <p:cNvPr id="145" name="Google Shape;145;g1890298487172e2c_17"/>
          <p:cNvSpPr txBox="1"/>
          <p:nvPr/>
        </p:nvSpPr>
        <p:spPr>
          <a:xfrm>
            <a:off x="3296400" y="1270338"/>
            <a:ext cx="5599200" cy="7851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/>
              <a:t>الرابع: بدل الغلط</a:t>
            </a:r>
            <a:endParaRPr sz="4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/>
        </p:nvSpPr>
        <p:spPr>
          <a:xfrm>
            <a:off x="1823892" y="2767200"/>
            <a:ext cx="9305700" cy="1477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والبدل ان كان نكرة من معرفة يجب نعته </a:t>
            </a:r>
            <a:endParaRPr sz="4500">
              <a:solidFill>
                <a:srgbClr val="980000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 نحو بالناصية ناصية كاذبة</a:t>
            </a:r>
            <a:endParaRPr sz="4500">
              <a:solidFill>
                <a:srgbClr val="980000"/>
              </a:solidFill>
            </a:endParaRPr>
          </a:p>
        </p:txBody>
      </p:sp>
      <p:sp>
        <p:nvSpPr>
          <p:cNvPr id="151" name="Google Shape;151;p9"/>
          <p:cNvSpPr txBox="1"/>
          <p:nvPr/>
        </p:nvSpPr>
        <p:spPr>
          <a:xfrm>
            <a:off x="4976750" y="1126114"/>
            <a:ext cx="3000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u="sng">
                <a:solidFill>
                  <a:srgbClr val="FF0000"/>
                </a:solidFill>
              </a:rPr>
              <a:t>التنبيهة</a:t>
            </a:r>
            <a:endParaRPr sz="4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/>
        </p:nvSpPr>
        <p:spPr>
          <a:xfrm>
            <a:off x="3185400" y="1470770"/>
            <a:ext cx="6353700" cy="861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ar-SA" sz="5000" u="none" cap="none" strike="noStrike">
                <a:solidFill>
                  <a:srgbClr val="FF0000"/>
                </a:solidFill>
              </a:rPr>
              <a:t>االى اللقاء</a:t>
            </a:r>
            <a:endParaRPr i="0" sz="5000" u="none" cap="none" strike="noStrike">
              <a:solidFill>
                <a:srgbClr val="FF0000"/>
              </a:solidFill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2471262" y="3885913"/>
            <a:ext cx="7782000" cy="1150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ar-SA" sz="46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السلام عليكم ورحمة الله</a:t>
            </a:r>
            <a:endParaRPr b="1" i="0" sz="46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906950" y="2380119"/>
            <a:ext cx="8378100" cy="2647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ar-SA" sz="4000" u="none" cap="none" strike="noStrike">
                <a:solidFill>
                  <a:srgbClr val="5B0F00"/>
                </a:solidFill>
                <a:latin typeface="Arial"/>
                <a:ea typeface="Arial"/>
                <a:cs typeface="Arial"/>
                <a:sym typeface="Arial"/>
              </a:rPr>
              <a:t>أبوبكر محمد الأمين جودوري</a:t>
            </a:r>
            <a:endParaRPr b="1" i="0" sz="4000" u="none" cap="none" strike="noStrike">
              <a:solidFill>
                <a:srgbClr val="5B0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ar-SA" sz="4000" u="none" cap="none" strike="noStrike">
                <a:solidFill>
                  <a:srgbClr val="5B0F00"/>
                </a:solidFill>
                <a:latin typeface="Arial"/>
                <a:ea typeface="Arial"/>
                <a:cs typeface="Arial"/>
                <a:sym typeface="Arial"/>
              </a:rPr>
              <a:t>المحاضر </a:t>
            </a:r>
            <a:endParaRPr b="1" i="0" sz="4000" u="none" cap="none" strike="noStrike">
              <a:solidFill>
                <a:srgbClr val="5B0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ar-SA" sz="4000" u="none" cap="none" strike="noStrike">
                <a:solidFill>
                  <a:srgbClr val="5B0F00"/>
                </a:solidFill>
                <a:latin typeface="Arial"/>
                <a:ea typeface="Arial"/>
                <a:cs typeface="Arial"/>
                <a:sym typeface="Arial"/>
              </a:rPr>
              <a:t>المدرسة العالية بإيتاخولا (العالم)</a:t>
            </a:r>
            <a:endParaRPr b="1" i="0" sz="4000" u="none" cap="none" strike="noStrike">
              <a:solidFill>
                <a:srgbClr val="5B0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ar-SA" sz="4000" u="none" cap="none" strike="noStrike">
                <a:solidFill>
                  <a:srgbClr val="5B0F00"/>
                </a:solidFill>
                <a:latin typeface="Arial"/>
                <a:ea typeface="Arial"/>
                <a:cs typeface="Arial"/>
                <a:sym typeface="Arial"/>
              </a:rPr>
              <a:t>ماداب بور، حبيغنج</a:t>
            </a:r>
            <a:endParaRPr b="1" i="0" sz="4000" u="none" cap="none" strike="noStrike">
              <a:solidFill>
                <a:srgbClr val="5B0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3999295" y="683491"/>
            <a:ext cx="4193400" cy="7428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ar-SA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تعريف الأستاذ</a:t>
            </a:r>
            <a:endParaRPr b="1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/>
        </p:nvSpPr>
        <p:spPr>
          <a:xfrm>
            <a:off x="2684250" y="3344348"/>
            <a:ext cx="6823500" cy="18627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00"/>
                </a:solidFill>
              </a:rPr>
              <a:t>الصف العالم</a:t>
            </a:r>
            <a:endParaRPr b="1" sz="50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00"/>
                </a:solidFill>
              </a:rPr>
              <a:t> (اللغة العربية (الورقية الثاية</a:t>
            </a:r>
            <a:endParaRPr b="1" sz="5000">
              <a:solidFill>
                <a:srgbClr val="FF0000"/>
              </a:solidFill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2494200" y="1569964"/>
            <a:ext cx="7203600" cy="954300"/>
          </a:xfrm>
          <a:prstGeom prst="rect">
            <a:avLst/>
          </a:prstGeom>
          <a:solidFill>
            <a:srgbClr val="FFFF00"/>
          </a:solidFill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/>
              <a:t>عنوان الدرس</a:t>
            </a:r>
            <a:endParaRPr b="1" sz="50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 flipH="1">
            <a:off x="2362350" y="1543793"/>
            <a:ext cx="7467300" cy="10158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ar-SA" sz="6000" u="none" cap="none" strike="noStrike">
                <a:latin typeface="Calibri"/>
                <a:ea typeface="Calibri"/>
                <a:cs typeface="Calibri"/>
                <a:sym typeface="Calibri"/>
              </a:rPr>
              <a:t>اعلان الدرس</a:t>
            </a:r>
            <a:endParaRPr b="0" i="0" sz="60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2517901" y="3891747"/>
            <a:ext cx="7156200" cy="1015800"/>
          </a:xfrm>
          <a:prstGeom prst="rect">
            <a:avLst/>
          </a:prstGeom>
          <a:solidFill>
            <a:srgbClr val="00FF00"/>
          </a:solidFill>
          <a:ln cap="flat" cmpd="sng" w="762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ar-SA" sz="6000" u="none" cap="none" strike="noStrike">
                <a:solidFill>
                  <a:srgbClr val="FF0000"/>
                </a:solidFill>
              </a:rPr>
              <a:t>البدل</a:t>
            </a:r>
            <a:endParaRPr i="0" sz="6000" u="none" cap="none" strike="noStrike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/>
        </p:nvSpPr>
        <p:spPr>
          <a:xfrm>
            <a:off x="2626054" y="905302"/>
            <a:ext cx="6939900" cy="650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ar-SA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النتائج من الدرس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2626050" y="2154117"/>
            <a:ext cx="6939900" cy="7080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ar-SA" sz="4000" u="none" cap="none" strike="noStrike">
                <a:solidFill>
                  <a:schemeClr val="dk1"/>
                </a:solidFill>
              </a:rPr>
              <a:t>يستطيع الطلاب بعد انتهاء هذا الدرس</a:t>
            </a:r>
            <a:endParaRPr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2626045" y="3460541"/>
            <a:ext cx="6939900" cy="240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CC0000"/>
                </a:solidFill>
              </a:rPr>
              <a:t>ان يعرفوا ما هو البدل ∆</a:t>
            </a:r>
            <a:endParaRPr sz="5000">
              <a:solidFill>
                <a:srgbClr val="CC0000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CC0000"/>
                </a:solidFill>
              </a:rPr>
              <a:t>ان يفهموا إعراب البدل ∆</a:t>
            </a:r>
            <a:endParaRPr sz="5000">
              <a:solidFill>
                <a:srgbClr val="CC0000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CC0000"/>
                </a:solidFill>
              </a:rPr>
              <a:t>ان يقولون أقسام البدل ∆</a:t>
            </a:r>
            <a:endParaRPr sz="5000">
              <a:solidFill>
                <a:srgbClr val="CC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2311940" y="2022212"/>
            <a:ext cx="7568100" cy="3940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البدل تابع ينسب اليه ما نسب الى متبوعه وهو المقصود بالنسبة دون متبوعه </a:t>
            </a:r>
            <a:endParaRPr sz="5000"/>
          </a:p>
          <a:p>
            <a:pPr indent="0" lvl="0" marL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نحو جائنى زيد اخوك</a:t>
            </a:r>
            <a:endParaRPr sz="5000"/>
          </a:p>
        </p:txBody>
      </p:sp>
      <p:sp>
        <p:nvSpPr>
          <p:cNvPr id="116" name="Google Shape;116;p6"/>
          <p:cNvSpPr txBox="1"/>
          <p:nvPr/>
        </p:nvSpPr>
        <p:spPr>
          <a:xfrm>
            <a:off x="3014700" y="469536"/>
            <a:ext cx="6162600" cy="954300"/>
          </a:xfrm>
          <a:prstGeom prst="rect">
            <a:avLst/>
          </a:prstGeom>
          <a:noFill/>
          <a:ln cap="flat" cmpd="sng" w="2857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FF0000"/>
                </a:solidFill>
              </a:rPr>
              <a:t>تعريف البدل</a:t>
            </a:r>
            <a:endParaRPr sz="5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/>
        </p:nvSpPr>
        <p:spPr>
          <a:xfrm>
            <a:off x="1886701" y="2921100"/>
            <a:ext cx="8418600" cy="1015800"/>
          </a:xfrm>
          <a:prstGeom prst="rect">
            <a:avLst/>
          </a:prstGeom>
          <a:solidFill>
            <a:srgbClr val="00FFFF"/>
          </a:solidFill>
          <a:ln cap="flat" cmpd="sng" w="2286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000">
                <a:solidFill>
                  <a:srgbClr val="741B47"/>
                </a:solidFill>
              </a:rPr>
              <a:t>اقسام البدل أربعة</a:t>
            </a:r>
            <a:endParaRPr sz="6000">
              <a:solidFill>
                <a:srgbClr val="741B47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/>
        </p:nvSpPr>
        <p:spPr>
          <a:xfrm>
            <a:off x="3296400" y="1270338"/>
            <a:ext cx="5599200" cy="8907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/>
              <a:t>الأول: بدل الكل</a:t>
            </a:r>
            <a:endParaRPr sz="4500"/>
          </a:p>
        </p:txBody>
      </p:sp>
      <p:sp>
        <p:nvSpPr>
          <p:cNvPr id="127" name="Google Shape;127;p8"/>
          <p:cNvSpPr txBox="1"/>
          <p:nvPr/>
        </p:nvSpPr>
        <p:spPr>
          <a:xfrm>
            <a:off x="2609400" y="3526030"/>
            <a:ext cx="6973200" cy="1569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وهو ما مدلوله مدلول المتبوع نحو</a:t>
            </a:r>
            <a:endParaRPr sz="4500">
              <a:solidFill>
                <a:srgbClr val="980000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جاءني زيد اخوك</a:t>
            </a:r>
            <a:endParaRPr sz="4500">
              <a:solidFill>
                <a:srgbClr val="98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90298487172e2c_8"/>
          <p:cNvSpPr txBox="1"/>
          <p:nvPr/>
        </p:nvSpPr>
        <p:spPr>
          <a:xfrm>
            <a:off x="3296400" y="1270338"/>
            <a:ext cx="5599200" cy="7851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/>
              <a:t>الثاني: بدل البعض</a:t>
            </a:r>
            <a:endParaRPr sz="4500"/>
          </a:p>
        </p:txBody>
      </p:sp>
      <p:sp>
        <p:nvSpPr>
          <p:cNvPr id="133" name="Google Shape;133;g1890298487172e2c_8"/>
          <p:cNvSpPr txBox="1"/>
          <p:nvPr/>
        </p:nvSpPr>
        <p:spPr>
          <a:xfrm>
            <a:off x="2609400" y="3526030"/>
            <a:ext cx="6973200" cy="1569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وهو ما مدلوله جزء مدلول المتبوع </a:t>
            </a:r>
            <a:endParaRPr sz="4500">
              <a:solidFill>
                <a:srgbClr val="980000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500">
                <a:solidFill>
                  <a:srgbClr val="980000"/>
                </a:solidFill>
              </a:rPr>
              <a:t>نحو ضربت زيدا رائسه</a:t>
            </a:r>
            <a:endParaRPr sz="45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