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72" r:id="rId9"/>
    <p:sldId id="274" r:id="rId10"/>
    <p:sldId id="273" r:id="rId11"/>
    <p:sldId id="265" r:id="rId12"/>
    <p:sldId id="266" r:id="rId13"/>
    <p:sldId id="275" r:id="rId14"/>
    <p:sldId id="276" r:id="rId15"/>
    <p:sldId id="267" r:id="rId16"/>
    <p:sldId id="268" r:id="rId17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CFF99"/>
    <a:srgbClr val="0C788E"/>
    <a:srgbClr val="B1D9DD"/>
    <a:srgbClr val="FFE79B"/>
    <a:srgbClr val="006666"/>
    <a:srgbClr val="33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65" d="100"/>
          <a:sy n="65" d="100"/>
        </p:scale>
        <p:origin x="125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3496AF-329D-4E68-967D-390FB21227C7}" type="datetimeFigureOut">
              <a:rPr lang="en-US"/>
              <a:pPr>
                <a:defRPr/>
              </a:pPr>
              <a:t>7/5/2022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665E23-F06C-4DF8-A1E8-928FEC623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17BF88-73AC-48CC-93D2-753025FFC9BA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6CD9DF-8E5A-4EF4-B7AA-2FE0900010D1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A48D7-5170-4E89-A6F6-A7C4D253585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63344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5B287-E28F-4770-8E9A-954B62726E0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3823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EC613-DE30-4AFC-978B-B9BFE287605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943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27CB6-736A-4C65-9FAA-9596B47BC2A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297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A9EE2-9AEA-4CC1-A320-EF43DB02C46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1596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D1DD4-0950-4264-8A02-CDBEDB30047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0382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ED308-DE39-4FDF-9079-6A7A3A984AD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8931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4A8C1-CE41-4080-A9EE-215204CFF1B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2931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AE96E-2ED9-4859-99E4-9B1539C16A4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164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B52A0-D416-44E2-BCA4-1D1047EFC74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9379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E4B8F-8D5E-4AE2-B3B8-81FE8A04CC2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6428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0B15688-AFA3-4B76-94EE-A3DBB7D244A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476375" y="2781300"/>
            <a:ext cx="6192838" cy="647700"/>
          </a:xfrm>
        </p:spPr>
        <p:txBody>
          <a:bodyPr anchor="ctr"/>
          <a:lstStyle/>
          <a:p>
            <a:pPr eaLnBrk="1" hangingPunct="1"/>
            <a:r>
              <a:rPr lang="es-UY" altLang="en-US" sz="7200" b="1" smtClean="0">
                <a:solidFill>
                  <a:srgbClr val="FF0000"/>
                </a:solidFill>
                <a:latin typeface="NikoshBAN"/>
              </a:rPr>
              <a:t>স্বা</a:t>
            </a:r>
            <a:r>
              <a:rPr lang="es-UY" altLang="en-US" sz="7200" b="1" smtClean="0">
                <a:solidFill>
                  <a:srgbClr val="00B050"/>
                </a:solidFill>
                <a:latin typeface="NikoshBAN"/>
              </a:rPr>
              <a:t>গ</a:t>
            </a:r>
            <a:r>
              <a:rPr lang="es-UY" altLang="en-US" sz="7200" b="1" smtClean="0">
                <a:solidFill>
                  <a:srgbClr val="006666"/>
                </a:solidFill>
                <a:latin typeface="NikoshBAN"/>
              </a:rPr>
              <a:t>ত</a:t>
            </a:r>
            <a:r>
              <a:rPr lang="es-UY" altLang="en-US" sz="7200" b="1" smtClean="0">
                <a:solidFill>
                  <a:srgbClr val="FF0000"/>
                </a:solidFill>
                <a:latin typeface="NikoshBAN"/>
              </a:rPr>
              <a:t>ম</a:t>
            </a:r>
            <a:r>
              <a:rPr lang="es-UY" altLang="en-US" sz="4400" b="1" smtClean="0">
                <a:solidFill>
                  <a:srgbClr val="A50021"/>
                </a:solidFill>
                <a:latin typeface="NikoshBAN"/>
              </a:rPr>
              <a:t>    </a:t>
            </a:r>
            <a:endParaRPr lang="es-ES" altLang="en-US" sz="4400" b="1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76375" y="4259263"/>
            <a:ext cx="66960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>
              <a:spcBef>
                <a:spcPct val="0"/>
              </a:spcBef>
              <a:buFontTx/>
              <a:buNone/>
            </a:pPr>
            <a:r>
              <a:rPr lang="as-IN" altLang="en-US" sz="1800" b="1">
                <a:solidFill>
                  <a:srgbClr val="00B0F0"/>
                </a:solidFill>
              </a:rPr>
              <a:t>আত্নমর্যাদাশীল ও বুদ্ধিমাণ শিল্পী বাবুই পাখি বাসা তৈরীর নিপূণ কারিগর বাবুই পাখি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60" y="900408"/>
            <a:ext cx="6624736" cy="4236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24075" y="981075"/>
            <a:ext cx="5184775" cy="1368425"/>
          </a:xfrm>
          <a:prstGeom prst="ellipse">
            <a:avLst/>
          </a:prstGeom>
          <a:solidFill>
            <a:srgbClr val="FFE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/>
              </a:rPr>
              <a:t>একক</a:t>
            </a:r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/>
              </a:rPr>
              <a:t>কাজ</a:t>
            </a:r>
            <a:endParaRPr lang="en-US" sz="3200" b="1" dirty="0">
              <a:solidFill>
                <a:schemeClr val="tx2">
                  <a:lumMod val="95000"/>
                  <a:lumOff val="5000"/>
                </a:schemeClr>
              </a:solidFill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550" y="2719388"/>
            <a:ext cx="7345363" cy="2870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Tx/>
              <a:buAutoNum type="arabicPeriod"/>
              <a:defRPr/>
            </a:pPr>
            <a:r>
              <a:rPr lang="en-US" sz="2800" dirty="0" err="1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তোমার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পড়ার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টেবিল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কে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গুছিয়ে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দেয়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?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en-US" sz="2800" dirty="0" err="1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তুমি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কি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অন্যের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মত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কে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গুরুত্ব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  </a:t>
            </a:r>
            <a:r>
              <a:rPr lang="en-US" sz="2800" dirty="0" err="1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দাও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?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en-US" sz="2800" dirty="0" err="1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সমাজের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কয়েকজন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সম্মানিত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ব্যক্তির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 </a:t>
            </a:r>
          </a:p>
          <a:p>
            <a:pPr algn="ctr">
              <a:defRPr/>
            </a:pPr>
            <a:r>
              <a:rPr lang="en-US" sz="2800" dirty="0" err="1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নাম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লেখ</a:t>
            </a:r>
            <a:r>
              <a:rPr lang="en-US" sz="2800" dirty="0">
                <a:solidFill>
                  <a:schemeClr val="accent1">
                    <a:lumMod val="10000"/>
                  </a:schemeClr>
                </a:solidFill>
                <a:latin typeface="NikoshBAN" panose="02000000000000000000"/>
              </a:rPr>
              <a:t>।      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flipH="1">
            <a:off x="5403850" y="2349500"/>
            <a:ext cx="2192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bn-IN" altLang="en-US" sz="1800"/>
              <a:t>সময়ঃ </a:t>
            </a:r>
            <a:r>
              <a:rPr lang="en-US" altLang="en-US" sz="1800"/>
              <a:t>১০ </a:t>
            </a:r>
            <a:r>
              <a:rPr lang="bn-IN" altLang="en-US" sz="1800"/>
              <a:t>মিনিট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71550" y="1196975"/>
            <a:ext cx="7056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s-IN" altLang="en-US" sz="3600"/>
              <a:t>কয়েক জন সৃজনশীল মানুষ</a:t>
            </a:r>
            <a:r>
              <a:rPr lang="en-US" altLang="en-US" sz="3600"/>
              <a:t> ও কর্ম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04127"/>
            <a:ext cx="3744416" cy="2759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871018"/>
            <a:ext cx="3672408" cy="27929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55875" y="2133600"/>
            <a:ext cx="3887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s-IN" altLang="en-US" sz="2400" b="1">
                <a:solidFill>
                  <a:srgbClr val="FF5050"/>
                </a:solidFill>
              </a:rPr>
              <a:t>শিল্পাচার্য জয়নুল আবেদীন</a:t>
            </a:r>
            <a:endParaRPr lang="en-US" altLang="en-US" sz="2400" b="1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188" y="981075"/>
            <a:ext cx="73453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s-IN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কয়েক জন সৃজনশীল মানুষ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ও </a:t>
            </a:r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কর্ম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273685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42988" y="3238500"/>
            <a:ext cx="7200900" cy="2800350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s-IN" altLang="en-US" sz="1600" b="1" i="1" u="sng">
                <a:solidFill>
                  <a:srgbClr val="FF00FE"/>
                </a:solidFill>
              </a:rPr>
              <a:t>রবীন্দ্রনাথ ঠাকুর ( ১৮৬১-১৯৪১ )</a:t>
            </a:r>
            <a:r>
              <a:rPr lang="as-IN" altLang="en-US" sz="1600">
                <a:solidFill>
                  <a:srgbClr val="FF00FE"/>
                </a:solidFill>
              </a:rPr>
              <a:t> </a:t>
            </a:r>
            <a:r>
              <a:rPr lang="as-IN" altLang="en-US" sz="1600"/>
              <a:t>: জন্ম জোড়াসাঁকোর বাড়িতে । রবীন্দ্রনাথের পড়াশােনা চলত ঘরেই , মাধব পণ্ডিতের কাছে । প্রথম স্কুল ওরিয়েন্টাল সেমিনারি । তারপর বেঙ্গল একাডেমি , সেন্ট জেভিয়ার্স স্কুল । কিন্তু স্কুলের পাঠ শেষ করতে পারেননি । স্কুলে প্রথাগত শিক্ষা না হলেও বাড়িতে গৃহশিক্ষকের কাছে জ্ঞানার্জনে কোনাে ত্রুটি ঘটেনি । ছাপার অক্ষরে রবীন্দ্রনাথের প্রথম প্রকাশিত কবিতা ‘ হিন্দু মেলার উপহার ’ ( ৩০ মাঘ ১২৮১ ) । কবির বয়স তখন ১৩ বছর ৮ মাস । ১৮ বছর বয়সের মধ্যে কবি ‘ বনফুল ’ , ‘ কবিকাহিনী ’ , ‘ ভানুসিংহের পদাবলী ’ , ‘ শৈশব সংগীত ’ ও ‘ রুদ্রচণ্ড ’ রচনা করেন । জ্ঞানাঙ্কুর ’ পত্রিকায় প্রকাশিত ‘ ভুবনমােহিনী প্রতিভা তার প্রথম গদ্য প্রবন্ধ । ১৮৮৪ খ্রিস্টাব্দ থেকে রবীন্দ্রনাথ পিতার আদেশে দেশের বিভিন্ন অঞ্চলে জমিদারি দেখতে গিয়ে প্রকৃতির সুন্দর পরিবেশ তাকে রচনায় অনুপ্রাণিত করে ।</a:t>
            </a:r>
            <a:endParaRPr lang="en-US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952347"/>
            <a:ext cx="2862318" cy="208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19250" y="1052513"/>
            <a:ext cx="6265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s-IN" altLang="en-US" sz="2800" b="1">
                <a:solidFill>
                  <a:srgbClr val="7030A0"/>
                </a:solidFill>
              </a:rPr>
              <a:t>কয়েক জন সৃজনশীল মানুষ</a:t>
            </a:r>
            <a:r>
              <a:rPr lang="en-US" altLang="en-US" sz="2800" b="1">
                <a:solidFill>
                  <a:srgbClr val="7030A0"/>
                </a:solidFill>
              </a:rPr>
              <a:t> ও কর্ম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844824"/>
            <a:ext cx="4104456" cy="4248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700808"/>
            <a:ext cx="2820170" cy="2126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19250" y="2133600"/>
            <a:ext cx="66976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 b="1"/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1"/>
          </a:p>
          <a:p>
            <a:pPr>
              <a:spcBef>
                <a:spcPct val="0"/>
              </a:spcBef>
              <a:buFontTx/>
              <a:buNone/>
            </a:pPr>
            <a:r>
              <a:rPr lang="as-IN" altLang="en-US" sz="3600" b="1"/>
              <a:t>আত্মমর্যাদাবান মানুষের আর যে যে বৈশিষ্ট্য আমার নিজের মধ্যে দেখতে চাই এবং তার কারণ যুক্তিসহ লিখ</a:t>
            </a:r>
            <a:r>
              <a:rPr lang="en-US" altLang="en-US" sz="3600" b="1"/>
              <a:t> ।</a:t>
            </a:r>
            <a:endParaRPr lang="en-US" altLang="en-US" sz="3600"/>
          </a:p>
        </p:txBody>
      </p:sp>
      <p:sp>
        <p:nvSpPr>
          <p:cNvPr id="3" name="TextBox 2"/>
          <p:cNvSpPr txBox="1"/>
          <p:nvPr/>
        </p:nvSpPr>
        <p:spPr>
          <a:xfrm>
            <a:off x="2051050" y="908050"/>
            <a:ext cx="5195888" cy="76993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bn-IN" sz="4400" dirty="0">
                <a:solidFill>
                  <a:srgbClr val="0C788E"/>
                </a:solidFill>
              </a:rPr>
              <a:t>বাড়ীর কাজ </a:t>
            </a:r>
            <a:endParaRPr lang="en-US" sz="4400" dirty="0">
              <a:solidFill>
                <a:srgbClr val="0C788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704" y="2348880"/>
            <a:ext cx="5112567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n-BD" alt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সবাইকে</a:t>
            </a:r>
            <a:r>
              <a:rPr lang="en-US" alt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altLang="en-US" sz="5400" b="1" spc="50" dirty="0">
                <a:ln w="11430"/>
                <a:solidFill>
                  <a:srgbClr val="FF5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5400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96752"/>
            <a:ext cx="8229600" cy="648072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altLang="en-US" sz="6600" b="1" i="1" dirty="0" smtClean="0">
                <a:ln>
                  <a:solidFill>
                    <a:srgbClr val="FFFFFF"/>
                  </a:solidFill>
                </a:ln>
                <a:solidFill>
                  <a:srgbClr val="FF5050"/>
                </a:solidFill>
                <a:latin typeface="NikoshBAN" panose="0200000000000000000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065213"/>
            <a:ext cx="2736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276475"/>
            <a:ext cx="108108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Placeholder 5"/>
          <p:cNvSpPr>
            <a:spLocks noGrp="1"/>
          </p:cNvSpPr>
          <p:nvPr>
            <p:ph type="body" idx="1"/>
          </p:nvPr>
        </p:nvSpPr>
        <p:spPr>
          <a:xfrm>
            <a:off x="755650" y="2276475"/>
            <a:ext cx="7632700" cy="3786188"/>
          </a:xfrm>
        </p:spPr>
        <p:txBody>
          <a:bodyPr>
            <a:spAutoFit/>
          </a:bodyPr>
          <a:lstStyle/>
          <a:p>
            <a:pPr marL="0" indent="0">
              <a:buFontTx/>
              <a:buNone/>
              <a:defRPr/>
            </a:pPr>
            <a:r>
              <a:rPr lang="bn-IN" altLang="en-US" sz="2400" b="1" dirty="0" smtClean="0">
                <a:latin typeface="NikoshBAN" panose="02000000000000000000"/>
                <a:ea typeface="NikoshBAN" panose="02000000000000000000"/>
                <a:cs typeface="NikoshBAN" panose="02000000000000000000"/>
              </a:rPr>
              <a:t> </a:t>
            </a:r>
            <a:endParaRPr lang="en-US" altLang="en-US" sz="2400" b="1" dirty="0" smtClean="0">
              <a:latin typeface="NikoshBAN" panose="02000000000000000000"/>
              <a:ea typeface="NikoshBAN" panose="02000000000000000000"/>
              <a:cs typeface="NikoshBAN" panose="02000000000000000000"/>
            </a:endParaRPr>
          </a:p>
          <a:p>
            <a:pPr>
              <a:defRPr/>
            </a:pPr>
            <a:endParaRPr lang="en-US" altLang="en-US" sz="2400" b="1" dirty="0">
              <a:solidFill>
                <a:srgbClr val="00B050"/>
              </a:solidFill>
              <a:latin typeface="NikoshBAN" panose="02000000000000000000"/>
              <a:ea typeface="NikoshBAN" panose="02000000000000000000"/>
              <a:cs typeface="NikoshBAN" panose="02000000000000000000"/>
            </a:endParaRPr>
          </a:p>
          <a:p>
            <a:pPr>
              <a:defRPr/>
            </a:pPr>
            <a:endParaRPr lang="en-US" altLang="en-US" sz="2400" b="1" dirty="0" smtClean="0">
              <a:solidFill>
                <a:srgbClr val="00B050"/>
              </a:solidFill>
              <a:latin typeface="NikoshBAN" panose="02000000000000000000"/>
              <a:ea typeface="NikoshBAN" panose="02000000000000000000"/>
              <a:cs typeface="NikoshBAN" panose="02000000000000000000"/>
            </a:endParaRPr>
          </a:p>
          <a:p>
            <a:pPr>
              <a:defRPr/>
            </a:pPr>
            <a:endParaRPr lang="en-US" altLang="en-US" sz="2400" b="1" dirty="0">
              <a:solidFill>
                <a:srgbClr val="00B050"/>
              </a:solidFill>
              <a:latin typeface="NikoshBAN" panose="02000000000000000000"/>
              <a:ea typeface="NikoshBAN" panose="02000000000000000000"/>
              <a:cs typeface="NikoshBAN" panose="02000000000000000000"/>
            </a:endParaRPr>
          </a:p>
          <a:p>
            <a:pPr>
              <a:defRPr/>
            </a:pPr>
            <a:r>
              <a:rPr lang="en-US" altLang="en-US" sz="2400" b="1" dirty="0" err="1" smtClean="0">
                <a:solidFill>
                  <a:srgbClr val="00B050"/>
                </a:solidFill>
                <a:latin typeface="NikoshBAN" panose="02000000000000000000"/>
                <a:ea typeface="NikoshBAN" panose="02000000000000000000"/>
                <a:cs typeface="NikoshBAN" panose="02000000000000000000"/>
              </a:rPr>
              <a:t>মোঃ</a:t>
            </a:r>
            <a:r>
              <a:rPr lang="en-US" altLang="en-US" sz="2400" b="1" dirty="0" smtClean="0">
                <a:solidFill>
                  <a:srgbClr val="00B050"/>
                </a:solidFill>
                <a:latin typeface="NikoshBAN" panose="02000000000000000000"/>
                <a:ea typeface="NikoshBAN" panose="02000000000000000000"/>
                <a:cs typeface="NikoshBAN" panose="0200000000000000000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NikoshBAN" panose="02000000000000000000"/>
                <a:ea typeface="NikoshBAN" panose="02000000000000000000"/>
                <a:cs typeface="NikoshBAN" panose="02000000000000000000"/>
              </a:rPr>
              <a:t>আসাদুজ্জামান</a:t>
            </a:r>
            <a:endParaRPr lang="bn-IN" altLang="en-US" sz="2400" b="1" dirty="0" smtClean="0">
              <a:solidFill>
                <a:srgbClr val="00B050"/>
              </a:solidFill>
              <a:latin typeface="NikoshBAN" panose="02000000000000000000"/>
              <a:ea typeface="NikoshBAN" panose="02000000000000000000"/>
              <a:cs typeface="NikoshBAN" panose="02000000000000000000"/>
            </a:endParaRPr>
          </a:p>
          <a:p>
            <a:pPr>
              <a:defRPr/>
            </a:pPr>
            <a:r>
              <a:rPr lang="en-US" altLang="en-US" sz="2400" b="1" dirty="0" smtClean="0">
                <a:latin typeface="NikoshBAN" panose="02000000000000000000"/>
                <a:ea typeface="NikoshBAN" panose="02000000000000000000"/>
                <a:cs typeface="NikoshBAN" panose="02000000000000000000"/>
              </a:rPr>
              <a:t> </a:t>
            </a:r>
            <a:r>
              <a:rPr lang="bn-IN" altLang="en-US" sz="2000" b="1" dirty="0" smtClean="0">
                <a:latin typeface="NikoshBAN" panose="02000000000000000000"/>
                <a:ea typeface="NikoshBAN" panose="02000000000000000000"/>
                <a:cs typeface="NikoshBAN" panose="02000000000000000000"/>
              </a:rPr>
              <a:t>সহকারি শিক্ষক </a:t>
            </a:r>
            <a:r>
              <a:rPr lang="en-US" altLang="en-US" sz="2000" b="1" dirty="0" smtClean="0">
                <a:latin typeface="NikoshBAN" panose="02000000000000000000"/>
                <a:ea typeface="NikoshBAN" panose="02000000000000000000"/>
                <a:cs typeface="NikoshBAN" panose="02000000000000000000"/>
              </a:rPr>
              <a:t>(</a:t>
            </a:r>
            <a:r>
              <a:rPr lang="en-US" altLang="en-US" sz="2000" b="1" dirty="0" err="1" smtClean="0">
                <a:latin typeface="NikoshBAN" panose="02000000000000000000"/>
                <a:ea typeface="NikoshBAN" panose="02000000000000000000"/>
                <a:cs typeface="NikoshBAN" panose="02000000000000000000"/>
              </a:rPr>
              <a:t>কম্পিউটার</a:t>
            </a:r>
            <a:r>
              <a:rPr lang="en-US" altLang="en-US" sz="2000" b="1" dirty="0" smtClean="0">
                <a:latin typeface="NikoshBAN" panose="02000000000000000000"/>
                <a:ea typeface="NikoshBAN" panose="02000000000000000000"/>
                <a:cs typeface="NikoshBAN" panose="02000000000000000000"/>
              </a:rPr>
              <a:t>) </a:t>
            </a:r>
            <a:endParaRPr lang="bn-IN" altLang="en-US" sz="2000" b="1" dirty="0" smtClean="0">
              <a:latin typeface="NikoshBAN" panose="02000000000000000000"/>
              <a:ea typeface="NikoshBAN" panose="02000000000000000000"/>
              <a:cs typeface="NikoshBAN" panose="02000000000000000000"/>
            </a:endParaRPr>
          </a:p>
          <a:p>
            <a:pPr>
              <a:defRPr/>
            </a:pPr>
            <a:r>
              <a:rPr lang="en-US" altLang="en-US" sz="2000" b="1" dirty="0" err="1" smtClean="0">
                <a:latin typeface="NikoshBAN" panose="02000000000000000000"/>
                <a:ea typeface="NikoshBAN" panose="02000000000000000000"/>
                <a:cs typeface="NikoshBAN" panose="02000000000000000000"/>
              </a:rPr>
              <a:t>পূর্ব</a:t>
            </a:r>
            <a:r>
              <a:rPr lang="en-US" altLang="en-US" sz="2000" b="1" dirty="0" smtClean="0">
                <a:latin typeface="NikoshBAN" panose="02000000000000000000"/>
                <a:ea typeface="NikoshBAN" panose="02000000000000000000"/>
                <a:cs typeface="NikoshBAN" panose="02000000000000000000"/>
              </a:rPr>
              <a:t> </a:t>
            </a:r>
            <a:r>
              <a:rPr lang="en-US" altLang="en-US" sz="2000" b="1" dirty="0" err="1" smtClean="0">
                <a:latin typeface="NikoshBAN" panose="02000000000000000000"/>
                <a:ea typeface="NikoshBAN" panose="02000000000000000000"/>
                <a:cs typeface="NikoshBAN" panose="02000000000000000000"/>
              </a:rPr>
              <a:t>বালাকান্দি</a:t>
            </a:r>
            <a:r>
              <a:rPr lang="en-US" altLang="en-US" sz="2000" b="1" dirty="0" smtClean="0">
                <a:latin typeface="NikoshBAN" panose="02000000000000000000"/>
                <a:ea typeface="NikoshBAN" panose="02000000000000000000"/>
                <a:cs typeface="NikoshBAN" panose="02000000000000000000"/>
              </a:rPr>
              <a:t> </a:t>
            </a:r>
            <a:r>
              <a:rPr lang="en-US" altLang="en-US" sz="2000" b="1" dirty="0" err="1" smtClean="0">
                <a:latin typeface="NikoshBAN" panose="02000000000000000000"/>
                <a:ea typeface="NikoshBAN" panose="02000000000000000000"/>
                <a:cs typeface="NikoshBAN" panose="02000000000000000000"/>
              </a:rPr>
              <a:t>দাখিল</a:t>
            </a:r>
            <a:r>
              <a:rPr lang="en-US" altLang="en-US" sz="2000" b="1" dirty="0" smtClean="0">
                <a:latin typeface="NikoshBAN" panose="02000000000000000000"/>
                <a:ea typeface="NikoshBAN" panose="02000000000000000000"/>
                <a:cs typeface="NikoshBAN" panose="02000000000000000000"/>
              </a:rPr>
              <a:t> </a:t>
            </a:r>
            <a:r>
              <a:rPr lang="en-US" altLang="en-US" sz="2000" b="1" dirty="0" err="1" smtClean="0">
                <a:latin typeface="NikoshBAN" panose="02000000000000000000"/>
                <a:ea typeface="NikoshBAN" panose="02000000000000000000"/>
                <a:cs typeface="NikoshBAN" panose="02000000000000000000"/>
              </a:rPr>
              <a:t>মাদরাসা</a:t>
            </a:r>
            <a:r>
              <a:rPr lang="en-US" altLang="en-US" sz="2000" b="1" dirty="0" smtClean="0">
                <a:latin typeface="NikoshBAN" panose="02000000000000000000"/>
                <a:ea typeface="NikoshBAN" panose="02000000000000000000"/>
                <a:cs typeface="NikoshBAN" panose="02000000000000000000"/>
              </a:rPr>
              <a:t> </a:t>
            </a:r>
            <a:endParaRPr lang="bn-IN" altLang="en-US" sz="2000" b="1" dirty="0" smtClean="0">
              <a:latin typeface="NikoshBAN" panose="02000000000000000000"/>
              <a:ea typeface="NikoshBAN" panose="02000000000000000000"/>
              <a:cs typeface="NikoshBAN" panose="02000000000000000000"/>
            </a:endParaRPr>
          </a:p>
          <a:p>
            <a:pPr>
              <a:defRPr/>
            </a:pPr>
            <a:r>
              <a:rPr lang="en-US" altLang="en-US" sz="2000" b="1" dirty="0" err="1" smtClean="0">
                <a:latin typeface="NikoshBAN" panose="02000000000000000000"/>
                <a:ea typeface="NikoshBAN" panose="02000000000000000000"/>
                <a:cs typeface="NikoshBAN" panose="02000000000000000000"/>
              </a:rPr>
              <a:t>রাজারহাট</a:t>
            </a:r>
            <a:r>
              <a:rPr lang="bn-IN" altLang="en-US" sz="2000" b="1" dirty="0" smtClean="0">
                <a:latin typeface="NikoshBAN" panose="02000000000000000000"/>
                <a:ea typeface="NikoshBAN" panose="02000000000000000000"/>
                <a:cs typeface="NikoshBAN" panose="02000000000000000000"/>
              </a:rPr>
              <a:t>, </a:t>
            </a:r>
            <a:r>
              <a:rPr lang="en-US" altLang="en-US" sz="2000" b="1" dirty="0" err="1" smtClean="0">
                <a:latin typeface="NikoshBAN" panose="02000000000000000000"/>
                <a:ea typeface="NikoshBAN" panose="02000000000000000000"/>
                <a:cs typeface="NikoshBAN" panose="02000000000000000000"/>
              </a:rPr>
              <a:t>কুড়িগ্রাম</a:t>
            </a:r>
            <a:r>
              <a:rPr lang="bn-IN" altLang="en-US" sz="2000" b="1" dirty="0" smtClean="0">
                <a:latin typeface="NikoshBAN" panose="02000000000000000000"/>
                <a:ea typeface="NikoshBAN" panose="02000000000000000000"/>
                <a:cs typeface="NikoshBAN" panose="02000000000000000000"/>
              </a:rPr>
              <a:t>।</a:t>
            </a:r>
            <a:endParaRPr lang="en-US" altLang="en-US" sz="2000" b="1" dirty="0" smtClean="0">
              <a:latin typeface="NikoshBAN" panose="02000000000000000000"/>
              <a:ea typeface="NikoshBAN" panose="02000000000000000000"/>
              <a:cs typeface="NikoshBAN" panose="02000000000000000000"/>
            </a:endParaRPr>
          </a:p>
          <a:p>
            <a:pPr>
              <a:defRPr/>
            </a:pPr>
            <a:r>
              <a:rPr lang="en-US" altLang="en-US" sz="2000" b="1" dirty="0" smtClean="0">
                <a:solidFill>
                  <a:srgbClr val="006666"/>
                </a:solidFill>
                <a:latin typeface="NikoshBAN" panose="02000000000000000000"/>
                <a:ea typeface="NikoshBAN" panose="02000000000000000000"/>
                <a:cs typeface="NikoshBAN" panose="02000000000000000000"/>
              </a:rPr>
              <a:t>asaduzzamanpbdm@gmail.com</a:t>
            </a:r>
            <a:endParaRPr lang="bn-IN" altLang="en-US" sz="2000" b="1" dirty="0" smtClean="0">
              <a:solidFill>
                <a:srgbClr val="006666"/>
              </a:solidFill>
              <a:latin typeface="NikoshBAN" panose="02000000000000000000"/>
              <a:ea typeface="NikoshBAN" panose="02000000000000000000"/>
              <a:cs typeface="NikoshBAN" panose="02000000000000000000"/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5292725" y="3213100"/>
            <a:ext cx="266382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 i="1" dirty="0">
              <a:solidFill>
                <a:srgbClr val="000000"/>
              </a:solidFill>
              <a:latin typeface="NikoshBAN"/>
              <a:ea typeface="NikoshBAN"/>
              <a:cs typeface="NikoshBAN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i="1" dirty="0">
              <a:solidFill>
                <a:srgbClr val="000000"/>
              </a:solidFill>
              <a:latin typeface="NikoshBAN"/>
              <a:ea typeface="NikoshBAN"/>
              <a:cs typeface="NikoshBAN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0000"/>
                </a:solidFill>
                <a:latin typeface="NikoshBAN"/>
                <a:ea typeface="NikoshBAN"/>
                <a:cs typeface="NikoshBAN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i="1" dirty="0">
              <a:solidFill>
                <a:srgbClr val="000000"/>
              </a:solidFill>
              <a:latin typeface="NikoshBAN"/>
              <a:ea typeface="NikoshBAN"/>
              <a:cs typeface="NikoshBAN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i="1" dirty="0">
              <a:solidFill>
                <a:srgbClr val="000000"/>
              </a:solidFill>
              <a:latin typeface="NikoshBAN"/>
              <a:ea typeface="NikoshBAN"/>
              <a:cs typeface="NikoshBAN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rgbClr val="000000"/>
                </a:solidFill>
                <a:latin typeface="NikoshBAN"/>
                <a:ea typeface="NikoshBAN"/>
                <a:cs typeface="NikoshBAN"/>
              </a:rPr>
              <a:t>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rgbClr val="000000"/>
                </a:solidFill>
                <a:latin typeface="NikoshBAN"/>
                <a:ea typeface="NikoshBAN"/>
                <a:cs typeface="NikoshBAN"/>
              </a:rPr>
              <a:t>     </a:t>
            </a:r>
            <a:r>
              <a:rPr lang="en-US" altLang="en-US" sz="1800" b="1" i="1" dirty="0" err="1">
                <a:solidFill>
                  <a:srgbClr val="000000"/>
                </a:solidFill>
                <a:latin typeface="NikoshBAN"/>
                <a:ea typeface="NikoshBAN"/>
                <a:cs typeface="NikoshBAN"/>
              </a:rPr>
              <a:t>সময়ঃ</a:t>
            </a:r>
            <a:r>
              <a:rPr lang="en-US" altLang="en-US" sz="1800" b="1" i="1" dirty="0">
                <a:solidFill>
                  <a:srgbClr val="000000"/>
                </a:solidFill>
                <a:latin typeface="NikoshBAN"/>
                <a:ea typeface="NikoshBAN"/>
                <a:cs typeface="NikoshBAN"/>
              </a:rPr>
              <a:t> ৩৫ </a:t>
            </a:r>
            <a:r>
              <a:rPr lang="en-US" altLang="en-US" sz="1800" b="1" i="1" dirty="0" err="1">
                <a:solidFill>
                  <a:srgbClr val="000000"/>
                </a:solidFill>
                <a:latin typeface="NikoshBAN"/>
                <a:ea typeface="NikoshBAN"/>
                <a:cs typeface="NikoshBAN"/>
              </a:rPr>
              <a:t>মিনিট</a:t>
            </a:r>
            <a:endParaRPr lang="en-US" altLang="en-US" sz="1800" b="1" i="1" dirty="0">
              <a:solidFill>
                <a:srgbClr val="000000"/>
              </a:solidFill>
              <a:latin typeface="NikoshBAN"/>
              <a:ea typeface="NikoshBAN"/>
              <a:cs typeface="NikoshBAN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rgbClr val="000000"/>
                </a:solidFill>
                <a:latin typeface="NikoshBAN"/>
                <a:ea typeface="NikoshBAN"/>
                <a:cs typeface="NikoshBAN"/>
              </a:rPr>
              <a:t>      </a:t>
            </a:r>
            <a:r>
              <a:rPr lang="bn-IN" altLang="en-US" sz="1800" b="1" i="1" dirty="0">
                <a:solidFill>
                  <a:srgbClr val="000000"/>
                </a:solidFill>
                <a:latin typeface="NikoshBAN"/>
                <a:ea typeface="NikoshBAN"/>
                <a:cs typeface="NikoshBAN"/>
              </a:rPr>
              <a:t>তাং-</a:t>
            </a:r>
            <a:r>
              <a:rPr lang="en-US" altLang="en-US" sz="1800" b="1" i="1">
                <a:solidFill>
                  <a:srgbClr val="00000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1800" b="1" i="1" smtClean="0">
                <a:solidFill>
                  <a:srgbClr val="000000"/>
                </a:solidFill>
                <a:latin typeface="NikoshBAN"/>
                <a:ea typeface="NikoshBAN"/>
                <a:cs typeface="NikoshBAN"/>
              </a:rPr>
              <a:t>05</a:t>
            </a:r>
            <a:r>
              <a:rPr lang="en-US" altLang="en-US" sz="1800" b="1" i="1" smtClean="0">
                <a:solidFill>
                  <a:srgbClr val="000000"/>
                </a:solidFill>
                <a:latin typeface="NikoshBAN"/>
                <a:ea typeface="NikoshBAN"/>
                <a:cs typeface="NikoshBAN"/>
              </a:rPr>
              <a:t>-০7-২০২২</a:t>
            </a:r>
            <a:endParaRPr lang="en-US" altLang="en-US" sz="1800" b="1" i="1">
              <a:solidFill>
                <a:srgbClr val="000000"/>
              </a:solidFill>
              <a:latin typeface="NikoshBAN"/>
              <a:ea typeface="NikoshBAN"/>
              <a:cs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544" y="2564904"/>
            <a:ext cx="2281936" cy="2666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3" y="1729268"/>
            <a:ext cx="2160240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19250" y="1196975"/>
            <a:ext cx="5545138" cy="646113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bn-IN" altLang="en-US" sz="3600">
                <a:solidFill>
                  <a:srgbClr val="FF0000"/>
                </a:solidFill>
              </a:rPr>
              <a:t>নিচের ছবি গুলো লক্ষ্য কর </a:t>
            </a:r>
            <a:endParaRPr lang="en-US" altLang="en-US" sz="360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58963"/>
            <a:ext cx="316865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63" y="1937285"/>
            <a:ext cx="3279696" cy="2088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18133"/>
            <a:ext cx="2952328" cy="2047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63" y="4147326"/>
            <a:ext cx="3279696" cy="2017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B050"/>
                </a:solidFill>
                <a:latin typeface="NikoshBAN"/>
              </a:rPr>
              <a:t>আজকের পাঠ</a:t>
            </a:r>
          </a:p>
        </p:txBody>
      </p:sp>
      <p:sp>
        <p:nvSpPr>
          <p:cNvPr id="512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6600" b="1" smtClean="0">
                <a:solidFill>
                  <a:srgbClr val="FF0000"/>
                </a:solidFill>
              </a:rPr>
              <a:t>  </a:t>
            </a:r>
            <a:r>
              <a:rPr lang="en-US" altLang="en-US" sz="6600" b="1" i="1" smtClean="0">
                <a:solidFill>
                  <a:srgbClr val="FF0000"/>
                </a:solidFill>
              </a:rPr>
              <a:t>কর্মেই আনন্দ  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16016" y="1602659"/>
            <a:ext cx="3384376" cy="2114374"/>
          </a:xfrm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7" y="3944549"/>
            <a:ext cx="3312368" cy="2076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  <a:extLst/>
        </p:spPr>
        <p:txBody>
          <a:bodyPr/>
          <a:lstStyle/>
          <a:p>
            <a:pPr>
              <a:defRPr/>
            </a:pP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5050"/>
                </a:solidFill>
                <a:latin typeface="NikoshBAN" panose="02000000000000000000"/>
              </a:rPr>
              <a:t>শি</a:t>
            </a:r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6666"/>
                </a:solidFill>
                <a:latin typeface="NikoshBAN" panose="02000000000000000000"/>
              </a:rPr>
              <a:t>খ</a:t>
            </a:r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/>
              </a:rPr>
              <a:t>ন</a:t>
            </a:r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/>
              </a:rPr>
              <a:t>ফল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/>
              </a:rPr>
              <a:t> 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dirty="0">
              <a:latin typeface="NikoshBAN" panose="0200000000000000000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6013" y="1557338"/>
            <a:ext cx="7272337" cy="4032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2000" b="1" dirty="0" err="1">
                <a:solidFill>
                  <a:srgbClr val="00B050"/>
                </a:solidFill>
                <a:latin typeface="NikoshBAN"/>
                <a:ea typeface="NikoshBAN"/>
                <a:cs typeface="NikoshBAN"/>
              </a:rPr>
              <a:t>এই</a:t>
            </a:r>
            <a:r>
              <a:rPr lang="en-US" altLang="en-US" sz="2000" b="1" dirty="0">
                <a:solidFill>
                  <a:srgbClr val="00B05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NikoshBAN"/>
                <a:ea typeface="NikoshBAN"/>
                <a:cs typeface="NikoshBAN"/>
              </a:rPr>
              <a:t>পাঠ</a:t>
            </a:r>
            <a:r>
              <a:rPr lang="en-US" altLang="en-US" sz="2000" b="1" dirty="0">
                <a:solidFill>
                  <a:srgbClr val="00B05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NikoshBAN"/>
                <a:ea typeface="NikoshBAN"/>
                <a:cs typeface="NikoshBAN"/>
              </a:rPr>
              <a:t>শেষে</a:t>
            </a:r>
            <a:r>
              <a:rPr lang="en-US" altLang="en-US" sz="2000" b="1" dirty="0">
                <a:solidFill>
                  <a:srgbClr val="00B050"/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NikoshBAN"/>
                <a:ea typeface="NikoshBAN"/>
                <a:cs typeface="NikoshBAN"/>
              </a:rPr>
              <a:t>শিক্ষার্থীঃ</a:t>
            </a:r>
            <a:endParaRPr lang="en-US" altLang="en-US" sz="2000" b="1" dirty="0">
              <a:solidFill>
                <a:srgbClr val="00B050"/>
              </a:solidFill>
              <a:latin typeface="NikoshBAN"/>
              <a:ea typeface="NikoshBAN"/>
              <a:cs typeface="NikoshBAN"/>
            </a:endParaRPr>
          </a:p>
          <a:p>
            <a:pPr>
              <a:defRPr/>
            </a:pPr>
            <a:endParaRPr lang="en-US" altLang="en-US" sz="2000" b="1" dirty="0">
              <a:solidFill>
                <a:srgbClr val="00B050"/>
              </a:solidFill>
              <a:latin typeface="NikoshBAN"/>
              <a:ea typeface="NikoshBAN"/>
              <a:cs typeface="NikoshBAN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00B050"/>
                </a:solidFill>
                <a:latin typeface="NikoshBAN"/>
                <a:ea typeface="NikoshBAN"/>
                <a:cs typeface="NikoshBAN"/>
              </a:rPr>
              <a:t>        </a:t>
            </a:r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আত্নমর্যাদা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আত্নবিশ্বাস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, </a:t>
            </a:r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সৃজনশীলতা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 ও </a:t>
            </a:r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শ্রমের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মর্যাদা</a:t>
            </a:r>
            <a:endParaRPr lang="en-US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NikoshBAN"/>
              <a:ea typeface="NikoshBAN"/>
              <a:cs typeface="NikoshBAN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        </a:t>
            </a:r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সম্পর্কে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  </a:t>
            </a:r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বর্ণনা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করতে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পারবে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।  </a:t>
            </a:r>
          </a:p>
          <a:p>
            <a:pPr>
              <a:defRPr/>
            </a:pPr>
            <a:endParaRPr lang="en-US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NikoshBAN"/>
              <a:ea typeface="NikoshBAN"/>
              <a:cs typeface="NikoshBAN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        </a:t>
            </a:r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আত্নমর্যাদা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ব্যাখ্যা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করতে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পারবে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 । </a:t>
            </a:r>
          </a:p>
          <a:p>
            <a:pPr>
              <a:defRPr/>
            </a:pP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          </a:t>
            </a:r>
          </a:p>
          <a:p>
            <a:pPr>
              <a:defRPr/>
            </a:pP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          </a:t>
            </a:r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আত্নমর্যাদার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গুণাবলী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  </a:t>
            </a:r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চিহ্নিত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করতে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পারবে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 ।    </a:t>
            </a:r>
          </a:p>
          <a:p>
            <a:pPr>
              <a:defRPr/>
            </a:pP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  <a:ea typeface="NikoshBAN"/>
                <a:cs typeface="NikoshBAN"/>
              </a:rPr>
              <a:t>                                                                                                         </a:t>
            </a:r>
            <a:endParaRPr lang="bn-I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NikoshBAN"/>
              <a:ea typeface="NikoshBAN"/>
              <a:cs typeface="NikoshBAN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338263" y="2897188"/>
            <a:ext cx="360362" cy="2413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22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3697288"/>
            <a:ext cx="37306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4351338"/>
            <a:ext cx="3714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5696" y="692696"/>
            <a:ext cx="5976663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নিজের</a:t>
            </a:r>
            <a:r>
              <a:rPr lang="en-US" sz="40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কাজ</a:t>
            </a:r>
            <a:r>
              <a:rPr lang="en-US" sz="40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নিজে</a:t>
            </a:r>
            <a:r>
              <a:rPr lang="en-US" sz="40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করি</a:t>
            </a:r>
            <a:r>
              <a:rPr lang="en-US" sz="40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00582"/>
            <a:ext cx="3384376" cy="2287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67" y="1389720"/>
            <a:ext cx="3418131" cy="2267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95" y="3789040"/>
            <a:ext cx="3418130" cy="2304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1400583"/>
            <a:ext cx="3528392" cy="2287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8858" y="3796667"/>
            <a:ext cx="3528391" cy="2296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781800" cy="4200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7088" y="2997200"/>
            <a:ext cx="74898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s-IN" altLang="en-US" sz="2000"/>
              <a:t>১. নিজের কাছে নিজের সম্মান ও মানুষ হিসেবে নিজের পরিচয় সম্পর্কে সচেতন থাকা।</a:t>
            </a:r>
            <a:br>
              <a:rPr lang="as-IN" altLang="en-US" sz="2000"/>
            </a:br>
            <a:r>
              <a:rPr lang="as-IN" altLang="en-US" sz="2000"/>
              <a:t>২. নিজের পরিবেশ ও নিজের অবস্থান সম্পর্কে সচেতন থাকা এবং সে অনুযায়ী আচরণ করা।</a:t>
            </a:r>
            <a:br>
              <a:rPr lang="as-IN" altLang="en-US" sz="2000"/>
            </a:br>
            <a:r>
              <a:rPr lang="as-IN" altLang="en-US" sz="2000"/>
              <a:t>৩. অন্যায় কাজ করতে লজ্জাবোধ করা।</a:t>
            </a:r>
            <a:br>
              <a:rPr lang="as-IN" altLang="en-US" sz="2000"/>
            </a:br>
            <a:r>
              <a:rPr lang="as-IN" altLang="en-US" sz="2000"/>
              <a:t>৪. মানুষ হিসেবে সকল মানুষের কাছে গ্রহণযোগ্য আচরণ করা।</a:t>
            </a:r>
            <a:br>
              <a:rPr lang="as-IN" altLang="en-US" sz="2000"/>
            </a:br>
            <a:r>
              <a:rPr lang="as-IN" altLang="en-US" sz="2000"/>
              <a:t>৫. ভালো ও নতুন কিছু চিন্তা করা আত্মমর্যাদাবোধের পরিচয় বহন করে।</a:t>
            </a:r>
            <a:br>
              <a:rPr lang="as-IN" altLang="en-US" sz="2000"/>
            </a:br>
            <a:r>
              <a:rPr lang="as-IN" altLang="en-US" sz="2000"/>
              <a:t>৬. সবার কাছে গ্রহণযোগ্য রুচিবোধের প্রকাশ আত্মমর্যাদাবোধের পরিচয়।</a:t>
            </a:r>
            <a:endParaRPr lang="en-US" altLang="en-US" sz="200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71550" y="1052513"/>
            <a:ext cx="7200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s-IN" altLang="en-US" sz="2000" b="1"/>
              <a:t>আত্মমর্যাদার ধারণা:</a:t>
            </a:r>
            <a:r>
              <a:rPr lang="as-IN" altLang="en-US" sz="2000"/>
              <a:t> </a:t>
            </a: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as-IN" altLang="en-US" sz="2000"/>
              <a:t>‘আত্ম’ অর্থ ‘নিজ’ আর ‘মর্যাদা’ অর্থ ‘সম্মান’। অতএব, আত্মমর্যাদা বলতে ‘নিজের প্রতি সম্মান’ কে বোঝায়।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844675"/>
            <a:ext cx="66675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3350" y="765175"/>
            <a:ext cx="62642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as-IN" sz="2000" dirty="0">
                <a:solidFill>
                  <a:schemeClr val="accent6">
                    <a:lumMod val="75000"/>
                  </a:schemeClr>
                </a:solidFill>
              </a:rPr>
              <a:t>একজন আত্নমর্যাদাশীল মানুষ স্যার জগদীশ চন্দ্র বসু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5386</TotalTime>
  <Words>350</Words>
  <Application>Microsoft Office PowerPoint</Application>
  <PresentationFormat>On-screen Show (4:3)</PresentationFormat>
  <Paragraphs>61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</vt:lpstr>
      <vt:lpstr>NikoshBAN</vt:lpstr>
      <vt:lpstr>Diseño predeterminado</vt:lpstr>
      <vt:lpstr>স্বাগতম    </vt:lpstr>
      <vt:lpstr>  </vt:lpstr>
      <vt:lpstr>PowerPoint Presentation</vt:lpstr>
      <vt:lpstr>আজকের পাঠ</vt:lpstr>
      <vt:lpstr> শিখনফল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768</cp:revision>
  <dcterms:created xsi:type="dcterms:W3CDTF">2010-05-23T14:28:12Z</dcterms:created>
  <dcterms:modified xsi:type="dcterms:W3CDTF">2022-07-05T08:48:39Z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1253269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