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390" r:id="rId5"/>
    <p:sldId id="260" r:id="rId6"/>
    <p:sldId id="279" r:id="rId7"/>
    <p:sldId id="398" r:id="rId8"/>
    <p:sldId id="399" r:id="rId9"/>
    <p:sldId id="262" r:id="rId10"/>
    <p:sldId id="330" r:id="rId11"/>
    <p:sldId id="393" r:id="rId12"/>
    <p:sldId id="394" r:id="rId13"/>
    <p:sldId id="397" r:id="rId14"/>
    <p:sldId id="264" r:id="rId15"/>
    <p:sldId id="318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B04A1-365A-4A70-B82A-ADCA56AA0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3B39FD-4A8A-444F-8C18-AB8F96C97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4F13CB-EF4D-422C-AC74-F7049B34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DA5B26-455F-4DA7-A079-4DF3539D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DA6210-39AA-4E4B-8583-32853E92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37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18BC2-84FF-4A11-957D-5379C97B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6E5702-8EF8-4D38-BF21-0CFA797AF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EA77B1-514A-407C-988E-1A1B48A4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C8011A-E4C5-4959-9A72-70B9FC30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685F03-EFE0-469C-B9F5-FD2C0873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08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1743E8B-874C-4347-9466-B32D4E40A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FD2D69-1BE9-441D-AA05-01A0E0D25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B358A9-220D-409E-995D-9E9949C7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0E8B61-51D1-4EE5-BFAC-EAF22005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72D885-4BAB-4BDB-ACCD-0B7D8F75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65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A571A-2279-425A-8F92-69658E3A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F72D06-6946-4D58-8920-A6553675A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72ABE9-1E92-4310-AABF-1426DE20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0E203A-BA8F-4BBE-B737-0E9BAF45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880FCB-1F5B-4A06-87D6-519E29B9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30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DA6549-6178-4B05-82EB-C8A13252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36478B-B95A-40C6-84AC-1BCAAF71D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CC5C66-A186-4DB0-A922-3FD7A40B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D4C17F-1957-428B-A917-A7596B9B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F1781F-4D91-4043-8B89-F49B7D75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172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163EF-ECC7-4106-9AF0-F25C25FF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4E46E1-0480-4610-9C3B-EC81DA9B1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331085-F78F-406C-BBDD-34AECAA36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427F2E-CC96-4609-B5E5-3C84C37A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12E75-4DE5-4D21-B976-D08317FD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6C3477-0658-4A3C-9D43-99A18C6E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60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499B0-4FD9-43AC-A0FA-372DCE31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293D6C-0589-4866-8D56-CA37B84E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48662F-6C84-4EC4-9D6C-B865D672A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C32890-9B92-4C97-9C5F-637ADA61E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734AD0-0D6B-487E-A354-42926EDA9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F9F5ECA-6758-47BC-A8BC-E3A39C01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3D3938-A300-41CA-975C-FCF2C66C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67B35E-2A33-4984-A5E3-C66B1468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09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668C-108B-44C3-8382-18E9426B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30471D-2498-4E95-B4FC-35727493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CEACB4-1D5D-4EFA-B959-B4F1B7D9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1E173F-87A3-4720-AADD-C6B26BDD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43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C5D910-EB50-4AB6-9D7F-6F0E855D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654F3A-93A4-4D9C-8CC5-67A1B9C7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0559-E000-4D3E-814F-041FFDAA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7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617F4-2053-42D3-9DF7-4D40C0AB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D838E0-1B56-4460-87E6-7A876E1E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749A77-37F7-4EBD-BF1F-782B3452F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F08E29-A41B-426B-8920-CB3BF25C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D2F3D5-83E1-46C1-B088-7CFF7087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C14789-A0B5-4B44-A74E-5B39F366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20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3D949-B1A3-45F9-8252-3B97D620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FB8034-ACE8-4A77-B12F-C6D6396D7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FCBB68-8394-4E1F-A864-7DE27F191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C9BE20-D7B8-4978-8314-B0C9308C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553D90-0784-4452-9768-012DE1F1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308843-A7EB-4279-B8BB-7C308CD1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5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AE24AF-FE72-47EE-AB36-8F797B06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4854B4-0ECC-4E46-AD04-BE71EAE05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54E19-356E-45C9-ADAB-3BDD57380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CB81-3BD3-478C-ABF9-897F63C7242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313D85-5A4F-4B9C-926D-A22B16B76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AF290B-8A75-4FE7-A5FB-94D665863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34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885BC1-9FCC-49FB-83C5-DB89CB9CDAA1}"/>
              </a:ext>
            </a:extLst>
          </p:cNvPr>
          <p:cNvSpPr txBox="1"/>
          <p:nvPr/>
        </p:nvSpPr>
        <p:spPr>
          <a:xfrm>
            <a:off x="3107883" y="-314793"/>
            <a:ext cx="52165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r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3219"/>
            <a:ext cx="12192000" cy="43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73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901417" y="1315811"/>
            <a:ext cx="2081626" cy="107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634" y="1003380"/>
            <a:ext cx="52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1509" y="5266262"/>
            <a:ext cx="4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37446" y="5266261"/>
            <a:ext cx="63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E</a:t>
            </a:r>
          </a:p>
        </p:txBody>
      </p:sp>
      <p:sp>
        <p:nvSpPr>
          <p:cNvPr id="19" name="Arc 18"/>
          <p:cNvSpPr/>
          <p:nvPr/>
        </p:nvSpPr>
        <p:spPr>
          <a:xfrm rot="1174685">
            <a:off x="8818787" y="5095427"/>
            <a:ext cx="344637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966939" y="5311040"/>
            <a:ext cx="59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D</a:t>
            </a:r>
            <a:endParaRPr lang="en-US" sz="3600" b="1"/>
          </a:p>
        </p:txBody>
      </p:sp>
      <p:sp>
        <p:nvSpPr>
          <p:cNvPr id="25" name="Arc 24"/>
          <p:cNvSpPr/>
          <p:nvPr/>
        </p:nvSpPr>
        <p:spPr>
          <a:xfrm>
            <a:off x="7650051" y="274899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13902" y="5345980"/>
            <a:ext cx="67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e</a:t>
            </a:r>
            <a:endParaRPr lang="en-US" sz="3600" b="1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287C92D-6B22-4CA7-B076-7AEB6A5613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3" r="19524" b="1561"/>
          <a:stretch/>
        </p:blipFill>
        <p:spPr>
          <a:xfrm rot="10800000" flipH="1">
            <a:off x="-142173" y="3492421"/>
            <a:ext cx="4678717" cy="25148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98C0E6-8A4F-4E19-8FED-C41E7703E116}"/>
              </a:ext>
            </a:extLst>
          </p:cNvPr>
          <p:cNvSpPr/>
          <p:nvPr/>
        </p:nvSpPr>
        <p:spPr>
          <a:xfrm>
            <a:off x="1824354" y="5976013"/>
            <a:ext cx="85088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BE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 রশ্মি থেকে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e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অংশ কেটে নেয়া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হলো।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DE7DC14-869C-475D-A390-A33F38337464}"/>
              </a:ext>
            </a:extLst>
          </p:cNvPr>
          <p:cNvCxnSpPr>
            <a:cxnSpLocks/>
          </p:cNvCxnSpPr>
          <p:nvPr/>
        </p:nvCxnSpPr>
        <p:spPr>
          <a:xfrm flipV="1">
            <a:off x="5694659" y="5359674"/>
            <a:ext cx="5876144" cy="9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F893248-6495-4CDD-A31C-A14F9B6FEA92}"/>
              </a:ext>
            </a:extLst>
          </p:cNvPr>
          <p:cNvCxnSpPr>
            <a:cxnSpLocks/>
          </p:cNvCxnSpPr>
          <p:nvPr/>
        </p:nvCxnSpPr>
        <p:spPr>
          <a:xfrm>
            <a:off x="901417" y="1864450"/>
            <a:ext cx="29810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3CA3FB-9033-4F8B-8AE8-83D485ED1C34}"/>
              </a:ext>
            </a:extLst>
          </p:cNvPr>
          <p:cNvSpPr txBox="1"/>
          <p:nvPr/>
        </p:nvSpPr>
        <p:spPr>
          <a:xfrm>
            <a:off x="461634" y="1602840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DACEC4F6-BEBC-4819-859D-BF99223F5669}"/>
              </a:ext>
            </a:extLst>
          </p:cNvPr>
          <p:cNvSpPr/>
          <p:nvPr/>
        </p:nvSpPr>
        <p:spPr>
          <a:xfrm>
            <a:off x="7500721" y="3879559"/>
            <a:ext cx="2983610" cy="29602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EB4DF1-AA4C-4118-93A2-CAB031F98E59}"/>
              </a:ext>
            </a:extLst>
          </p:cNvPr>
          <p:cNvSpPr txBox="1"/>
          <p:nvPr/>
        </p:nvSpPr>
        <p:spPr>
          <a:xfrm>
            <a:off x="3216224" y="-44009"/>
            <a:ext cx="4591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চতুর্ভূজ </a:t>
            </a:r>
            <a:r>
              <a:rPr lang="en-US" sz="720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70A28FC-477F-44D6-8311-BC9788C14D8C}"/>
              </a:ext>
            </a:extLst>
          </p:cNvPr>
          <p:cNvCxnSpPr>
            <a:cxnSpLocks/>
          </p:cNvCxnSpPr>
          <p:nvPr/>
        </p:nvCxnSpPr>
        <p:spPr>
          <a:xfrm>
            <a:off x="901417" y="2405576"/>
            <a:ext cx="19617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9B05E5-4E0C-4B25-A47E-10C20120E375}"/>
              </a:ext>
            </a:extLst>
          </p:cNvPr>
          <p:cNvSpPr txBox="1"/>
          <p:nvPr/>
        </p:nvSpPr>
        <p:spPr>
          <a:xfrm>
            <a:off x="461633" y="2078358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DBCB179-B23B-4952-B9A5-E89A474D2075}"/>
              </a:ext>
            </a:extLst>
          </p:cNvPr>
          <p:cNvCxnSpPr>
            <a:cxnSpLocks/>
          </p:cNvCxnSpPr>
          <p:nvPr/>
        </p:nvCxnSpPr>
        <p:spPr>
          <a:xfrm>
            <a:off x="843326" y="2954216"/>
            <a:ext cx="248449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1DE142A-FD50-4170-925D-16397ED35BA3}"/>
              </a:ext>
            </a:extLst>
          </p:cNvPr>
          <p:cNvSpPr txBox="1"/>
          <p:nvPr/>
        </p:nvSpPr>
        <p:spPr>
          <a:xfrm>
            <a:off x="461632" y="2644222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5A57C7E-F175-4F52-A057-9738227B07F3}"/>
              </a:ext>
            </a:extLst>
          </p:cNvPr>
          <p:cNvCxnSpPr>
            <a:cxnSpLocks/>
          </p:cNvCxnSpPr>
          <p:nvPr/>
        </p:nvCxnSpPr>
        <p:spPr>
          <a:xfrm>
            <a:off x="843325" y="3429000"/>
            <a:ext cx="347384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D54F5CD-C284-43A6-A671-C7A4090ECF2F}"/>
              </a:ext>
            </a:extLst>
          </p:cNvPr>
          <p:cNvSpPr txBox="1"/>
          <p:nvPr/>
        </p:nvSpPr>
        <p:spPr>
          <a:xfrm>
            <a:off x="448648" y="3169530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xmlns="" val="1060017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46015 -0.0981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21" grpId="0"/>
      <p:bldP spid="51" grpId="0" animBg="1"/>
      <p:bldP spid="29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C76A307-DEBD-4A99-AE7A-17CD728D9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3" r="19524" b="1561"/>
          <a:stretch/>
        </p:blipFill>
        <p:spPr>
          <a:xfrm rot="10800000" flipH="1">
            <a:off x="384108" y="1380315"/>
            <a:ext cx="2461394" cy="23704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348DD60-8FBF-4A80-8C67-3760543BC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3" r="19524" b="1561"/>
          <a:stretch/>
        </p:blipFill>
        <p:spPr>
          <a:xfrm rot="10800000">
            <a:off x="617365" y="1917064"/>
            <a:ext cx="4073290" cy="3100534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901417" y="1324102"/>
            <a:ext cx="1826793" cy="24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634" y="1003380"/>
            <a:ext cx="52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1845" y="4304129"/>
            <a:ext cx="4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57837" y="4397125"/>
            <a:ext cx="63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E</a:t>
            </a:r>
          </a:p>
        </p:txBody>
      </p:sp>
      <p:sp>
        <p:nvSpPr>
          <p:cNvPr id="19" name="Arc 18"/>
          <p:cNvSpPr/>
          <p:nvPr/>
        </p:nvSpPr>
        <p:spPr>
          <a:xfrm rot="1174685">
            <a:off x="8714873" y="4217801"/>
            <a:ext cx="344637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84300" y="4324418"/>
            <a:ext cx="59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D</a:t>
            </a:r>
            <a:endParaRPr lang="en-US" sz="3600" b="1"/>
          </a:p>
        </p:txBody>
      </p:sp>
      <p:sp>
        <p:nvSpPr>
          <p:cNvPr id="25" name="Arc 24"/>
          <p:cNvSpPr/>
          <p:nvPr/>
        </p:nvSpPr>
        <p:spPr>
          <a:xfrm>
            <a:off x="7650051" y="274899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32006" y="4371267"/>
            <a:ext cx="57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e</a:t>
            </a:r>
            <a:endParaRPr lang="en-US" sz="3600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98C0E6-8A4F-4E19-8FED-C41E7703E116}"/>
              </a:ext>
            </a:extLst>
          </p:cNvPr>
          <p:cNvSpPr/>
          <p:nvPr/>
        </p:nvSpPr>
        <p:spPr>
          <a:xfrm>
            <a:off x="137409" y="5657413"/>
            <a:ext cx="11917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কে কেন্দ্র করে যথাক্রমে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এর সমান ব্যাসার্ধ নিয়ে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এর একই পাশে দুইটি বৃত্তচাপ আঁকি। বৃত্তচাপদ্বয়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DE7DC14-869C-475D-A390-A33F38337464}"/>
              </a:ext>
            </a:extLst>
          </p:cNvPr>
          <p:cNvCxnSpPr>
            <a:cxnSpLocks/>
          </p:cNvCxnSpPr>
          <p:nvPr/>
        </p:nvCxnSpPr>
        <p:spPr>
          <a:xfrm>
            <a:off x="5689506" y="4371267"/>
            <a:ext cx="59869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F893248-6495-4CDD-A31C-A14F9B6FEA92}"/>
              </a:ext>
            </a:extLst>
          </p:cNvPr>
          <p:cNvCxnSpPr>
            <a:cxnSpLocks/>
          </p:cNvCxnSpPr>
          <p:nvPr/>
        </p:nvCxnSpPr>
        <p:spPr>
          <a:xfrm flipV="1">
            <a:off x="901417" y="1845939"/>
            <a:ext cx="2947107" cy="185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3CA3FB-9033-4F8B-8AE8-83D485ED1C34}"/>
              </a:ext>
            </a:extLst>
          </p:cNvPr>
          <p:cNvSpPr txBox="1"/>
          <p:nvPr/>
        </p:nvSpPr>
        <p:spPr>
          <a:xfrm>
            <a:off x="461634" y="1602840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70A28FC-477F-44D6-8311-BC9788C14D8C}"/>
              </a:ext>
            </a:extLst>
          </p:cNvPr>
          <p:cNvCxnSpPr>
            <a:cxnSpLocks/>
          </p:cNvCxnSpPr>
          <p:nvPr/>
        </p:nvCxnSpPr>
        <p:spPr>
          <a:xfrm>
            <a:off x="901417" y="2405576"/>
            <a:ext cx="18267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9B05E5-4E0C-4B25-A47E-10C20120E375}"/>
              </a:ext>
            </a:extLst>
          </p:cNvPr>
          <p:cNvSpPr txBox="1"/>
          <p:nvPr/>
        </p:nvSpPr>
        <p:spPr>
          <a:xfrm>
            <a:off x="403544" y="2143966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DBCB179-B23B-4952-B9A5-E89A474D2075}"/>
              </a:ext>
            </a:extLst>
          </p:cNvPr>
          <p:cNvCxnSpPr>
            <a:cxnSpLocks/>
          </p:cNvCxnSpPr>
          <p:nvPr/>
        </p:nvCxnSpPr>
        <p:spPr>
          <a:xfrm>
            <a:off x="843327" y="2885813"/>
            <a:ext cx="239454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1DE142A-FD50-4170-925D-16397ED35BA3}"/>
              </a:ext>
            </a:extLst>
          </p:cNvPr>
          <p:cNvSpPr txBox="1"/>
          <p:nvPr/>
        </p:nvSpPr>
        <p:spPr>
          <a:xfrm>
            <a:off x="450139" y="2598875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C68E881-D910-4736-9118-179771CE72C1}"/>
              </a:ext>
            </a:extLst>
          </p:cNvPr>
          <p:cNvCxnSpPr>
            <a:cxnSpLocks/>
          </p:cNvCxnSpPr>
          <p:nvPr/>
        </p:nvCxnSpPr>
        <p:spPr>
          <a:xfrm>
            <a:off x="843327" y="3286498"/>
            <a:ext cx="338389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BE2812A-73B8-4990-A444-748AB26E38EF}"/>
              </a:ext>
            </a:extLst>
          </p:cNvPr>
          <p:cNvSpPr txBox="1"/>
          <p:nvPr/>
        </p:nvSpPr>
        <p:spPr>
          <a:xfrm>
            <a:off x="461634" y="2990992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E1964C21-03C9-4843-94B7-58308FED29B1}"/>
              </a:ext>
            </a:extLst>
          </p:cNvPr>
          <p:cNvSpPr/>
          <p:nvPr/>
        </p:nvSpPr>
        <p:spPr>
          <a:xfrm rot="19785493">
            <a:off x="6380723" y="2596810"/>
            <a:ext cx="335505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xmlns="" id="{EFF0474A-77E0-48ED-9AB1-E1B7E89E8D7B}"/>
              </a:ext>
            </a:extLst>
          </p:cNvPr>
          <p:cNvSpPr/>
          <p:nvPr/>
        </p:nvSpPr>
        <p:spPr>
          <a:xfrm rot="17749066">
            <a:off x="6204348" y="2845619"/>
            <a:ext cx="919957" cy="51058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3727B66-A7B0-437C-964A-048C8DC5E709}"/>
              </a:ext>
            </a:extLst>
          </p:cNvPr>
          <p:cNvSpPr txBox="1"/>
          <p:nvPr/>
        </p:nvSpPr>
        <p:spPr>
          <a:xfrm>
            <a:off x="6363836" y="2178451"/>
            <a:ext cx="49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831272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29427 0.0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47096 -0.19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820000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901417" y="1324102"/>
            <a:ext cx="1826793" cy="24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634" y="1003380"/>
            <a:ext cx="52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a</a:t>
            </a:r>
          </a:p>
        </p:txBody>
      </p:sp>
      <p:sp>
        <p:nvSpPr>
          <p:cNvPr id="25" name="Arc 24"/>
          <p:cNvSpPr/>
          <p:nvPr/>
        </p:nvSpPr>
        <p:spPr>
          <a:xfrm>
            <a:off x="7650051" y="274899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98C0E6-8A4F-4E19-8FED-C41E7703E116}"/>
              </a:ext>
            </a:extLst>
          </p:cNvPr>
          <p:cNvSpPr/>
          <p:nvPr/>
        </p:nvSpPr>
        <p:spPr>
          <a:xfrm>
            <a:off x="136965" y="5705870"/>
            <a:ext cx="11917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আবার B ও D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কে কেন্দ্র করে যথাক্রমে d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c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এর সমান ব্যাসার্ধ নিয়ে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এর যে পাশে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বিন্দু আছে তার বিপরীত পাশে আরও দুইটি বৃত্তচাপ আঁকি। বৃত্তচাপদ্বয়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F893248-6495-4CDD-A31C-A14F9B6FEA92}"/>
              </a:ext>
            </a:extLst>
          </p:cNvPr>
          <p:cNvCxnSpPr>
            <a:cxnSpLocks/>
          </p:cNvCxnSpPr>
          <p:nvPr/>
        </p:nvCxnSpPr>
        <p:spPr>
          <a:xfrm flipV="1">
            <a:off x="901417" y="1845939"/>
            <a:ext cx="2947107" cy="185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3CA3FB-9033-4F8B-8AE8-83D485ED1C34}"/>
              </a:ext>
            </a:extLst>
          </p:cNvPr>
          <p:cNvSpPr txBox="1"/>
          <p:nvPr/>
        </p:nvSpPr>
        <p:spPr>
          <a:xfrm>
            <a:off x="461634" y="1602840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70A28FC-477F-44D6-8311-BC9788C14D8C}"/>
              </a:ext>
            </a:extLst>
          </p:cNvPr>
          <p:cNvCxnSpPr>
            <a:cxnSpLocks/>
          </p:cNvCxnSpPr>
          <p:nvPr/>
        </p:nvCxnSpPr>
        <p:spPr>
          <a:xfrm>
            <a:off x="901417" y="2405576"/>
            <a:ext cx="18267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9B05E5-4E0C-4B25-A47E-10C20120E375}"/>
              </a:ext>
            </a:extLst>
          </p:cNvPr>
          <p:cNvSpPr txBox="1"/>
          <p:nvPr/>
        </p:nvSpPr>
        <p:spPr>
          <a:xfrm>
            <a:off x="403544" y="2143966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DBCB179-B23B-4952-B9A5-E89A474D2075}"/>
              </a:ext>
            </a:extLst>
          </p:cNvPr>
          <p:cNvCxnSpPr>
            <a:cxnSpLocks/>
          </p:cNvCxnSpPr>
          <p:nvPr/>
        </p:nvCxnSpPr>
        <p:spPr>
          <a:xfrm>
            <a:off x="843327" y="2885813"/>
            <a:ext cx="258942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1DE142A-FD50-4170-925D-16397ED35BA3}"/>
              </a:ext>
            </a:extLst>
          </p:cNvPr>
          <p:cNvSpPr txBox="1"/>
          <p:nvPr/>
        </p:nvSpPr>
        <p:spPr>
          <a:xfrm>
            <a:off x="450139" y="2598875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C68E881-D910-4736-9118-179771CE72C1}"/>
              </a:ext>
            </a:extLst>
          </p:cNvPr>
          <p:cNvCxnSpPr>
            <a:cxnSpLocks/>
          </p:cNvCxnSpPr>
          <p:nvPr/>
        </p:nvCxnSpPr>
        <p:spPr>
          <a:xfrm>
            <a:off x="843327" y="3286498"/>
            <a:ext cx="338389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BE2812A-73B8-4990-A444-748AB26E38EF}"/>
              </a:ext>
            </a:extLst>
          </p:cNvPr>
          <p:cNvSpPr txBox="1"/>
          <p:nvPr/>
        </p:nvSpPr>
        <p:spPr>
          <a:xfrm>
            <a:off x="461634" y="2990992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E1964C21-03C9-4843-94B7-58308FED29B1}"/>
              </a:ext>
            </a:extLst>
          </p:cNvPr>
          <p:cNvSpPr/>
          <p:nvPr/>
        </p:nvSpPr>
        <p:spPr>
          <a:xfrm rot="19785493">
            <a:off x="6112888" y="1552089"/>
            <a:ext cx="335505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xmlns="" id="{EFF0474A-77E0-48ED-9AB1-E1B7E89E8D7B}"/>
              </a:ext>
            </a:extLst>
          </p:cNvPr>
          <p:cNvSpPr/>
          <p:nvPr/>
        </p:nvSpPr>
        <p:spPr>
          <a:xfrm rot="18223039">
            <a:off x="5835866" y="1758665"/>
            <a:ext cx="919957" cy="51058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30435" y="3399124"/>
            <a:ext cx="4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89556" y="3324442"/>
            <a:ext cx="63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E</a:t>
            </a:r>
          </a:p>
        </p:txBody>
      </p:sp>
      <p:sp>
        <p:nvSpPr>
          <p:cNvPr id="19" name="Arc 18"/>
          <p:cNvSpPr/>
          <p:nvPr/>
        </p:nvSpPr>
        <p:spPr>
          <a:xfrm rot="1174685">
            <a:off x="8446592" y="3145118"/>
            <a:ext cx="344637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781793" y="3445990"/>
            <a:ext cx="59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D</a:t>
            </a:r>
            <a:endParaRPr lang="en-US" sz="3600" b="1"/>
          </a:p>
        </p:txBody>
      </p:sp>
      <p:sp>
        <p:nvSpPr>
          <p:cNvPr id="6" name="TextBox 5"/>
          <p:cNvSpPr txBox="1"/>
          <p:nvPr/>
        </p:nvSpPr>
        <p:spPr>
          <a:xfrm>
            <a:off x="6863725" y="3298584"/>
            <a:ext cx="57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e</a:t>
            </a:r>
            <a:endParaRPr lang="en-US" sz="3600" b="1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DE7DC14-869C-475D-A390-A33F38337464}"/>
              </a:ext>
            </a:extLst>
          </p:cNvPr>
          <p:cNvCxnSpPr>
            <a:cxnSpLocks/>
          </p:cNvCxnSpPr>
          <p:nvPr/>
        </p:nvCxnSpPr>
        <p:spPr>
          <a:xfrm>
            <a:off x="5332043" y="3399768"/>
            <a:ext cx="59869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3727B66-A7B0-437C-964A-048C8DC5E709}"/>
              </a:ext>
            </a:extLst>
          </p:cNvPr>
          <p:cNvSpPr txBox="1"/>
          <p:nvPr/>
        </p:nvSpPr>
        <p:spPr>
          <a:xfrm>
            <a:off x="6095555" y="1105768"/>
            <a:ext cx="49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FA0243A1-2FA1-46FB-B8E1-430161F48F01}"/>
              </a:ext>
            </a:extLst>
          </p:cNvPr>
          <p:cNvSpPr/>
          <p:nvPr/>
        </p:nvSpPr>
        <p:spPr>
          <a:xfrm rot="10570944">
            <a:off x="7487795" y="4137189"/>
            <a:ext cx="1027552" cy="81268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xmlns="" id="{0BB5A6A0-E75F-4F4D-AAC0-50BB4E475C71}"/>
              </a:ext>
            </a:extLst>
          </p:cNvPr>
          <p:cNvSpPr/>
          <p:nvPr/>
        </p:nvSpPr>
        <p:spPr>
          <a:xfrm rot="6580098">
            <a:off x="6965755" y="4050599"/>
            <a:ext cx="1027552" cy="81268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D29F9AF-026E-4E79-8C24-3C861666D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3" r="19524" b="1561"/>
          <a:stretch/>
        </p:blipFill>
        <p:spPr>
          <a:xfrm rot="10800000">
            <a:off x="534144" y="2959895"/>
            <a:ext cx="3693082" cy="27148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ADACE16-5778-496F-AD50-7F495D4CFBDC}"/>
              </a:ext>
            </a:extLst>
          </p:cNvPr>
          <p:cNvSpPr txBox="1"/>
          <p:nvPr/>
        </p:nvSpPr>
        <p:spPr>
          <a:xfrm>
            <a:off x="7500667" y="4838484"/>
            <a:ext cx="4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2EFE20D-4958-4169-A971-9CF76E0B1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3" r="19524" b="1561"/>
          <a:stretch/>
        </p:blipFill>
        <p:spPr>
          <a:xfrm rot="10800000" flipH="1">
            <a:off x="331045" y="2422400"/>
            <a:ext cx="2520032" cy="216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543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30287 0.16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60052 0.2094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26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600C924E-1FFD-48BE-B9D2-5BC615158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771136">
            <a:off x="3619764" y="3966623"/>
            <a:ext cx="4869375" cy="1016000"/>
          </a:xfrm>
          <a:prstGeom prst="rect">
            <a:avLst/>
          </a:prstGeom>
        </p:spPr>
      </p:pic>
      <p:sp>
        <p:nvSpPr>
          <p:cNvPr id="25" name="Arc 24"/>
          <p:cNvSpPr/>
          <p:nvPr/>
        </p:nvSpPr>
        <p:spPr>
          <a:xfrm>
            <a:off x="7650051" y="274899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98C0E6-8A4F-4E19-8FED-C41E7703E116}"/>
              </a:ext>
            </a:extLst>
          </p:cNvPr>
          <p:cNvSpPr/>
          <p:nvPr/>
        </p:nvSpPr>
        <p:spPr>
          <a:xfrm>
            <a:off x="818958" y="5957806"/>
            <a:ext cx="10386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B , A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D, B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যোগ করি। তাহলে ,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ABCD-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ই উদ্দিষ্ট চতুর্ভূজ।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E1964C21-03C9-4843-94B7-58308FED29B1}"/>
              </a:ext>
            </a:extLst>
          </p:cNvPr>
          <p:cNvSpPr/>
          <p:nvPr/>
        </p:nvSpPr>
        <p:spPr>
          <a:xfrm rot="19785493">
            <a:off x="6112888" y="1552089"/>
            <a:ext cx="335505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xmlns="" id="{EFF0474A-77E0-48ED-9AB1-E1B7E89E8D7B}"/>
              </a:ext>
            </a:extLst>
          </p:cNvPr>
          <p:cNvSpPr/>
          <p:nvPr/>
        </p:nvSpPr>
        <p:spPr>
          <a:xfrm rot="18223039">
            <a:off x="5835866" y="1758665"/>
            <a:ext cx="919957" cy="51058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30435" y="3399124"/>
            <a:ext cx="4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89556" y="3324442"/>
            <a:ext cx="63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E</a:t>
            </a:r>
          </a:p>
        </p:txBody>
      </p:sp>
      <p:sp>
        <p:nvSpPr>
          <p:cNvPr id="19" name="Arc 18"/>
          <p:cNvSpPr/>
          <p:nvPr/>
        </p:nvSpPr>
        <p:spPr>
          <a:xfrm rot="1174685">
            <a:off x="8446592" y="3145118"/>
            <a:ext cx="344637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781793" y="3445990"/>
            <a:ext cx="59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D</a:t>
            </a:r>
            <a:endParaRPr lang="en-US" sz="3600" b="1"/>
          </a:p>
        </p:txBody>
      </p:sp>
      <p:sp>
        <p:nvSpPr>
          <p:cNvPr id="6" name="TextBox 5"/>
          <p:cNvSpPr txBox="1"/>
          <p:nvPr/>
        </p:nvSpPr>
        <p:spPr>
          <a:xfrm>
            <a:off x="6653911" y="3419981"/>
            <a:ext cx="57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e</a:t>
            </a:r>
            <a:endParaRPr lang="en-US" sz="3600" b="1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DE7DC14-869C-475D-A390-A33F38337464}"/>
              </a:ext>
            </a:extLst>
          </p:cNvPr>
          <p:cNvCxnSpPr>
            <a:cxnSpLocks/>
          </p:cNvCxnSpPr>
          <p:nvPr/>
        </p:nvCxnSpPr>
        <p:spPr>
          <a:xfrm>
            <a:off x="5332043" y="3396020"/>
            <a:ext cx="59869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3727B66-A7B0-437C-964A-048C8DC5E709}"/>
              </a:ext>
            </a:extLst>
          </p:cNvPr>
          <p:cNvSpPr txBox="1"/>
          <p:nvPr/>
        </p:nvSpPr>
        <p:spPr>
          <a:xfrm>
            <a:off x="6095555" y="1105768"/>
            <a:ext cx="49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FA0243A1-2FA1-46FB-B8E1-430161F48F01}"/>
              </a:ext>
            </a:extLst>
          </p:cNvPr>
          <p:cNvSpPr/>
          <p:nvPr/>
        </p:nvSpPr>
        <p:spPr>
          <a:xfrm rot="10570944">
            <a:off x="7487795" y="4137189"/>
            <a:ext cx="1027552" cy="81268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xmlns="" id="{0BB5A6A0-E75F-4F4D-AAC0-50BB4E475C71}"/>
              </a:ext>
            </a:extLst>
          </p:cNvPr>
          <p:cNvSpPr/>
          <p:nvPr/>
        </p:nvSpPr>
        <p:spPr>
          <a:xfrm rot="6580098">
            <a:off x="6965755" y="4050599"/>
            <a:ext cx="1027552" cy="81268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ADACE16-5778-496F-AD50-7F495D4CFBDC}"/>
              </a:ext>
            </a:extLst>
          </p:cNvPr>
          <p:cNvSpPr txBox="1"/>
          <p:nvPr/>
        </p:nvSpPr>
        <p:spPr>
          <a:xfrm>
            <a:off x="7500667" y="4838484"/>
            <a:ext cx="4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D15F251-C3B7-428C-B065-ED5030E0C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67977">
            <a:off x="2444457" y="2263854"/>
            <a:ext cx="5342355" cy="1016000"/>
          </a:xfrm>
          <a:prstGeom prst="rect">
            <a:avLst/>
          </a:prstGeom>
        </p:spPr>
      </p:pic>
      <p:sp>
        <p:nvSpPr>
          <p:cNvPr id="37" name="Arrow: Pentagon 3">
            <a:extLst>
              <a:ext uri="{FF2B5EF4-FFF2-40B4-BE49-F238E27FC236}">
                <a16:creationId xmlns:a16="http://schemas.microsoft.com/office/drawing/2014/main" xmlns="" id="{3DB675A9-6278-4D07-A5D0-909CD16C8603}"/>
              </a:ext>
            </a:extLst>
          </p:cNvPr>
          <p:cNvSpPr/>
          <p:nvPr/>
        </p:nvSpPr>
        <p:spPr>
          <a:xfrm rot="12227689">
            <a:off x="6133324" y="2152596"/>
            <a:ext cx="3496456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EE7478B-3028-4592-AFA8-0473AD444001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5355816" y="1638785"/>
            <a:ext cx="923215" cy="17603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3E2DDDF-CE28-4B17-9206-A1435E9A8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1424">
            <a:off x="5160122" y="1571087"/>
            <a:ext cx="5342355" cy="1016000"/>
          </a:xfrm>
          <a:prstGeom prst="rect">
            <a:avLst/>
          </a:prstGeom>
        </p:spPr>
      </p:pic>
      <p:sp>
        <p:nvSpPr>
          <p:cNvPr id="43" name="Arrow: Pentagon 3">
            <a:extLst>
              <a:ext uri="{FF2B5EF4-FFF2-40B4-BE49-F238E27FC236}">
                <a16:creationId xmlns:a16="http://schemas.microsoft.com/office/drawing/2014/main" xmlns="" id="{118F1E60-EA50-4215-885E-1C77363FCEC7}"/>
              </a:ext>
            </a:extLst>
          </p:cNvPr>
          <p:cNvSpPr/>
          <p:nvPr/>
        </p:nvSpPr>
        <p:spPr>
          <a:xfrm rot="18048613">
            <a:off x="3821779" y="2804658"/>
            <a:ext cx="3289646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65789DB-CC26-4487-88FB-60AC8ADC88D2}"/>
              </a:ext>
            </a:extLst>
          </p:cNvPr>
          <p:cNvCxnSpPr/>
          <p:nvPr/>
        </p:nvCxnSpPr>
        <p:spPr>
          <a:xfrm>
            <a:off x="6279031" y="1628988"/>
            <a:ext cx="2633262" cy="18000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DE61220-24A1-46AB-8BBB-B23B562B9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761040">
            <a:off x="6754077" y="3895846"/>
            <a:ext cx="3952694" cy="1016000"/>
          </a:xfrm>
          <a:prstGeom prst="rect">
            <a:avLst/>
          </a:prstGeom>
        </p:spPr>
      </p:pic>
      <p:sp>
        <p:nvSpPr>
          <p:cNvPr id="46" name="Arrow: Pentagon 3">
            <a:extLst>
              <a:ext uri="{FF2B5EF4-FFF2-40B4-BE49-F238E27FC236}">
                <a16:creationId xmlns:a16="http://schemas.microsoft.com/office/drawing/2014/main" xmlns="" id="{DEBAE13E-ED6E-4E87-B7CD-E75B3ECCFFF7}"/>
              </a:ext>
            </a:extLst>
          </p:cNvPr>
          <p:cNvSpPr/>
          <p:nvPr/>
        </p:nvSpPr>
        <p:spPr>
          <a:xfrm rot="2147483">
            <a:off x="6291624" y="2382029"/>
            <a:ext cx="2860325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Pentagon 3">
            <a:extLst>
              <a:ext uri="{FF2B5EF4-FFF2-40B4-BE49-F238E27FC236}">
                <a16:creationId xmlns:a16="http://schemas.microsoft.com/office/drawing/2014/main" xmlns="" id="{DB395A83-B6A1-4868-8851-E4F1F2E77312}"/>
              </a:ext>
            </a:extLst>
          </p:cNvPr>
          <p:cNvSpPr/>
          <p:nvPr/>
        </p:nvSpPr>
        <p:spPr>
          <a:xfrm rot="7275048">
            <a:off x="4607526" y="1821324"/>
            <a:ext cx="3171512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3C39735-5A2A-4FF5-BA3D-071D98026577}"/>
              </a:ext>
            </a:extLst>
          </p:cNvPr>
          <p:cNvCxnSpPr>
            <a:cxnSpLocks/>
          </p:cNvCxnSpPr>
          <p:nvPr/>
        </p:nvCxnSpPr>
        <p:spPr>
          <a:xfrm>
            <a:off x="5348200" y="3386251"/>
            <a:ext cx="2512857" cy="16019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C9AE70C-7BC6-4CF9-913C-00EAC1D194F5}"/>
              </a:ext>
            </a:extLst>
          </p:cNvPr>
          <p:cNvCxnSpPr>
            <a:stCxn id="42" idx="0"/>
          </p:cNvCxnSpPr>
          <p:nvPr/>
        </p:nvCxnSpPr>
        <p:spPr>
          <a:xfrm flipV="1">
            <a:off x="7726048" y="3362604"/>
            <a:ext cx="1186245" cy="14758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0908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2 -0.04606 L -0.08085 0.2513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20937 0.25671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19375 0.21759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10078 0.20301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43" grpId="0" animBg="1"/>
      <p:bldP spid="43" grpId="1" animBg="1"/>
      <p:bldP spid="43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76436C-F022-4162-9238-0FF84C50B65F}"/>
              </a:ext>
            </a:extLst>
          </p:cNvPr>
          <p:cNvSpPr txBox="1"/>
          <p:nvPr/>
        </p:nvSpPr>
        <p:spPr>
          <a:xfrm>
            <a:off x="4047731" y="252411"/>
            <a:ext cx="3492317" cy="107171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5CA6B6-2410-412D-8200-A50FAFA2C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70" y="1324129"/>
            <a:ext cx="3985847" cy="2989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5574E7-FC16-4D76-A923-0A263952DBAD}"/>
              </a:ext>
            </a:extLst>
          </p:cNvPr>
          <p:cNvSpPr txBox="1"/>
          <p:nvPr/>
        </p:nvSpPr>
        <p:spPr>
          <a:xfrm>
            <a:off x="686749" y="5096656"/>
            <a:ext cx="10578657" cy="112775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 বাহুর দৈঘ্য ৩.৫ সেঃমিঃ,৪.৫ সেঃমিঃ, ৪ সেঃমিঃ, ৩ সেঃমিঃ, এবং একটি কর্ণ 6সেঃ মিঃ </a:t>
            </a:r>
            <a:r>
              <a:rPr lang="bn-BD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চতুর্ভূজটি অংকন কর।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439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59E6AF-906D-4361-B913-6952A7A33C54}"/>
              </a:ext>
            </a:extLst>
          </p:cNvPr>
          <p:cNvSpPr txBox="1"/>
          <p:nvPr/>
        </p:nvSpPr>
        <p:spPr>
          <a:xfrm>
            <a:off x="2583087" y="47376"/>
            <a:ext cx="2996655" cy="529066"/>
          </a:xfrm>
          <a:prstGeom prst="rect">
            <a:avLst/>
          </a:prstGeom>
          <a:solidFill>
            <a:schemeClr val="accent6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12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19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E1CC75-A75A-4222-9A42-AAAD663BCE98}"/>
              </a:ext>
            </a:extLst>
          </p:cNvPr>
          <p:cNvSpPr/>
          <p:nvPr/>
        </p:nvSpPr>
        <p:spPr>
          <a:xfrm>
            <a:off x="337625" y="726509"/>
            <a:ext cx="680461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১। কয়টি রেখাংশ সীমাবদ্ধ হলে চতুর্ভূজ উৎপন্ন হয়?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7C9D9FD-36A8-44B2-AAD3-339B7D275C79}"/>
              </a:ext>
            </a:extLst>
          </p:cNvPr>
          <p:cNvSpPr/>
          <p:nvPr/>
        </p:nvSpPr>
        <p:spPr>
          <a:xfrm>
            <a:off x="498236" y="1426363"/>
            <a:ext cx="176666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(ক) পাঁচটি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D0FBE3-59E2-4D3E-B00F-1EAA4D221331}"/>
              </a:ext>
            </a:extLst>
          </p:cNvPr>
          <p:cNvSpPr/>
          <p:nvPr/>
        </p:nvSpPr>
        <p:spPr>
          <a:xfrm>
            <a:off x="2744002" y="1393716"/>
            <a:ext cx="139486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চারটি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4D982A-334F-44C8-97DB-5E5117E07C92}"/>
              </a:ext>
            </a:extLst>
          </p:cNvPr>
          <p:cNvSpPr/>
          <p:nvPr/>
        </p:nvSpPr>
        <p:spPr>
          <a:xfrm>
            <a:off x="6837234" y="1367478"/>
            <a:ext cx="214634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দুইটি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F8024B7-470E-420B-B388-6512F744B5CA}"/>
              </a:ext>
            </a:extLst>
          </p:cNvPr>
          <p:cNvSpPr/>
          <p:nvPr/>
        </p:nvSpPr>
        <p:spPr>
          <a:xfrm flipH="1">
            <a:off x="4689289" y="1401429"/>
            <a:ext cx="163853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(গ)তিনটি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E8DDD1D-2603-4B1F-8D9E-C4049D121A76}"/>
              </a:ext>
            </a:extLst>
          </p:cNvPr>
          <p:cNvCxnSpPr>
            <a:cxnSpLocks/>
          </p:cNvCxnSpPr>
          <p:nvPr/>
        </p:nvCxnSpPr>
        <p:spPr>
          <a:xfrm>
            <a:off x="6019800" y="1154243"/>
            <a:ext cx="0" cy="2715429"/>
          </a:xfrm>
          <a:prstGeom prst="line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D42EAEF-396F-4A1B-92E6-43E5CCB0DE2B}"/>
              </a:ext>
            </a:extLst>
          </p:cNvPr>
          <p:cNvSpPr/>
          <p:nvPr/>
        </p:nvSpPr>
        <p:spPr>
          <a:xfrm>
            <a:off x="264866" y="4542524"/>
            <a:ext cx="893684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৪। চতুর্ভূজের বিপরীত কৌনিক শীর্ষের সংযোজক রেখাংশ কে কী বলা হয়?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8CBB058-33DB-4E65-832F-7DD872D98F1B}"/>
              </a:ext>
            </a:extLst>
          </p:cNvPr>
          <p:cNvSpPr/>
          <p:nvPr/>
        </p:nvSpPr>
        <p:spPr>
          <a:xfrm>
            <a:off x="498236" y="2639495"/>
            <a:ext cx="173292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ক) একটি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1CB1752-E90B-46CD-9968-FF3F7E0990E4}"/>
              </a:ext>
            </a:extLst>
          </p:cNvPr>
          <p:cNvSpPr/>
          <p:nvPr/>
        </p:nvSpPr>
        <p:spPr>
          <a:xfrm>
            <a:off x="2726841" y="2616651"/>
            <a:ext cx="142918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খ) দুইটি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DCF7ACB-FE9C-4203-88F2-85C6EFFBD08F}"/>
              </a:ext>
            </a:extLst>
          </p:cNvPr>
          <p:cNvSpPr/>
          <p:nvPr/>
        </p:nvSpPr>
        <p:spPr>
          <a:xfrm>
            <a:off x="4758901" y="2649436"/>
            <a:ext cx="142918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গ) তিনটি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9FF56D2-5CB7-4CEF-9910-393FBB0C1EB1}"/>
              </a:ext>
            </a:extLst>
          </p:cNvPr>
          <p:cNvSpPr/>
          <p:nvPr/>
        </p:nvSpPr>
        <p:spPr>
          <a:xfrm>
            <a:off x="6743028" y="2616651"/>
            <a:ext cx="211240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ঘ) চারটি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252CB27-7150-4B68-8F22-3AFB3C569871}"/>
              </a:ext>
            </a:extLst>
          </p:cNvPr>
          <p:cNvSpPr/>
          <p:nvPr/>
        </p:nvSpPr>
        <p:spPr>
          <a:xfrm>
            <a:off x="286306" y="3255579"/>
            <a:ext cx="7544057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৩। চতুর্ভূজের কর্ণদ্বয়ের সমষ্টি তার পরিসীমা অপেক্ষা ? 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3FC7C9F3-F5E1-4EBB-BEEF-84AD4A7BFA3C}"/>
              </a:ext>
            </a:extLst>
          </p:cNvPr>
          <p:cNvSpPr/>
          <p:nvPr/>
        </p:nvSpPr>
        <p:spPr>
          <a:xfrm>
            <a:off x="9968782" y="547648"/>
            <a:ext cx="1629922" cy="13692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61AFD14-8B7F-4E41-A2CA-6A7137F2BAD2}"/>
              </a:ext>
            </a:extLst>
          </p:cNvPr>
          <p:cNvGrpSpPr/>
          <p:nvPr/>
        </p:nvGrpSpPr>
        <p:grpSpPr>
          <a:xfrm>
            <a:off x="11121651" y="2055284"/>
            <a:ext cx="954107" cy="3209095"/>
            <a:chOff x="8017447" y="2134145"/>
            <a:chExt cx="954107" cy="320909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CF5CBAC-736A-431C-8218-5A5EAEB7FA64}"/>
                </a:ext>
              </a:extLst>
            </p:cNvPr>
            <p:cNvSpPr txBox="1"/>
            <p:nvPr/>
          </p:nvSpPr>
          <p:spPr>
            <a:xfrm rot="5400000">
              <a:off x="6965877" y="3261640"/>
              <a:ext cx="305724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76E6E61-EB57-4257-A2CA-AFBDE47D78DC}"/>
                </a:ext>
              </a:extLst>
            </p:cNvPr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282C925-E91C-4265-8865-98C5D3A07493}"/>
              </a:ext>
            </a:extLst>
          </p:cNvPr>
          <p:cNvSpPr txBox="1"/>
          <p:nvPr/>
        </p:nvSpPr>
        <p:spPr>
          <a:xfrm>
            <a:off x="5849066" y="149352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6EE1E1B-27BB-4779-BDDC-5402F6D5CB1A}"/>
              </a:ext>
            </a:extLst>
          </p:cNvPr>
          <p:cNvSpPr/>
          <p:nvPr/>
        </p:nvSpPr>
        <p:spPr>
          <a:xfrm>
            <a:off x="9960578" y="521410"/>
            <a:ext cx="1629922" cy="13692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156E214-905A-4542-8A39-1006C1877B07}"/>
              </a:ext>
            </a:extLst>
          </p:cNvPr>
          <p:cNvSpPr/>
          <p:nvPr/>
        </p:nvSpPr>
        <p:spPr>
          <a:xfrm>
            <a:off x="505069" y="3912889"/>
            <a:ext cx="176666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(ক) বৃহত্তর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EAC9CA1-F362-4273-B728-C46730D4809C}"/>
              </a:ext>
            </a:extLst>
          </p:cNvPr>
          <p:cNvSpPr/>
          <p:nvPr/>
        </p:nvSpPr>
        <p:spPr>
          <a:xfrm>
            <a:off x="4787641" y="3894507"/>
            <a:ext cx="158420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 ক্ষুদ্রতর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2C3D734-A762-48A4-AC03-5C8C14A287EC}"/>
              </a:ext>
            </a:extLst>
          </p:cNvPr>
          <p:cNvSpPr/>
          <p:nvPr/>
        </p:nvSpPr>
        <p:spPr>
          <a:xfrm flipH="1">
            <a:off x="2682158" y="3912889"/>
            <a:ext cx="163853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সমান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D3876F5-45CB-48E4-8DE2-305C0F95BEC6}"/>
              </a:ext>
            </a:extLst>
          </p:cNvPr>
          <p:cNvSpPr/>
          <p:nvPr/>
        </p:nvSpPr>
        <p:spPr>
          <a:xfrm>
            <a:off x="6709087" y="3912889"/>
            <a:ext cx="214634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সমান্তরাল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DD93203-3C67-475F-89CC-DC48FF8EC21A}"/>
              </a:ext>
            </a:extLst>
          </p:cNvPr>
          <p:cNvSpPr/>
          <p:nvPr/>
        </p:nvSpPr>
        <p:spPr>
          <a:xfrm>
            <a:off x="360704" y="1991044"/>
            <a:ext cx="372071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২। চতুর্ভূজের কর্ণ কতটি?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0334DBD-87D4-49FB-BA8C-5C9F67C00AC5}"/>
              </a:ext>
            </a:extLst>
          </p:cNvPr>
          <p:cNvSpPr/>
          <p:nvPr/>
        </p:nvSpPr>
        <p:spPr>
          <a:xfrm>
            <a:off x="408231" y="5170027"/>
            <a:ext cx="191293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(ক) বাহু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A176D4C-EB25-42A9-93CA-157F26977849}"/>
              </a:ext>
            </a:extLst>
          </p:cNvPr>
          <p:cNvSpPr/>
          <p:nvPr/>
        </p:nvSpPr>
        <p:spPr>
          <a:xfrm>
            <a:off x="2726841" y="5145721"/>
            <a:ext cx="188627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কোণ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2A3733B-3309-43B0-A5D2-3268B7021112}"/>
              </a:ext>
            </a:extLst>
          </p:cNvPr>
          <p:cNvSpPr/>
          <p:nvPr/>
        </p:nvSpPr>
        <p:spPr>
          <a:xfrm flipH="1">
            <a:off x="7072430" y="5209127"/>
            <a:ext cx="188627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কর্ণ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F809660-F2B2-4889-8350-DB00251BAF25}"/>
              </a:ext>
            </a:extLst>
          </p:cNvPr>
          <p:cNvSpPr/>
          <p:nvPr/>
        </p:nvSpPr>
        <p:spPr>
          <a:xfrm>
            <a:off x="4924634" y="5181829"/>
            <a:ext cx="187112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 রেখাংশ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904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7" grpId="11" animBg="1"/>
      <p:bldP spid="37" grpId="12" animBg="1"/>
      <p:bldP spid="43" grpId="0" animBg="1"/>
      <p:bldP spid="43" grpId="1" animBg="1"/>
      <p:bldP spid="43" grpId="2" animBg="1"/>
      <p:bldP spid="43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A8982B-D5F2-4DB8-93A3-2B8B4BF594B4}"/>
              </a:ext>
            </a:extLst>
          </p:cNvPr>
          <p:cNvSpPr txBox="1"/>
          <p:nvPr/>
        </p:nvSpPr>
        <p:spPr>
          <a:xfrm>
            <a:off x="3724429" y="160917"/>
            <a:ext cx="45372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6DAB5D-F9FD-4AD0-8E9C-3D668137CD21}"/>
              </a:ext>
            </a:extLst>
          </p:cNvPr>
          <p:cNvSpPr txBox="1"/>
          <p:nvPr/>
        </p:nvSpPr>
        <p:spPr>
          <a:xfrm>
            <a:off x="806671" y="3208421"/>
            <a:ext cx="10578657" cy="247634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 বাহুর দৈঘ্য ৪ সেঃমিঃ,৩ সেঃমিঃ, ৩.৫ সেঃমিঃ, ৪.৫ সেঃমিঃ, এবং একটি কর্ণ ৬ সেঃমিঃ</a:t>
            </a:r>
            <a:r>
              <a:rPr lang="bn-BD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চতুর্ভূজটি অংকন কর।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0117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FCFE07-5853-4063-BE0F-72B0F8A173C1}"/>
              </a:ext>
            </a:extLst>
          </p:cNvPr>
          <p:cNvSpPr txBox="1"/>
          <p:nvPr/>
        </p:nvSpPr>
        <p:spPr>
          <a:xfrm>
            <a:off x="3547822" y="0"/>
            <a:ext cx="4516886" cy="190375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030"/>
              </a:avLst>
            </a:prstTxWarp>
            <a:spAutoFit/>
          </a:bodyPr>
          <a:lstStyle/>
          <a:p>
            <a:r>
              <a:rPr lang="bn-BD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3928"/>
            <a:ext cx="12191999" cy="52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469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E3E3E2-019F-473C-81B6-E538538A0DF6}"/>
              </a:ext>
            </a:extLst>
          </p:cNvPr>
          <p:cNvSpPr/>
          <p:nvPr/>
        </p:nvSpPr>
        <p:spPr>
          <a:xfrm>
            <a:off x="6400800" y="1276225"/>
            <a:ext cx="3376246" cy="4976864"/>
          </a:xfrm>
          <a:custGeom>
            <a:avLst/>
            <a:gdLst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919089 h 5752695"/>
              <a:gd name="connsiteX1" fmla="*/ 3784209 w 3784209"/>
              <a:gd name="connsiteY1" fmla="*/ 919089 h 5752695"/>
              <a:gd name="connsiteX2" fmla="*/ 3784209 w 3784209"/>
              <a:gd name="connsiteY2" fmla="*/ 5752695 h 5752695"/>
              <a:gd name="connsiteX3" fmla="*/ 0 w 3784209"/>
              <a:gd name="connsiteY3" fmla="*/ 5752695 h 5752695"/>
              <a:gd name="connsiteX4" fmla="*/ 0 w 3784209"/>
              <a:gd name="connsiteY4" fmla="*/ 919089 h 5752695"/>
              <a:gd name="connsiteX0" fmla="*/ 0 w 3784209"/>
              <a:gd name="connsiteY0" fmla="*/ 960996 h 5738331"/>
              <a:gd name="connsiteX1" fmla="*/ 3784209 w 3784209"/>
              <a:gd name="connsiteY1" fmla="*/ 904725 h 5738331"/>
              <a:gd name="connsiteX2" fmla="*/ 3784209 w 3784209"/>
              <a:gd name="connsiteY2" fmla="*/ 5738331 h 5738331"/>
              <a:gd name="connsiteX3" fmla="*/ 0 w 3784209"/>
              <a:gd name="connsiteY3" fmla="*/ 5738331 h 5738331"/>
              <a:gd name="connsiteX4" fmla="*/ 0 w 3784209"/>
              <a:gd name="connsiteY4" fmla="*/ 960996 h 5738331"/>
              <a:gd name="connsiteX0" fmla="*/ 12504 w 3796713"/>
              <a:gd name="connsiteY0" fmla="*/ 960996 h 5738331"/>
              <a:gd name="connsiteX1" fmla="*/ 3796713 w 3796713"/>
              <a:gd name="connsiteY1" fmla="*/ 904725 h 5738331"/>
              <a:gd name="connsiteX2" fmla="*/ 3796713 w 3796713"/>
              <a:gd name="connsiteY2" fmla="*/ 5738331 h 5738331"/>
              <a:gd name="connsiteX3" fmla="*/ 12504 w 3796713"/>
              <a:gd name="connsiteY3" fmla="*/ 5738331 h 5738331"/>
              <a:gd name="connsiteX4" fmla="*/ 12504 w 3796713"/>
              <a:gd name="connsiteY4" fmla="*/ 960996 h 5738331"/>
              <a:gd name="connsiteX0" fmla="*/ 12504 w 3796713"/>
              <a:gd name="connsiteY0" fmla="*/ 1084592 h 5861927"/>
              <a:gd name="connsiteX1" fmla="*/ 3796713 w 3796713"/>
              <a:gd name="connsiteY1" fmla="*/ 1028321 h 5861927"/>
              <a:gd name="connsiteX2" fmla="*/ 3796713 w 3796713"/>
              <a:gd name="connsiteY2" fmla="*/ 5861927 h 5861927"/>
              <a:gd name="connsiteX3" fmla="*/ 12504 w 3796713"/>
              <a:gd name="connsiteY3" fmla="*/ 5861927 h 5861927"/>
              <a:gd name="connsiteX4" fmla="*/ 12504 w 3796713"/>
              <a:gd name="connsiteY4" fmla="*/ 1084592 h 5861927"/>
              <a:gd name="connsiteX0" fmla="*/ 12504 w 3796713"/>
              <a:gd name="connsiteY0" fmla="*/ 1123682 h 5901017"/>
              <a:gd name="connsiteX1" fmla="*/ 3796713 w 3796713"/>
              <a:gd name="connsiteY1" fmla="*/ 1011140 h 5901017"/>
              <a:gd name="connsiteX2" fmla="*/ 3796713 w 3796713"/>
              <a:gd name="connsiteY2" fmla="*/ 5901017 h 5901017"/>
              <a:gd name="connsiteX3" fmla="*/ 12504 w 3796713"/>
              <a:gd name="connsiteY3" fmla="*/ 5901017 h 5901017"/>
              <a:gd name="connsiteX4" fmla="*/ 12504 w 3796713"/>
              <a:gd name="connsiteY4" fmla="*/ 1123682 h 5901017"/>
              <a:gd name="connsiteX0" fmla="*/ 12504 w 3796713"/>
              <a:gd name="connsiteY0" fmla="*/ 1160978 h 5938313"/>
              <a:gd name="connsiteX1" fmla="*/ 3796713 w 3796713"/>
              <a:gd name="connsiteY1" fmla="*/ 1048436 h 5938313"/>
              <a:gd name="connsiteX2" fmla="*/ 3796713 w 3796713"/>
              <a:gd name="connsiteY2" fmla="*/ 5938313 h 5938313"/>
              <a:gd name="connsiteX3" fmla="*/ 12504 w 3796713"/>
              <a:gd name="connsiteY3" fmla="*/ 5938313 h 5938313"/>
              <a:gd name="connsiteX4" fmla="*/ 12504 w 3796713"/>
              <a:gd name="connsiteY4" fmla="*/ 1160978 h 5938313"/>
              <a:gd name="connsiteX0" fmla="*/ 12504 w 3796713"/>
              <a:gd name="connsiteY0" fmla="*/ 1186119 h 5963454"/>
              <a:gd name="connsiteX1" fmla="*/ 3796713 w 3796713"/>
              <a:gd name="connsiteY1" fmla="*/ 1073577 h 5963454"/>
              <a:gd name="connsiteX2" fmla="*/ 3796713 w 3796713"/>
              <a:gd name="connsiteY2" fmla="*/ 5963454 h 5963454"/>
              <a:gd name="connsiteX3" fmla="*/ 12504 w 3796713"/>
              <a:gd name="connsiteY3" fmla="*/ 5963454 h 5963454"/>
              <a:gd name="connsiteX4" fmla="*/ 12504 w 3796713"/>
              <a:gd name="connsiteY4" fmla="*/ 1186119 h 5963454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2458433 h 7235768"/>
              <a:gd name="connsiteX1" fmla="*/ 3796713 w 3796713"/>
              <a:gd name="connsiteY1" fmla="*/ 2345891 h 7235768"/>
              <a:gd name="connsiteX2" fmla="*/ 3796713 w 3796713"/>
              <a:gd name="connsiteY2" fmla="*/ 7235768 h 7235768"/>
              <a:gd name="connsiteX3" fmla="*/ 12504 w 3796713"/>
              <a:gd name="connsiteY3" fmla="*/ 7235768 h 7235768"/>
              <a:gd name="connsiteX4" fmla="*/ 12504 w 3796713"/>
              <a:gd name="connsiteY4" fmla="*/ 2458433 h 7235768"/>
              <a:gd name="connsiteX0" fmla="*/ 12504 w 3796713"/>
              <a:gd name="connsiteY0" fmla="*/ 2080263 h 6857598"/>
              <a:gd name="connsiteX1" fmla="*/ 3796713 w 3796713"/>
              <a:gd name="connsiteY1" fmla="*/ 1967721 h 6857598"/>
              <a:gd name="connsiteX2" fmla="*/ 3796713 w 3796713"/>
              <a:gd name="connsiteY2" fmla="*/ 6857598 h 6857598"/>
              <a:gd name="connsiteX3" fmla="*/ 12504 w 3796713"/>
              <a:gd name="connsiteY3" fmla="*/ 6857598 h 6857598"/>
              <a:gd name="connsiteX4" fmla="*/ 12504 w 3796713"/>
              <a:gd name="connsiteY4" fmla="*/ 2080263 h 6857598"/>
              <a:gd name="connsiteX0" fmla="*/ 12504 w 3796713"/>
              <a:gd name="connsiteY0" fmla="*/ 1929116 h 6706451"/>
              <a:gd name="connsiteX1" fmla="*/ 3796713 w 3796713"/>
              <a:gd name="connsiteY1" fmla="*/ 1816574 h 6706451"/>
              <a:gd name="connsiteX2" fmla="*/ 3796713 w 3796713"/>
              <a:gd name="connsiteY2" fmla="*/ 6706451 h 6706451"/>
              <a:gd name="connsiteX3" fmla="*/ 12504 w 3796713"/>
              <a:gd name="connsiteY3" fmla="*/ 6706451 h 6706451"/>
              <a:gd name="connsiteX4" fmla="*/ 12504 w 3796713"/>
              <a:gd name="connsiteY4" fmla="*/ 1929116 h 670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713" h="6706451">
                <a:moveTo>
                  <a:pt x="12504" y="1929116"/>
                </a:moveTo>
                <a:cubicBezTo>
                  <a:pt x="148492" y="1253866"/>
                  <a:pt x="1860060" y="-1985004"/>
                  <a:pt x="3796713" y="1816574"/>
                </a:cubicBezTo>
                <a:lnTo>
                  <a:pt x="3796713" y="6706451"/>
                </a:lnTo>
                <a:lnTo>
                  <a:pt x="12504" y="6706451"/>
                </a:lnTo>
                <a:cubicBezTo>
                  <a:pt x="12504" y="5114006"/>
                  <a:pt x="-15631" y="3366816"/>
                  <a:pt x="12504" y="1929116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9433FA2-B5C4-46BE-84FB-48803C5E9D55}"/>
              </a:ext>
            </a:extLst>
          </p:cNvPr>
          <p:cNvSpPr/>
          <p:nvPr/>
        </p:nvSpPr>
        <p:spPr>
          <a:xfrm>
            <a:off x="1828801" y="1258640"/>
            <a:ext cx="3376246" cy="4976864"/>
          </a:xfrm>
          <a:custGeom>
            <a:avLst/>
            <a:gdLst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919089 h 5752695"/>
              <a:gd name="connsiteX1" fmla="*/ 3784209 w 3784209"/>
              <a:gd name="connsiteY1" fmla="*/ 919089 h 5752695"/>
              <a:gd name="connsiteX2" fmla="*/ 3784209 w 3784209"/>
              <a:gd name="connsiteY2" fmla="*/ 5752695 h 5752695"/>
              <a:gd name="connsiteX3" fmla="*/ 0 w 3784209"/>
              <a:gd name="connsiteY3" fmla="*/ 5752695 h 5752695"/>
              <a:gd name="connsiteX4" fmla="*/ 0 w 3784209"/>
              <a:gd name="connsiteY4" fmla="*/ 919089 h 5752695"/>
              <a:gd name="connsiteX0" fmla="*/ 0 w 3784209"/>
              <a:gd name="connsiteY0" fmla="*/ 960996 h 5738331"/>
              <a:gd name="connsiteX1" fmla="*/ 3784209 w 3784209"/>
              <a:gd name="connsiteY1" fmla="*/ 904725 h 5738331"/>
              <a:gd name="connsiteX2" fmla="*/ 3784209 w 3784209"/>
              <a:gd name="connsiteY2" fmla="*/ 5738331 h 5738331"/>
              <a:gd name="connsiteX3" fmla="*/ 0 w 3784209"/>
              <a:gd name="connsiteY3" fmla="*/ 5738331 h 5738331"/>
              <a:gd name="connsiteX4" fmla="*/ 0 w 3784209"/>
              <a:gd name="connsiteY4" fmla="*/ 960996 h 5738331"/>
              <a:gd name="connsiteX0" fmla="*/ 12504 w 3796713"/>
              <a:gd name="connsiteY0" fmla="*/ 960996 h 5738331"/>
              <a:gd name="connsiteX1" fmla="*/ 3796713 w 3796713"/>
              <a:gd name="connsiteY1" fmla="*/ 904725 h 5738331"/>
              <a:gd name="connsiteX2" fmla="*/ 3796713 w 3796713"/>
              <a:gd name="connsiteY2" fmla="*/ 5738331 h 5738331"/>
              <a:gd name="connsiteX3" fmla="*/ 12504 w 3796713"/>
              <a:gd name="connsiteY3" fmla="*/ 5738331 h 5738331"/>
              <a:gd name="connsiteX4" fmla="*/ 12504 w 3796713"/>
              <a:gd name="connsiteY4" fmla="*/ 960996 h 5738331"/>
              <a:gd name="connsiteX0" fmla="*/ 12504 w 3796713"/>
              <a:gd name="connsiteY0" fmla="*/ 1084592 h 5861927"/>
              <a:gd name="connsiteX1" fmla="*/ 3796713 w 3796713"/>
              <a:gd name="connsiteY1" fmla="*/ 1028321 h 5861927"/>
              <a:gd name="connsiteX2" fmla="*/ 3796713 w 3796713"/>
              <a:gd name="connsiteY2" fmla="*/ 5861927 h 5861927"/>
              <a:gd name="connsiteX3" fmla="*/ 12504 w 3796713"/>
              <a:gd name="connsiteY3" fmla="*/ 5861927 h 5861927"/>
              <a:gd name="connsiteX4" fmla="*/ 12504 w 3796713"/>
              <a:gd name="connsiteY4" fmla="*/ 1084592 h 5861927"/>
              <a:gd name="connsiteX0" fmla="*/ 12504 w 3796713"/>
              <a:gd name="connsiteY0" fmla="*/ 1123682 h 5901017"/>
              <a:gd name="connsiteX1" fmla="*/ 3796713 w 3796713"/>
              <a:gd name="connsiteY1" fmla="*/ 1011140 h 5901017"/>
              <a:gd name="connsiteX2" fmla="*/ 3796713 w 3796713"/>
              <a:gd name="connsiteY2" fmla="*/ 5901017 h 5901017"/>
              <a:gd name="connsiteX3" fmla="*/ 12504 w 3796713"/>
              <a:gd name="connsiteY3" fmla="*/ 5901017 h 5901017"/>
              <a:gd name="connsiteX4" fmla="*/ 12504 w 3796713"/>
              <a:gd name="connsiteY4" fmla="*/ 1123682 h 5901017"/>
              <a:gd name="connsiteX0" fmla="*/ 12504 w 3796713"/>
              <a:gd name="connsiteY0" fmla="*/ 1160978 h 5938313"/>
              <a:gd name="connsiteX1" fmla="*/ 3796713 w 3796713"/>
              <a:gd name="connsiteY1" fmla="*/ 1048436 h 5938313"/>
              <a:gd name="connsiteX2" fmla="*/ 3796713 w 3796713"/>
              <a:gd name="connsiteY2" fmla="*/ 5938313 h 5938313"/>
              <a:gd name="connsiteX3" fmla="*/ 12504 w 3796713"/>
              <a:gd name="connsiteY3" fmla="*/ 5938313 h 5938313"/>
              <a:gd name="connsiteX4" fmla="*/ 12504 w 3796713"/>
              <a:gd name="connsiteY4" fmla="*/ 1160978 h 5938313"/>
              <a:gd name="connsiteX0" fmla="*/ 12504 w 3796713"/>
              <a:gd name="connsiteY0" fmla="*/ 1186119 h 5963454"/>
              <a:gd name="connsiteX1" fmla="*/ 3796713 w 3796713"/>
              <a:gd name="connsiteY1" fmla="*/ 1073577 h 5963454"/>
              <a:gd name="connsiteX2" fmla="*/ 3796713 w 3796713"/>
              <a:gd name="connsiteY2" fmla="*/ 5963454 h 5963454"/>
              <a:gd name="connsiteX3" fmla="*/ 12504 w 3796713"/>
              <a:gd name="connsiteY3" fmla="*/ 5963454 h 5963454"/>
              <a:gd name="connsiteX4" fmla="*/ 12504 w 3796713"/>
              <a:gd name="connsiteY4" fmla="*/ 1186119 h 5963454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2458433 h 7235768"/>
              <a:gd name="connsiteX1" fmla="*/ 3796713 w 3796713"/>
              <a:gd name="connsiteY1" fmla="*/ 2345891 h 7235768"/>
              <a:gd name="connsiteX2" fmla="*/ 3796713 w 3796713"/>
              <a:gd name="connsiteY2" fmla="*/ 7235768 h 7235768"/>
              <a:gd name="connsiteX3" fmla="*/ 12504 w 3796713"/>
              <a:gd name="connsiteY3" fmla="*/ 7235768 h 7235768"/>
              <a:gd name="connsiteX4" fmla="*/ 12504 w 3796713"/>
              <a:gd name="connsiteY4" fmla="*/ 2458433 h 7235768"/>
              <a:gd name="connsiteX0" fmla="*/ 12504 w 3796713"/>
              <a:gd name="connsiteY0" fmla="*/ 2080263 h 6857598"/>
              <a:gd name="connsiteX1" fmla="*/ 3796713 w 3796713"/>
              <a:gd name="connsiteY1" fmla="*/ 1967721 h 6857598"/>
              <a:gd name="connsiteX2" fmla="*/ 3796713 w 3796713"/>
              <a:gd name="connsiteY2" fmla="*/ 6857598 h 6857598"/>
              <a:gd name="connsiteX3" fmla="*/ 12504 w 3796713"/>
              <a:gd name="connsiteY3" fmla="*/ 6857598 h 6857598"/>
              <a:gd name="connsiteX4" fmla="*/ 12504 w 3796713"/>
              <a:gd name="connsiteY4" fmla="*/ 2080263 h 6857598"/>
              <a:gd name="connsiteX0" fmla="*/ 12504 w 3796713"/>
              <a:gd name="connsiteY0" fmla="*/ 1929116 h 6706451"/>
              <a:gd name="connsiteX1" fmla="*/ 3796713 w 3796713"/>
              <a:gd name="connsiteY1" fmla="*/ 1816574 h 6706451"/>
              <a:gd name="connsiteX2" fmla="*/ 3796713 w 3796713"/>
              <a:gd name="connsiteY2" fmla="*/ 6706451 h 6706451"/>
              <a:gd name="connsiteX3" fmla="*/ 12504 w 3796713"/>
              <a:gd name="connsiteY3" fmla="*/ 6706451 h 6706451"/>
              <a:gd name="connsiteX4" fmla="*/ 12504 w 3796713"/>
              <a:gd name="connsiteY4" fmla="*/ 1929116 h 670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713" h="6706451">
                <a:moveTo>
                  <a:pt x="12504" y="1929116"/>
                </a:moveTo>
                <a:cubicBezTo>
                  <a:pt x="148492" y="1253866"/>
                  <a:pt x="1860060" y="-1985004"/>
                  <a:pt x="3796713" y="1816574"/>
                </a:cubicBezTo>
                <a:lnTo>
                  <a:pt x="3796713" y="6706451"/>
                </a:lnTo>
                <a:lnTo>
                  <a:pt x="12504" y="6706451"/>
                </a:lnTo>
                <a:cubicBezTo>
                  <a:pt x="12504" y="5114006"/>
                  <a:pt x="-15631" y="3366816"/>
                  <a:pt x="12504" y="192911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7E625F8-2D19-459F-B351-E1B3DE1E256E}"/>
              </a:ext>
            </a:extLst>
          </p:cNvPr>
          <p:cNvCxnSpPr>
            <a:cxnSpLocks/>
          </p:cNvCxnSpPr>
          <p:nvPr/>
        </p:nvCxnSpPr>
        <p:spPr>
          <a:xfrm>
            <a:off x="5791201" y="1276225"/>
            <a:ext cx="0" cy="49768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xmlns="" id="{39474A8E-46CB-45F4-B9B6-9621427CFB33}"/>
              </a:ext>
            </a:extLst>
          </p:cNvPr>
          <p:cNvSpPr txBox="1">
            <a:spLocks/>
          </p:cNvSpPr>
          <p:nvPr/>
        </p:nvSpPr>
        <p:spPr>
          <a:xfrm>
            <a:off x="1976512" y="3144027"/>
            <a:ext cx="3228535" cy="2922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মোঃআমির হোসেন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পাল্লা মাহবুব আদর্শ উচ্চ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পাল্লা-চাটখিল-নোয়াখলী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melon01121966@gmail.com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01712906965</a:t>
            </a:r>
            <a:endParaRPr lang="bn-BD" sz="24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C2FFFBE-EC5B-4DB7-B8F2-0B1452E9FBF3}"/>
              </a:ext>
            </a:extLst>
          </p:cNvPr>
          <p:cNvSpPr/>
          <p:nvPr/>
        </p:nvSpPr>
        <p:spPr>
          <a:xfrm>
            <a:off x="1875692" y="1276225"/>
            <a:ext cx="3493477" cy="1291129"/>
          </a:xfrm>
          <a:prstGeom prst="rect">
            <a:avLst/>
          </a:prstGeom>
          <a:solidFill>
            <a:srgbClr val="00B050"/>
          </a:solidFill>
        </p:spPr>
        <p:txBody>
          <a:bodyPr wrap="none">
            <a:prstTxWarp prst="textArchUpPour">
              <a:avLst/>
            </a:prstTxWarp>
            <a:spAutoFit/>
          </a:bodyPr>
          <a:lstStyle/>
          <a:p>
            <a:r>
              <a:rPr lang="bn-BD" sz="28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7D10941-1D20-4BBE-924C-FB1376CADA13}"/>
              </a:ext>
            </a:extLst>
          </p:cNvPr>
          <p:cNvSpPr/>
          <p:nvPr/>
        </p:nvSpPr>
        <p:spPr>
          <a:xfrm>
            <a:off x="7019778" y="1374810"/>
            <a:ext cx="2138289" cy="1130495"/>
          </a:xfrm>
          <a:prstGeom prst="rect">
            <a:avLst/>
          </a:prstGeom>
        </p:spPr>
        <p:txBody>
          <a:bodyPr wrap="none">
            <a:prstTxWarp prst="textArchUpPour">
              <a:avLst/>
            </a:prstTxWarp>
            <a:spAutoFit/>
          </a:bodyPr>
          <a:lstStyle/>
          <a:p>
            <a:r>
              <a:rPr lang="bn-BD" sz="3600" b="1"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পরিচিতি 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44CC15FD-0A9B-41D4-9CA2-068FF7DEE10F}"/>
              </a:ext>
            </a:extLst>
          </p:cNvPr>
          <p:cNvSpPr txBox="1">
            <a:spLocks/>
          </p:cNvSpPr>
          <p:nvPr/>
        </p:nvSpPr>
        <p:spPr>
          <a:xfrm>
            <a:off x="6377356" y="2693963"/>
            <a:ext cx="3200402" cy="3559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360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 অষ্টম </a:t>
            </a:r>
            <a:endParaRPr lang="en-US" sz="320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b="1">
                <a:latin typeface="NikoshBAN" pitchFamily="2" charset="0"/>
                <a:cs typeface="NikoshBAN" pitchFamily="2" charset="0"/>
              </a:rPr>
              <a:t>বিষয়: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গণিত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 </a:t>
            </a:r>
            <a:endParaRPr lang="bn-BD" sz="3200" b="1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ম </a:t>
            </a:r>
            <a:endParaRPr lang="en-US" sz="320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b="1">
                <a:latin typeface="NikoshBAN" pitchFamily="2" charset="0"/>
                <a:cs typeface="NikoshBAN" pitchFamily="2" charset="0"/>
              </a:rPr>
              <a:t>বিশেষ পাঠ</a:t>
            </a:r>
            <a:r>
              <a:rPr lang="en-US" b="1">
                <a:latin typeface="NikoshBAN" pitchFamily="2" charset="0"/>
                <a:cs typeface="NikoshBAN" pitchFamily="2" charset="0"/>
              </a:rPr>
              <a:t>: </a:t>
            </a:r>
            <a:r>
              <a:rPr lang="bn-BD" b="1">
                <a:latin typeface="NikoshBAN" pitchFamily="2" charset="0"/>
                <a:cs typeface="NikoshBAN" pitchFamily="2" charset="0"/>
              </a:rPr>
              <a:t>চতুর্ভূজ অংকন</a:t>
            </a:r>
            <a:r>
              <a:rPr lang="bn-IN" sz="2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(</a:t>
            </a:r>
            <a:r>
              <a:rPr lang="bn-BD" b="1">
                <a:latin typeface="NikoshBAN" pitchFamily="2" charset="0"/>
                <a:cs typeface="NikoshBAN" pitchFamily="2" charset="0"/>
              </a:rPr>
              <a:t>সম্পাদ্য-2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en-US" sz="320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D0EF4E3-5ECC-4550-895B-BA5665704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0659" y="1867312"/>
            <a:ext cx="1276525" cy="1276715"/>
          </a:xfrm>
          <a:prstGeom prst="rect">
            <a:avLst/>
          </a:prstGeom>
        </p:spPr>
      </p:pic>
      <p:pic>
        <p:nvPicPr>
          <p:cNvPr id="14" name="Picture 13" descr="21703 Head Sir, Amir Hoss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738" y="1630852"/>
            <a:ext cx="2145324" cy="15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379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DB93352B-D8B5-41EF-8AFD-2EFF7337D320}"/>
              </a:ext>
            </a:extLst>
          </p:cNvPr>
          <p:cNvSpPr/>
          <p:nvPr/>
        </p:nvSpPr>
        <p:spPr>
          <a:xfrm>
            <a:off x="2104163" y="3602242"/>
            <a:ext cx="2293256" cy="181427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A632D86-455A-4365-ABEA-78AADF350491}"/>
              </a:ext>
            </a:extLst>
          </p:cNvPr>
          <p:cNvSpPr txBox="1"/>
          <p:nvPr/>
        </p:nvSpPr>
        <p:spPr>
          <a:xfrm>
            <a:off x="2874047" y="555705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79C2AC3-E142-4379-8DF6-084F0CBB7EB8}"/>
              </a:ext>
            </a:extLst>
          </p:cNvPr>
          <p:cNvSpPr txBox="1"/>
          <p:nvPr/>
        </p:nvSpPr>
        <p:spPr>
          <a:xfrm>
            <a:off x="7300686" y="555705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96E71D1-9B55-4B5F-B224-44842FE1E751}"/>
              </a:ext>
            </a:extLst>
          </p:cNvPr>
          <p:cNvGrpSpPr/>
          <p:nvPr/>
        </p:nvGrpSpPr>
        <p:grpSpPr>
          <a:xfrm>
            <a:off x="6397054" y="3482342"/>
            <a:ext cx="2881323" cy="1824295"/>
            <a:chOff x="6198886" y="3677286"/>
            <a:chExt cx="2881323" cy="182429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6152CEC-1E09-4750-B423-F8CFE0E23B5C}"/>
                </a:ext>
              </a:extLst>
            </p:cNvPr>
            <p:cNvCxnSpPr>
              <a:cxnSpLocks/>
            </p:cNvCxnSpPr>
            <p:nvPr/>
          </p:nvCxnSpPr>
          <p:spPr>
            <a:xfrm>
              <a:off x="6198886" y="5466004"/>
              <a:ext cx="28813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11E5047-221C-4A0D-A1C7-4AA091D4B4C2}"/>
                </a:ext>
              </a:extLst>
            </p:cNvPr>
            <p:cNvCxnSpPr>
              <a:cxnSpLocks/>
            </p:cNvCxnSpPr>
            <p:nvPr/>
          </p:nvCxnSpPr>
          <p:spPr>
            <a:xfrm>
              <a:off x="6699092" y="3677286"/>
              <a:ext cx="1745998" cy="1867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459CCCB1-9253-469B-94E8-A805AEFD18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9539" y="3677286"/>
              <a:ext cx="499537" cy="17887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1161C6CF-6FE2-4AFE-A738-22DB707388BA}"/>
                </a:ext>
              </a:extLst>
            </p:cNvPr>
            <p:cNvCxnSpPr>
              <a:cxnSpLocks/>
            </p:cNvCxnSpPr>
            <p:nvPr/>
          </p:nvCxnSpPr>
          <p:spPr>
            <a:xfrm>
              <a:off x="8445091" y="3864004"/>
              <a:ext cx="635118" cy="16375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6277F3E-3323-48BF-8847-C2266D2AB3D4}"/>
              </a:ext>
            </a:extLst>
          </p:cNvPr>
          <p:cNvGrpSpPr/>
          <p:nvPr/>
        </p:nvGrpSpPr>
        <p:grpSpPr>
          <a:xfrm>
            <a:off x="2019305" y="1368761"/>
            <a:ext cx="2020607" cy="1336430"/>
            <a:chOff x="1463040" y="520505"/>
            <a:chExt cx="2020607" cy="133643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769170E0-52C0-4443-8C33-09294D3AF32C}"/>
                </a:ext>
              </a:extLst>
            </p:cNvPr>
            <p:cNvCxnSpPr/>
            <p:nvPr/>
          </p:nvCxnSpPr>
          <p:spPr>
            <a:xfrm>
              <a:off x="1463040" y="1856935"/>
              <a:ext cx="202060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292760A3-F43E-4AC0-A30C-22E8EB760A9D}"/>
                </a:ext>
              </a:extLst>
            </p:cNvPr>
            <p:cNvCxnSpPr/>
            <p:nvPr/>
          </p:nvCxnSpPr>
          <p:spPr>
            <a:xfrm flipV="1">
              <a:off x="1463040" y="520505"/>
              <a:ext cx="1547446" cy="13364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BB5B77A-6307-421A-A7E6-6E274FE210E5}"/>
              </a:ext>
            </a:extLst>
          </p:cNvPr>
          <p:cNvSpPr txBox="1"/>
          <p:nvPr/>
        </p:nvSpPr>
        <p:spPr>
          <a:xfrm>
            <a:off x="2793028" y="2738253"/>
            <a:ext cx="144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2688226-9FB9-4C6E-9929-2B76039268EA}"/>
              </a:ext>
            </a:extLst>
          </p:cNvPr>
          <p:cNvSpPr txBox="1"/>
          <p:nvPr/>
        </p:nvSpPr>
        <p:spPr>
          <a:xfrm>
            <a:off x="3029608" y="228988"/>
            <a:ext cx="8576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চিত্র গুলো লক্ষ্য কর এবং বল;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D560DEE-975B-4A50-875A-971CA7CBAE2A}"/>
              </a:ext>
            </a:extLst>
          </p:cNvPr>
          <p:cNvCxnSpPr/>
          <p:nvPr/>
        </p:nvCxnSpPr>
        <p:spPr>
          <a:xfrm>
            <a:off x="6096000" y="2036976"/>
            <a:ext cx="342275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D7501A3-CAA4-4076-A680-59C9B8368EEA}"/>
              </a:ext>
            </a:extLst>
          </p:cNvPr>
          <p:cNvSpPr txBox="1"/>
          <p:nvPr/>
        </p:nvSpPr>
        <p:spPr>
          <a:xfrm>
            <a:off x="7045772" y="2209826"/>
            <a:ext cx="144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সরল রেখা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0E118D7-3469-4497-BC80-F1BF71F39255}"/>
              </a:ext>
            </a:extLst>
          </p:cNvPr>
          <p:cNvSpPr txBox="1"/>
          <p:nvPr/>
        </p:nvSpPr>
        <p:spPr>
          <a:xfrm>
            <a:off x="1877898" y="304234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EA2AD8A-ED2E-4BC1-A9EE-9B82985984BA}"/>
              </a:ext>
            </a:extLst>
          </p:cNvPr>
          <p:cNvSpPr txBox="1"/>
          <p:nvPr/>
        </p:nvSpPr>
        <p:spPr>
          <a:xfrm>
            <a:off x="6323290" y="262216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7B13283-CA9D-40C1-927F-8D3325E78E5A}"/>
              </a:ext>
            </a:extLst>
          </p:cNvPr>
          <p:cNvSpPr txBox="1"/>
          <p:nvPr/>
        </p:nvSpPr>
        <p:spPr>
          <a:xfrm>
            <a:off x="1887852" y="595919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DB68244-99C0-4648-BE69-AB1DD4389530}"/>
              </a:ext>
            </a:extLst>
          </p:cNvPr>
          <p:cNvSpPr txBox="1"/>
          <p:nvPr/>
        </p:nvSpPr>
        <p:spPr>
          <a:xfrm>
            <a:off x="6357052" y="601342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889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15" grpId="0"/>
      <p:bldP spid="32" grpId="0"/>
      <p:bldP spid="37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xmlns="" id="{3D975C09-3E35-4B30-987B-4771D9AD039E}"/>
              </a:ext>
            </a:extLst>
          </p:cNvPr>
          <p:cNvSpPr/>
          <p:nvPr/>
        </p:nvSpPr>
        <p:spPr>
          <a:xfrm>
            <a:off x="1723869" y="149901"/>
            <a:ext cx="9218951" cy="3402767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3">
            <a:extLst>
              <a:ext uri="{FF2B5EF4-FFF2-40B4-BE49-F238E27FC236}">
                <a16:creationId xmlns:a16="http://schemas.microsoft.com/office/drawing/2014/main" xmlns="" id="{85069F31-08F4-4A3C-A2E0-52E6BD56012B}"/>
              </a:ext>
            </a:extLst>
          </p:cNvPr>
          <p:cNvSpPr/>
          <p:nvPr/>
        </p:nvSpPr>
        <p:spPr>
          <a:xfrm>
            <a:off x="2315135" y="4016414"/>
            <a:ext cx="8036417" cy="2691685"/>
          </a:xfrm>
          <a:prstGeom prst="horizontalScroll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চতুর্ভূজ অংকন (সম্পাদ্য-২)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98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EF663A-5AA6-451F-8E1C-29362578A569}"/>
              </a:ext>
            </a:extLst>
          </p:cNvPr>
          <p:cNvSpPr txBox="1"/>
          <p:nvPr/>
        </p:nvSpPr>
        <p:spPr>
          <a:xfrm>
            <a:off x="749270" y="1581641"/>
            <a:ext cx="4662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555958-E074-4BDB-8B58-2A9CBB008551}"/>
              </a:ext>
            </a:extLst>
          </p:cNvPr>
          <p:cNvSpPr txBox="1"/>
          <p:nvPr/>
        </p:nvSpPr>
        <p:spPr>
          <a:xfrm>
            <a:off x="1183985" y="2482157"/>
            <a:ext cx="697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 ধারণা ব্যাখ্যা করতে পারবে;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E6FF82-1FF6-4E89-9E4C-36DB3F33B763}"/>
              </a:ext>
            </a:extLst>
          </p:cNvPr>
          <p:cNvSpPr txBox="1"/>
          <p:nvPr/>
        </p:nvSpPr>
        <p:spPr>
          <a:xfrm>
            <a:off x="1183985" y="4132291"/>
            <a:ext cx="942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উপাত্ত ব্যাবহার করে চতুর্ভূজ অংকণ করতে 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31BF95-03BA-4858-BA38-6180E8914614}"/>
              </a:ext>
            </a:extLst>
          </p:cNvPr>
          <p:cNvSpPr txBox="1"/>
          <p:nvPr/>
        </p:nvSpPr>
        <p:spPr>
          <a:xfrm>
            <a:off x="1183985" y="3307224"/>
            <a:ext cx="697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 কর্ণের  ধারণা ব্যাখ্যা করতে পারবে;</a:t>
            </a:r>
          </a:p>
        </p:txBody>
      </p:sp>
    </p:spTree>
    <p:extLst>
      <p:ext uri="{BB962C8B-B14F-4D97-AF65-F5344CB8AC3E}">
        <p14:creationId xmlns:p14="http://schemas.microsoft.com/office/powerpoint/2010/main" xmlns="" val="3899743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6">
            <a:extLst>
              <a:ext uri="{FF2B5EF4-FFF2-40B4-BE49-F238E27FC236}">
                <a16:creationId xmlns:a16="http://schemas.microsoft.com/office/drawing/2014/main" xmlns="" id="{1666B750-8630-4730-AD8C-4E90D9D0F1FD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2011C8D-D87A-4F76-B87E-D4A536180B44}"/>
              </a:ext>
            </a:extLst>
          </p:cNvPr>
          <p:cNvGrpSpPr/>
          <p:nvPr/>
        </p:nvGrpSpPr>
        <p:grpSpPr>
          <a:xfrm>
            <a:off x="3459421" y="567715"/>
            <a:ext cx="4823236" cy="2813651"/>
            <a:chOff x="4344793" y="1348039"/>
            <a:chExt cx="3593857" cy="221214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B63DEF77-6922-4210-BC6F-DB10B5A67450}"/>
                </a:ext>
              </a:extLst>
            </p:cNvPr>
            <p:cNvSpPr txBox="1"/>
            <p:nvPr/>
          </p:nvSpPr>
          <p:spPr>
            <a:xfrm>
              <a:off x="4707188" y="1348039"/>
              <a:ext cx="506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/>
                <a:t>A</a:t>
              </a:r>
              <a:endParaRPr lang="en-US" sz="2800" b="1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951E35C-309B-4EA6-9673-8F1877B1454C}"/>
                </a:ext>
              </a:extLst>
            </p:cNvPr>
            <p:cNvSpPr/>
            <p:nvPr/>
          </p:nvSpPr>
          <p:spPr>
            <a:xfrm>
              <a:off x="4344793" y="3036961"/>
              <a:ext cx="3866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B</a:t>
              </a:r>
              <a:endParaRPr lang="en-US" sz="2800" b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23C4B6D-478C-4F7B-A068-7B1C9E4A9931}"/>
                </a:ext>
              </a:extLst>
            </p:cNvPr>
            <p:cNvSpPr/>
            <p:nvPr/>
          </p:nvSpPr>
          <p:spPr>
            <a:xfrm>
              <a:off x="7563226" y="3036961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C</a:t>
              </a:r>
              <a:endParaRPr lang="en-US" sz="2800" b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72F0F60-CCEB-48F8-82A4-50D10833A5C1}"/>
                </a:ext>
              </a:extLst>
            </p:cNvPr>
            <p:cNvSpPr/>
            <p:nvPr/>
          </p:nvSpPr>
          <p:spPr>
            <a:xfrm>
              <a:off x="7086346" y="1476241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D</a:t>
              </a:r>
              <a:endParaRPr lang="en-US" sz="2800" b="1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CAB82DB-3AAA-4D2E-9508-DAE6D9918EFA}"/>
                </a:ext>
              </a:extLst>
            </p:cNvPr>
            <p:cNvCxnSpPr/>
            <p:nvPr/>
          </p:nvCxnSpPr>
          <p:spPr>
            <a:xfrm>
              <a:off x="4864952" y="3267561"/>
              <a:ext cx="25658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5078030-7C6C-470A-8163-193B894AAEBC}"/>
                </a:ext>
              </a:extLst>
            </p:cNvPr>
            <p:cNvCxnSpPr>
              <a:cxnSpLocks/>
            </p:cNvCxnSpPr>
            <p:nvPr/>
          </p:nvCxnSpPr>
          <p:spPr>
            <a:xfrm>
              <a:off x="5310399" y="1708516"/>
              <a:ext cx="1554858" cy="162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2490487-36B7-47B1-B119-E017EC06DB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1155" y="1708516"/>
              <a:ext cx="444851" cy="15590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7AE182B4-364C-4E45-BF2E-B2FB03DA260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257" y="1871259"/>
              <a:ext cx="565589" cy="14273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14A663D3-ACA7-4B42-AB4B-90E418147068}"/>
              </a:ext>
            </a:extLst>
          </p:cNvPr>
          <p:cNvSpPr/>
          <p:nvPr/>
        </p:nvSpPr>
        <p:spPr>
          <a:xfrm>
            <a:off x="712636" y="452491"/>
            <a:ext cx="3196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চতুর্ভূজ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চেনা</a:t>
            </a:r>
            <a:r>
              <a:rPr lang="bn-IN" sz="540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6" name="TextBox 6">
            <a:extLst>
              <a:ext uri="{FF2B5EF4-FFF2-40B4-BE49-F238E27FC236}">
                <a16:creationId xmlns:a16="http://schemas.microsoft.com/office/drawing/2014/main" xmlns="" id="{5990A5E1-B277-48F1-A283-84E5CE70F3C8}"/>
              </a:ext>
            </a:extLst>
          </p:cNvPr>
          <p:cNvSpPr txBox="1"/>
          <p:nvPr/>
        </p:nvSpPr>
        <p:spPr>
          <a:xfrm>
            <a:off x="-448926" y="3398054"/>
            <a:ext cx="12292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প্রদত্ত চিত্রে 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AB,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CD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DA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রেখাংশ চারটি সংযোগে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চতুর্ভূজ টি গঠিত হয়েছে</a:t>
            </a:r>
            <a:r>
              <a:rPr lang="en-US" sz="48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AB,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CD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DA 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চতুর্ভূজটির চারটি বাহু।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C270B278-B806-46FC-A142-241667C68198}"/>
              </a:ext>
            </a:extLst>
          </p:cNvPr>
          <p:cNvSpPr/>
          <p:nvPr/>
        </p:nvSpPr>
        <p:spPr>
          <a:xfrm>
            <a:off x="1779703" y="5080433"/>
            <a:ext cx="5113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অতএব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 একটি চতুর্ভূজ 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106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6">
            <a:extLst>
              <a:ext uri="{FF2B5EF4-FFF2-40B4-BE49-F238E27FC236}">
                <a16:creationId xmlns:a16="http://schemas.microsoft.com/office/drawing/2014/main" xmlns="" id="{1666B750-8630-4730-AD8C-4E90D9D0F1FD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2011C8D-D87A-4F76-B87E-D4A536180B44}"/>
              </a:ext>
            </a:extLst>
          </p:cNvPr>
          <p:cNvGrpSpPr/>
          <p:nvPr/>
        </p:nvGrpSpPr>
        <p:grpSpPr>
          <a:xfrm>
            <a:off x="3634090" y="1266426"/>
            <a:ext cx="4823236" cy="2813651"/>
            <a:chOff x="4344793" y="1348039"/>
            <a:chExt cx="3593857" cy="221214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B63DEF77-6922-4210-BC6F-DB10B5A67450}"/>
                </a:ext>
              </a:extLst>
            </p:cNvPr>
            <p:cNvSpPr txBox="1"/>
            <p:nvPr/>
          </p:nvSpPr>
          <p:spPr>
            <a:xfrm>
              <a:off x="4707188" y="1348039"/>
              <a:ext cx="506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/>
                <a:t>A</a:t>
              </a:r>
              <a:endParaRPr lang="en-US" sz="2800" b="1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951E35C-309B-4EA6-9673-8F1877B1454C}"/>
                </a:ext>
              </a:extLst>
            </p:cNvPr>
            <p:cNvSpPr/>
            <p:nvPr/>
          </p:nvSpPr>
          <p:spPr>
            <a:xfrm>
              <a:off x="4344793" y="3036961"/>
              <a:ext cx="3866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B</a:t>
              </a:r>
              <a:endParaRPr lang="en-US" sz="2800" b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23C4B6D-478C-4F7B-A068-7B1C9E4A9931}"/>
                </a:ext>
              </a:extLst>
            </p:cNvPr>
            <p:cNvSpPr/>
            <p:nvPr/>
          </p:nvSpPr>
          <p:spPr>
            <a:xfrm>
              <a:off x="7563226" y="3036961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C</a:t>
              </a:r>
              <a:endParaRPr lang="en-US" sz="2800" b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72F0F60-CCEB-48F8-82A4-50D10833A5C1}"/>
                </a:ext>
              </a:extLst>
            </p:cNvPr>
            <p:cNvSpPr/>
            <p:nvPr/>
          </p:nvSpPr>
          <p:spPr>
            <a:xfrm>
              <a:off x="7086346" y="1476241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D</a:t>
              </a:r>
              <a:endParaRPr lang="en-US" sz="2800" b="1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CAB82DB-3AAA-4D2E-9508-DAE6D9918EFA}"/>
                </a:ext>
              </a:extLst>
            </p:cNvPr>
            <p:cNvCxnSpPr>
              <a:cxnSpLocks/>
            </p:cNvCxnSpPr>
            <p:nvPr/>
          </p:nvCxnSpPr>
          <p:spPr>
            <a:xfrm>
              <a:off x="4901155" y="3267561"/>
              <a:ext cx="252969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5078030-7C6C-470A-8163-193B894AAEBC}"/>
                </a:ext>
              </a:extLst>
            </p:cNvPr>
            <p:cNvCxnSpPr>
              <a:cxnSpLocks/>
            </p:cNvCxnSpPr>
            <p:nvPr/>
          </p:nvCxnSpPr>
          <p:spPr>
            <a:xfrm>
              <a:off x="5310399" y="1708516"/>
              <a:ext cx="1554858" cy="162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2490487-36B7-47B1-B119-E017EC06DB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1155" y="1708516"/>
              <a:ext cx="444851" cy="15590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7AE182B4-364C-4E45-BF2E-B2FB03DA260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257" y="1871259"/>
              <a:ext cx="565589" cy="14273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14A663D3-ACA7-4B42-AB4B-90E418147068}"/>
              </a:ext>
            </a:extLst>
          </p:cNvPr>
          <p:cNvSpPr/>
          <p:nvPr/>
        </p:nvSpPr>
        <p:spPr>
          <a:xfrm>
            <a:off x="386558" y="393292"/>
            <a:ext cx="5383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 কর্ণ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চেনা</a:t>
            </a:r>
            <a:r>
              <a:rPr lang="bn-IN" sz="540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6" name="TextBox 6">
            <a:extLst>
              <a:ext uri="{FF2B5EF4-FFF2-40B4-BE49-F238E27FC236}">
                <a16:creationId xmlns:a16="http://schemas.microsoft.com/office/drawing/2014/main" xmlns="" id="{5990A5E1-B277-48F1-A283-84E5CE70F3C8}"/>
              </a:ext>
            </a:extLst>
          </p:cNvPr>
          <p:cNvSpPr txBox="1"/>
          <p:nvPr/>
        </p:nvSpPr>
        <p:spPr>
          <a:xfrm>
            <a:off x="2478438" y="4439857"/>
            <a:ext cx="713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প্রদত্ত চিত্রে 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AC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দুইটি কর্ণ।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6EF13BA-C24B-42DD-9651-34C046D55F28}"/>
              </a:ext>
            </a:extLst>
          </p:cNvPr>
          <p:cNvCxnSpPr/>
          <p:nvPr/>
        </p:nvCxnSpPr>
        <p:spPr>
          <a:xfrm>
            <a:off x="4969753" y="1724920"/>
            <a:ext cx="2798016" cy="20224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6648927-D143-4726-9617-5392B0BE12F0}"/>
              </a:ext>
            </a:extLst>
          </p:cNvPr>
          <p:cNvCxnSpPr/>
          <p:nvPr/>
        </p:nvCxnSpPr>
        <p:spPr>
          <a:xfrm flipV="1">
            <a:off x="4360899" y="1930422"/>
            <a:ext cx="2635978" cy="17759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xmlns="" id="{6730857F-1B98-424C-814E-9EFD5BF3DF2B}"/>
              </a:ext>
            </a:extLst>
          </p:cNvPr>
          <p:cNvSpPr txBox="1"/>
          <p:nvPr/>
        </p:nvSpPr>
        <p:spPr>
          <a:xfrm>
            <a:off x="409883" y="5360242"/>
            <a:ext cx="1072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 বিপরীত কৌনিক শীর্ষের সংযোজক রেখাংশকে কর্ণ বলে।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3525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6">
            <a:extLst>
              <a:ext uri="{FF2B5EF4-FFF2-40B4-BE49-F238E27FC236}">
                <a16:creationId xmlns:a16="http://schemas.microsoft.com/office/drawing/2014/main" xmlns="" id="{0FC3D89D-EF1B-4734-8C0F-49EA9DEFE07D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DB9D51A-5D06-4FE1-8248-D2E270DFD658}"/>
              </a:ext>
            </a:extLst>
          </p:cNvPr>
          <p:cNvSpPr/>
          <p:nvPr/>
        </p:nvSpPr>
        <p:spPr>
          <a:xfrm>
            <a:off x="5093469" y="464695"/>
            <a:ext cx="6119173" cy="215607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2FC8EA-B437-486B-B3AB-63990501278D}"/>
              </a:ext>
            </a:extLst>
          </p:cNvPr>
          <p:cNvSpPr/>
          <p:nvPr/>
        </p:nvSpPr>
        <p:spPr>
          <a:xfrm>
            <a:off x="559308" y="4229025"/>
            <a:ext cx="10972800" cy="183701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নিজ নিজ খাতায় চিত্র সহ কর্ণের সঙ্গা লিখ।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1ED329-041D-4E73-A940-3AFCBDC1A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39" r="14347" b="23497"/>
          <a:stretch/>
        </p:blipFill>
        <p:spPr>
          <a:xfrm>
            <a:off x="609600" y="269823"/>
            <a:ext cx="4002375" cy="39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8541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FBE6-67FA-4A87-AD96-9BD91C75DC63}"/>
              </a:ext>
            </a:extLst>
          </p:cNvPr>
          <p:cNvSpPr txBox="1"/>
          <p:nvPr/>
        </p:nvSpPr>
        <p:spPr>
          <a:xfrm>
            <a:off x="805217" y="1827117"/>
            <a:ext cx="10977052" cy="3203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কোনো চতুর্ভুজের চারটি বাহুর দৈর্ঘ্য ও একটি কর্ণ দেওয়া আছে। চতুর্ভূজটি আঁকতে 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হবে।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3488865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533</Words>
  <Application>Microsoft Office PowerPoint</Application>
  <PresentationFormat>Custom</PresentationFormat>
  <Paragraphs>119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 Paroi</dc:creator>
  <cp:lastModifiedBy>Windows User</cp:lastModifiedBy>
  <cp:revision>130</cp:revision>
  <dcterms:created xsi:type="dcterms:W3CDTF">2019-10-30T16:34:18Z</dcterms:created>
  <dcterms:modified xsi:type="dcterms:W3CDTF">2020-05-04T04:22:31Z</dcterms:modified>
</cp:coreProperties>
</file>