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4" r:id="rId2"/>
    <p:sldId id="335" r:id="rId3"/>
    <p:sldId id="284" r:id="rId4"/>
    <p:sldId id="285" r:id="rId5"/>
    <p:sldId id="263" r:id="rId6"/>
    <p:sldId id="275" r:id="rId7"/>
    <p:sldId id="277" r:id="rId8"/>
    <p:sldId id="287" r:id="rId9"/>
    <p:sldId id="330" r:id="rId10"/>
    <p:sldId id="331" r:id="rId11"/>
    <p:sldId id="332" r:id="rId12"/>
    <p:sldId id="333" r:id="rId13"/>
    <p:sldId id="316" r:id="rId14"/>
    <p:sldId id="317" r:id="rId15"/>
    <p:sldId id="318" r:id="rId16"/>
    <p:sldId id="319" r:id="rId17"/>
    <p:sldId id="291" r:id="rId18"/>
    <p:sldId id="281" r:id="rId19"/>
    <p:sldId id="278" r:id="rId20"/>
    <p:sldId id="334" r:id="rId21"/>
    <p:sldId id="315" r:id="rId22"/>
    <p:sldId id="31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3394" autoAdjust="0"/>
  </p:normalViewPr>
  <p:slideViewPr>
    <p:cSldViewPr snapToGrid="0">
      <p:cViewPr varScale="1">
        <p:scale>
          <a:sx n="71" d="100"/>
          <a:sy n="71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5569F-D329-4AD1-A7D5-B49A83ED516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E148F-8F42-4141-B58A-765EB2D67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6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E148F-8F42-4141-B58A-765EB2D67B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0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08B9-8EC4-48DC-AD74-B969B267ECA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5C0-7B03-4763-AF30-DC9CCE95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3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08B9-8EC4-48DC-AD74-B969B267ECA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5C0-7B03-4763-AF30-DC9CCE95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0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08B9-8EC4-48DC-AD74-B969B267ECA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5C0-7B03-4763-AF30-DC9CCE95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0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08B9-8EC4-48DC-AD74-B969B267ECA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5C0-7B03-4763-AF30-DC9CCE95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4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08B9-8EC4-48DC-AD74-B969B267ECA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5C0-7B03-4763-AF30-DC9CCE95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7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08B9-8EC4-48DC-AD74-B969B267ECA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5C0-7B03-4763-AF30-DC9CCE95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08B9-8EC4-48DC-AD74-B969B267ECA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5C0-7B03-4763-AF30-DC9CCE95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5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08B9-8EC4-48DC-AD74-B969B267ECA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5C0-7B03-4763-AF30-DC9CCE95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9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08B9-8EC4-48DC-AD74-B969B267ECA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5C0-7B03-4763-AF30-DC9CCE95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7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08B9-8EC4-48DC-AD74-B969B267ECA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5C0-7B03-4763-AF30-DC9CCE95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08B9-8EC4-48DC-AD74-B969B267ECA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5C0-7B03-4763-AF30-DC9CCE95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B08B9-8EC4-48DC-AD74-B969B267ECA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5B5C0-7B03-4763-AF30-DC9CCE95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1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30" y="716551"/>
            <a:ext cx="8023422" cy="5424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69448" y="1891073"/>
            <a:ext cx="1105739" cy="8035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</a:p>
        </p:txBody>
      </p:sp>
      <p:sp>
        <p:nvSpPr>
          <p:cNvPr id="9" name="Rectangle 8"/>
          <p:cNvSpPr/>
          <p:nvPr/>
        </p:nvSpPr>
        <p:spPr>
          <a:xfrm>
            <a:off x="3360735" y="2418569"/>
            <a:ext cx="1131850" cy="8035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582" y="3027218"/>
            <a:ext cx="1054920" cy="8035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1502" y="3635867"/>
            <a:ext cx="1133230" cy="8035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30732" y="4095843"/>
            <a:ext cx="1133230" cy="803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63962" y="4595815"/>
            <a:ext cx="1133347" cy="803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ঠে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98625" y="1336965"/>
            <a:ext cx="1133348" cy="80356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75460" y="1852620"/>
            <a:ext cx="1115429" cy="80356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12380" y="2382977"/>
            <a:ext cx="1103165" cy="7406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7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8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47855" y="588818"/>
            <a:ext cx="3733800" cy="388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৭৩৪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২৫৬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795655" y="173182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04522" y="170234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৪৪০৪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83342" y="1609611"/>
            <a:ext cx="5612314" cy="707886"/>
            <a:chOff x="1981200" y="1706505"/>
            <a:chExt cx="3886200" cy="707886"/>
          </a:xfrm>
        </p:grpSpPr>
        <p:sp>
          <p:nvSpPr>
            <p:cNvPr id="28" name="TextBox 27"/>
            <p:cNvSpPr txBox="1"/>
            <p:nvPr/>
          </p:nvSpPr>
          <p:spPr>
            <a:xfrm>
              <a:off x="1981200" y="1706505"/>
              <a:ext cx="1873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4000" dirty="0">
                  <a:latin typeface="Kalpurush" panose="02000600000000000000" pitchFamily="2" charset="0"/>
                  <a:cs typeface="Kalpurush" panose="02000600000000000000" pitchFamily="2" charset="0"/>
                </a:rPr>
                <a:t>৭৩৪ </a:t>
              </a:r>
              <a:r>
                <a:rPr lang="en-US" sz="4000" dirty="0">
                  <a:latin typeface="Kalpurush" panose="02000600000000000000" pitchFamily="2" charset="0"/>
                  <a:cs typeface="Kalpurush" panose="02000600000000000000" pitchFamily="2" charset="0"/>
                </a:rPr>
                <a:t>× </a:t>
              </a:r>
              <a:r>
                <a:rPr lang="bn-IN" sz="4000" dirty="0">
                  <a:latin typeface="Kalpurush" panose="02000600000000000000" pitchFamily="2" charset="0"/>
                  <a:cs typeface="Kalpurush" panose="02000600000000000000" pitchFamily="2" charset="0"/>
                </a:rPr>
                <a:t>৬</a:t>
              </a:r>
              <a:endParaRPr lang="en-US" sz="4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001553" y="1828801"/>
              <a:ext cx="1865847" cy="38099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634279" y="21529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৩৬৭০০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9282" y="2085090"/>
            <a:ext cx="6486373" cy="707886"/>
            <a:chOff x="1592580" y="1706505"/>
            <a:chExt cx="4075135" cy="707886"/>
          </a:xfrm>
        </p:grpSpPr>
        <p:sp>
          <p:nvSpPr>
            <p:cNvPr id="32" name="TextBox 31"/>
            <p:cNvSpPr txBox="1"/>
            <p:nvPr/>
          </p:nvSpPr>
          <p:spPr>
            <a:xfrm>
              <a:off x="1592580" y="1706505"/>
              <a:ext cx="23995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4000" dirty="0">
                  <a:latin typeface="Kalpurush" panose="02000600000000000000" pitchFamily="2" charset="0"/>
                  <a:cs typeface="Kalpurush" panose="02000600000000000000" pitchFamily="2" charset="0"/>
                </a:rPr>
                <a:t>৭৩৪ </a:t>
              </a:r>
              <a:r>
                <a:rPr lang="en-US" sz="4000" dirty="0">
                  <a:latin typeface="Kalpurush" panose="02000600000000000000" pitchFamily="2" charset="0"/>
                  <a:cs typeface="Kalpurush" panose="02000600000000000000" pitchFamily="2" charset="0"/>
                </a:rPr>
                <a:t>× </a:t>
              </a:r>
              <a:r>
                <a:rPr lang="bn-IN" sz="4000" dirty="0">
                  <a:latin typeface="Kalpurush" panose="02000600000000000000" pitchFamily="2" charset="0"/>
                  <a:cs typeface="Kalpurush" panose="02000600000000000000" pitchFamily="2" charset="0"/>
                </a:rPr>
                <a:t>৫০</a:t>
              </a:r>
              <a:endParaRPr lang="en-US" sz="4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4231021" y="1828801"/>
              <a:ext cx="1436694" cy="38099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643255" y="2533288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১৪৬৮০০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884218" y="2570019"/>
            <a:ext cx="4911437" cy="707886"/>
            <a:chOff x="1600200" y="1706505"/>
            <a:chExt cx="4267200" cy="707886"/>
          </a:xfrm>
        </p:grpSpPr>
        <p:sp>
          <p:nvSpPr>
            <p:cNvPr id="36" name="TextBox 35"/>
            <p:cNvSpPr txBox="1"/>
            <p:nvPr/>
          </p:nvSpPr>
          <p:spPr>
            <a:xfrm>
              <a:off x="1600200" y="1706505"/>
              <a:ext cx="2254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4000" dirty="0">
                  <a:latin typeface="Kalpurush" panose="02000600000000000000" pitchFamily="2" charset="0"/>
                  <a:cs typeface="Kalpurush" panose="02000600000000000000" pitchFamily="2" charset="0"/>
                </a:rPr>
                <a:t>৭৩৪ </a:t>
              </a:r>
              <a:r>
                <a:rPr lang="en-US" sz="4000" dirty="0">
                  <a:latin typeface="Kalpurush" panose="02000600000000000000" pitchFamily="2" charset="0"/>
                  <a:cs typeface="Kalpurush" panose="02000600000000000000" pitchFamily="2" charset="0"/>
                </a:rPr>
                <a:t>× </a:t>
              </a:r>
              <a:r>
                <a:rPr lang="bn-IN" sz="4000" dirty="0">
                  <a:latin typeface="Kalpurush" panose="02000600000000000000" pitchFamily="2" charset="0"/>
                  <a:cs typeface="Kalpurush" panose="02000600000000000000" pitchFamily="2" charset="0"/>
                </a:rPr>
                <a:t>২০০</a:t>
              </a:r>
              <a:endParaRPr lang="en-US" sz="4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3886200" y="1828801"/>
              <a:ext cx="1981200" cy="38099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6795655" y="3179618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43255" y="3142888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১৮৭৯০৪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39091" y="5237019"/>
            <a:ext cx="308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৭৩৪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× 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২৫৬ =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3746" y="5299675"/>
            <a:ext cx="234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১৮৭৯০৪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2" name="Frame 41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1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43600" y="685800"/>
            <a:ext cx="3733800" cy="388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bn-IN" sz="3600" dirty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৮৫৩৬</a:t>
            </a:r>
            <a:endParaRPr lang="en-US" sz="3600" dirty="0">
              <a:solidFill>
                <a:schemeClr val="tx1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pPr algn="r"/>
            <a:r>
              <a:rPr lang="en-US" sz="3600" dirty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× </a:t>
            </a:r>
            <a:r>
              <a:rPr lang="bn-IN" sz="3600" dirty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৯৭২ </a:t>
            </a:r>
            <a:endParaRPr lang="en-US" sz="3600" dirty="0">
              <a:solidFill>
                <a:schemeClr val="tx1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391400" y="175260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39000" y="173461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dirty="0">
                <a:latin typeface="NikoshBAN" panose="02000000000000000000"/>
                <a:cs typeface="NikoshBAN" panose="02000000000000000000" pitchFamily="2" charset="0"/>
              </a:rPr>
              <a:t>১৭০৭২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9000" y="216702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dirty="0">
                <a:latin typeface="NikoshBAN" panose="02000000000000000000"/>
                <a:cs typeface="NikoshBAN" panose="02000000000000000000" pitchFamily="2" charset="0"/>
              </a:rPr>
              <a:t>৫৯৭৫২০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9000" y="263027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dirty="0">
                <a:latin typeface="NikoshBAN" panose="02000000000000000000"/>
                <a:cs typeface="NikoshBAN" panose="02000000000000000000" pitchFamily="2" charset="0"/>
              </a:rPr>
              <a:t>৭৬৮২৪০০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391400" y="327660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58722" y="3227769"/>
            <a:ext cx="268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dirty="0">
                <a:latin typeface="NikoshBAN" panose="02000000000000000000"/>
                <a:cs typeface="NikoshBAN" panose="02000000000000000000" pitchFamily="2" charset="0"/>
              </a:rPr>
              <a:t>৮২৯৬৯৯২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5218" y="5391836"/>
            <a:ext cx="347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dirty="0">
                <a:latin typeface="NikoshBAN" panose="02000000000000000000"/>
                <a:cs typeface="NikoshBAN" panose="02000000000000000000" pitchFamily="2" charset="0"/>
              </a:rPr>
              <a:t>৮৫৩৬</a:t>
            </a:r>
            <a:r>
              <a:rPr lang="bn-IN" sz="3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/>
                <a:cs typeface="NikoshBAN" panose="02000000000000000000" pitchFamily="2" charset="0"/>
              </a:rPr>
              <a:t>× </a:t>
            </a:r>
            <a:r>
              <a:rPr lang="bn-BD" sz="3600" dirty="0">
                <a:latin typeface="NikoshBAN" panose="02000000000000000000"/>
                <a:cs typeface="NikoshBAN" panose="02000000000000000000" pitchFamily="2" charset="0"/>
              </a:rPr>
              <a:t>৯৭২</a:t>
            </a:r>
            <a:r>
              <a:rPr lang="bn-IN" sz="3600" dirty="0">
                <a:latin typeface="NikoshBAN" panose="02000000000000000000"/>
                <a:cs typeface="NikoshBAN" panose="02000000000000000000" pitchFamily="2" charset="0"/>
              </a:rPr>
              <a:t> =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15202" y="5459799"/>
            <a:ext cx="287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dirty="0">
                <a:latin typeface="NikoshBAN" panose="02000000000000000000"/>
                <a:cs typeface="NikoshBAN" panose="02000000000000000000" pitchFamily="2" charset="0"/>
              </a:rPr>
              <a:t>৮২৯৬৯৯২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19602" y="1591878"/>
            <a:ext cx="2895600" cy="531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bn-IN" sz="3600" dirty="0">
                <a:solidFill>
                  <a:srgbClr val="FF0000"/>
                </a:solidFill>
                <a:latin typeface="NikoshBAN" panose="02000000000000000000"/>
                <a:cs typeface="NikoshBAN" panose="02000000000000000000" pitchFamily="2" charset="0"/>
              </a:rPr>
              <a:t>৮৫৩৬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/>
                <a:cs typeface="NikoshBAN" panose="02000000000000000000" pitchFamily="2" charset="0"/>
              </a:rPr>
              <a:t> ×</a:t>
            </a:r>
            <a:r>
              <a:rPr lang="bn-IN" sz="3600" dirty="0">
                <a:solidFill>
                  <a:srgbClr val="FF0000"/>
                </a:solidFill>
                <a:latin typeface="NikoshBAN" panose="0200000000000000000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rgbClr val="FF0000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19602" y="2191609"/>
            <a:ext cx="2886690" cy="5355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bn-IN" sz="3600" dirty="0">
                <a:solidFill>
                  <a:srgbClr val="FF0000"/>
                </a:solidFill>
                <a:latin typeface="NikoshBAN" panose="02000000000000000000"/>
                <a:cs typeface="NikoshBAN" panose="02000000000000000000" pitchFamily="2" charset="0"/>
              </a:rPr>
              <a:t>৮৫৩৬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/>
                <a:cs typeface="NikoshBAN" panose="02000000000000000000" pitchFamily="2" charset="0"/>
              </a:rPr>
              <a:t>× ৭০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19602" y="2813350"/>
            <a:ext cx="2886690" cy="5355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bn-IN" sz="3600" dirty="0">
                <a:solidFill>
                  <a:srgbClr val="FF0000"/>
                </a:solidFill>
                <a:latin typeface="NikoshBAN" panose="02000000000000000000"/>
                <a:cs typeface="NikoshBAN" panose="02000000000000000000" pitchFamily="2" charset="0"/>
              </a:rPr>
              <a:t>৮৫৩৬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/>
                <a:cs typeface="NikoshBAN" panose="02000000000000000000" pitchFamily="2" charset="0"/>
              </a:rPr>
              <a:t>× ৯০০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5303819" y="1775360"/>
            <a:ext cx="2011381" cy="3382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5303820" y="2313729"/>
            <a:ext cx="2011381" cy="3382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5303820" y="2870419"/>
            <a:ext cx="2011381" cy="3382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41" name="Frame 40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93172" y="1672397"/>
            <a:ext cx="368877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সমাধান কর: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3172" y="2258293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৪৩৯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৩২৮ =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10944" y="450595"/>
            <a:ext cx="3276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সমাধান প্রক্র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য়াঃ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9272" y="1115291"/>
            <a:ext cx="3733800" cy="388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৪৩৯</a:t>
            </a:r>
          </a:p>
          <a:p>
            <a:pPr algn="r"/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৩২৮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9137072" y="2182091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984672" y="210589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৩৫১২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921482" y="2161307"/>
            <a:ext cx="5215590" cy="646331"/>
            <a:chOff x="1117487" y="1731815"/>
            <a:chExt cx="4749913" cy="646331"/>
          </a:xfrm>
        </p:grpSpPr>
        <p:sp>
          <p:nvSpPr>
            <p:cNvPr id="32" name="TextBox 31"/>
            <p:cNvSpPr txBox="1"/>
            <p:nvPr/>
          </p:nvSpPr>
          <p:spPr>
            <a:xfrm>
              <a:off x="1117487" y="1731815"/>
              <a:ext cx="2816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৪৩৯ 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× </a:t>
              </a:r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৮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4034429" y="1828801"/>
              <a:ext cx="1832971" cy="38099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984672" y="259651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৮৭৮০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552114" y="2650216"/>
            <a:ext cx="5584958" cy="646331"/>
            <a:chOff x="1707568" y="1720600"/>
            <a:chExt cx="4071249" cy="646331"/>
          </a:xfrm>
        </p:grpSpPr>
        <p:sp>
          <p:nvSpPr>
            <p:cNvPr id="36" name="TextBox 35"/>
            <p:cNvSpPr txBox="1"/>
            <p:nvPr/>
          </p:nvSpPr>
          <p:spPr>
            <a:xfrm>
              <a:off x="1707568" y="1720600"/>
              <a:ext cx="285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৪৩৯ 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× </a:t>
              </a:r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২০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4311644" y="1827919"/>
              <a:ext cx="1467173" cy="38099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002654" y="307015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১৩১৭০০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098977" y="3080700"/>
            <a:ext cx="5038095" cy="646331"/>
            <a:chOff x="829305" y="1719470"/>
            <a:chExt cx="5038095" cy="646331"/>
          </a:xfrm>
        </p:grpSpPr>
        <p:sp>
          <p:nvSpPr>
            <p:cNvPr id="40" name="TextBox 39"/>
            <p:cNvSpPr txBox="1"/>
            <p:nvPr/>
          </p:nvSpPr>
          <p:spPr>
            <a:xfrm>
              <a:off x="829305" y="1719470"/>
              <a:ext cx="3056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৪৩৯ 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× </a:t>
              </a:r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৩০০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3886200" y="1828801"/>
              <a:ext cx="1981200" cy="38099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9137072" y="3706091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984672" y="366936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১৪৩৯৯২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7503" y="5266021"/>
            <a:ext cx="337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৪৩৯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×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৩২৮ =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89272" y="5256753"/>
            <a:ext cx="230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১৪৩৯৯২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61854" y="150916"/>
            <a:ext cx="4378036" cy="8799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7" name="Frame 46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1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30" grpId="0"/>
      <p:bldP spid="34" grpId="0"/>
      <p:bldP spid="38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76600" y="609600"/>
            <a:ext cx="350520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৭৮০ ×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৬৩০ =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08364" y="1447800"/>
            <a:ext cx="10127672" cy="472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04694" y="1590449"/>
            <a:ext cx="499912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৭৮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৬৩ = ৪৯১৪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52819" y="2339113"/>
            <a:ext cx="1551191" cy="607862"/>
            <a:chOff x="1128819" y="2339113"/>
            <a:chExt cx="1551191" cy="607862"/>
          </a:xfrm>
          <a:solidFill>
            <a:srgbClr val="FF0000"/>
          </a:solidFill>
        </p:grpSpPr>
        <p:sp>
          <p:nvSpPr>
            <p:cNvPr id="27" name="Down Arrow 26"/>
            <p:cNvSpPr/>
            <p:nvPr/>
          </p:nvSpPr>
          <p:spPr>
            <a:xfrm>
              <a:off x="1128819" y="2339113"/>
              <a:ext cx="255104" cy="587514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02904" y="2362200"/>
              <a:ext cx="97710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304694" y="3112053"/>
            <a:ext cx="576581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৭৮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৬৩  = ৪৯১৪০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858000" y="1828801"/>
            <a:ext cx="1905000" cy="1828800"/>
            <a:chOff x="5334000" y="1828801"/>
            <a:chExt cx="1600200" cy="1828800"/>
          </a:xfrm>
          <a:solidFill>
            <a:srgbClr val="FF0000"/>
          </a:solidFill>
        </p:grpSpPr>
        <p:sp>
          <p:nvSpPr>
            <p:cNvPr id="31" name="Curved Left Arrow 30"/>
            <p:cNvSpPr/>
            <p:nvPr/>
          </p:nvSpPr>
          <p:spPr>
            <a:xfrm>
              <a:off x="5334000" y="1828801"/>
              <a:ext cx="762000" cy="1828800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96000" y="2514600"/>
              <a:ext cx="8382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80252" y="3709549"/>
            <a:ext cx="1808659" cy="635919"/>
            <a:chOff x="1421296" y="2362200"/>
            <a:chExt cx="1808659" cy="635919"/>
          </a:xfrm>
          <a:solidFill>
            <a:srgbClr val="FF0000"/>
          </a:solidFill>
        </p:grpSpPr>
        <p:sp>
          <p:nvSpPr>
            <p:cNvPr id="34" name="Down Arrow 33"/>
            <p:cNvSpPr/>
            <p:nvPr/>
          </p:nvSpPr>
          <p:spPr>
            <a:xfrm>
              <a:off x="1421296" y="2362200"/>
              <a:ext cx="255104" cy="587514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32320" y="2413344"/>
              <a:ext cx="119763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460810" y="4582513"/>
            <a:ext cx="539719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৭৮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৬৩০ = ৪৯১৪০০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858000" y="3505201"/>
            <a:ext cx="2202544" cy="1676400"/>
            <a:chOff x="5334000" y="1828801"/>
            <a:chExt cx="1600200" cy="1828800"/>
          </a:xfrm>
          <a:solidFill>
            <a:srgbClr val="FF0000"/>
          </a:solidFill>
        </p:grpSpPr>
        <p:sp>
          <p:nvSpPr>
            <p:cNvPr id="38" name="Curved Left Arrow 37"/>
            <p:cNvSpPr/>
            <p:nvPr/>
          </p:nvSpPr>
          <p:spPr>
            <a:xfrm>
              <a:off x="5334000" y="1828801"/>
              <a:ext cx="762000" cy="1828800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96000" y="2514600"/>
              <a:ext cx="838200" cy="6379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153401" y="1905002"/>
            <a:ext cx="2654676" cy="3200399"/>
            <a:chOff x="5334000" y="1828801"/>
            <a:chExt cx="1600200" cy="1828800"/>
          </a:xfrm>
          <a:solidFill>
            <a:srgbClr val="FF0000"/>
          </a:solidFill>
        </p:grpSpPr>
        <p:sp>
          <p:nvSpPr>
            <p:cNvPr id="41" name="Curved Left Arrow 40"/>
            <p:cNvSpPr/>
            <p:nvPr/>
          </p:nvSpPr>
          <p:spPr>
            <a:xfrm>
              <a:off x="5334000" y="1828801"/>
              <a:ext cx="762000" cy="1828800"/>
            </a:xfrm>
            <a:prstGeom prst="curvedLeftArrow">
              <a:avLst>
                <a:gd name="adj1" fmla="val 25000"/>
                <a:gd name="adj2" fmla="val 36662"/>
                <a:gd name="adj3" fmla="val 25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96000" y="2514600"/>
              <a:ext cx="838200" cy="3341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3" name="Frame 42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9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29094"/>
            <a:ext cx="121919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৭৮০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×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৬৩০ 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736980"/>
            <a:ext cx="12191999" cy="6121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83304" y="1579342"/>
            <a:ext cx="471710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৭৮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৬৩ =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৪৯১৪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94809" y="2433009"/>
            <a:ext cx="3268095" cy="707885"/>
            <a:chOff x="1421296" y="2362199"/>
            <a:chExt cx="1334376" cy="70788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Down Arrow 4"/>
            <p:cNvSpPr/>
            <p:nvPr/>
          </p:nvSpPr>
          <p:spPr>
            <a:xfrm>
              <a:off x="1421296" y="2362199"/>
              <a:ext cx="255104" cy="707885"/>
            </a:xfrm>
            <a:prstGeom prst="downArrow">
              <a:avLst>
                <a:gd name="adj1" fmla="val 28583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2904" y="2362200"/>
              <a:ext cx="1052768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29686" y="3129591"/>
            <a:ext cx="614807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৭৮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৬৩  = ৪৯১৪০০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37906" y="1789011"/>
            <a:ext cx="2183502" cy="1828800"/>
            <a:chOff x="5334000" y="1828801"/>
            <a:chExt cx="2024244" cy="1828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Curved Left Arrow 8"/>
            <p:cNvSpPr/>
            <p:nvPr/>
          </p:nvSpPr>
          <p:spPr>
            <a:xfrm>
              <a:off x="5334000" y="1828801"/>
              <a:ext cx="762000" cy="1828800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08921" y="2545282"/>
              <a:ext cx="1049323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30020" y="3893960"/>
            <a:ext cx="3651581" cy="607053"/>
            <a:chOff x="1440073" y="2339922"/>
            <a:chExt cx="1074527" cy="6070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" name="Down Arrow 12"/>
            <p:cNvSpPr/>
            <p:nvPr/>
          </p:nvSpPr>
          <p:spPr>
            <a:xfrm>
              <a:off x="1440073" y="2339922"/>
              <a:ext cx="255104" cy="587514"/>
            </a:xfrm>
            <a:prstGeom prst="downArrow">
              <a:avLst>
                <a:gd name="adj1" fmla="val 16556"/>
                <a:gd name="adj2" fmla="val 4620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02904" y="2362200"/>
              <a:ext cx="81169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83304" y="4639852"/>
            <a:ext cx="59845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৭৮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×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৬৩০ = ৪৯১৪০০০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10400" y="3505201"/>
            <a:ext cx="1878495" cy="1676400"/>
            <a:chOff x="5334000" y="1828801"/>
            <a:chExt cx="1878495" cy="1828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Curved Left Arrow 16"/>
            <p:cNvSpPr/>
            <p:nvPr/>
          </p:nvSpPr>
          <p:spPr>
            <a:xfrm>
              <a:off x="5334000" y="1828801"/>
              <a:ext cx="762000" cy="1828800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50495" y="2444679"/>
              <a:ext cx="1062000" cy="6379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02072" y="1922442"/>
            <a:ext cx="2825762" cy="3200399"/>
            <a:chOff x="5334000" y="1828801"/>
            <a:chExt cx="1677949" cy="1828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Curved Left Arrow 19"/>
            <p:cNvSpPr/>
            <p:nvPr/>
          </p:nvSpPr>
          <p:spPr>
            <a:xfrm>
              <a:off x="5334000" y="1828801"/>
              <a:ext cx="762000" cy="1828800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1593" y="2496130"/>
              <a:ext cx="900356" cy="3341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১০০০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9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210984"/>
            <a:ext cx="12192000" cy="6993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12421" y="2234016"/>
            <a:ext cx="3886200" cy="388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391400" y="2267634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31955" y="223401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b="1" dirty="0">
                <a:latin typeface="NikoshBAN" pitchFamily="2" charset="0"/>
                <a:cs typeface="NikoshBAN" pitchFamily="2" charset="0"/>
              </a:rPr>
              <a:t>২৩৪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718063" y="2173070"/>
            <a:ext cx="3886200" cy="646331"/>
            <a:chOff x="1981200" y="1706505"/>
            <a:chExt cx="3886200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1981200" y="1706505"/>
              <a:ext cx="1873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৭৮ 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× 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3886200" y="1828801"/>
              <a:ext cx="1981200" cy="38099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535379" y="2722864"/>
            <a:ext cx="168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b="1" dirty="0">
                <a:latin typeface="NikoshBAN" pitchFamily="2" charset="0"/>
                <a:cs typeface="NikoshBAN" pitchFamily="2" charset="0"/>
              </a:rPr>
              <a:t>৪৬৮০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354103" y="2639632"/>
            <a:ext cx="4260443" cy="646331"/>
            <a:chOff x="1606957" y="1685764"/>
            <a:chExt cx="4260443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1606957" y="1685764"/>
              <a:ext cx="2274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৭৮ 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× </a:t>
              </a:r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৬০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3886200" y="1828801"/>
              <a:ext cx="1981200" cy="38099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7391400" y="320040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457319" y="3159622"/>
            <a:ext cx="168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b="1" dirty="0">
                <a:latin typeface="NikoshBAN" pitchFamily="2" charset="0"/>
                <a:cs typeface="NikoshBAN" pitchFamily="2" charset="0"/>
              </a:rPr>
              <a:t>৪৯১৪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99889" y="4971427"/>
            <a:ext cx="337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b="1" dirty="0">
                <a:latin typeface="NikoshBAN" pitchFamily="2" charset="0"/>
                <a:cs typeface="NikoshBAN" pitchFamily="2" charset="0"/>
              </a:rPr>
              <a:t>৭৮০০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৬৩০ =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07032" y="5010835"/>
            <a:ext cx="2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b="1" dirty="0">
                <a:latin typeface="NikoshBAN" pitchFamily="2" charset="0"/>
                <a:cs typeface="NikoshBAN" pitchFamily="2" charset="0"/>
              </a:rPr>
              <a:t>৪৯১৪০০০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33800" y="268070"/>
            <a:ext cx="5486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আনুভূমিকভাবে লিখে সমাধান করি: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06994" y="166590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৬৩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9137434" y="1362084"/>
            <a:ext cx="0" cy="23622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10673" y="130043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৭৮০০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80123" y="1721371"/>
            <a:ext cx="47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Frame 46"/>
          <p:cNvSpPr/>
          <p:nvPr/>
        </p:nvSpPr>
        <p:spPr>
          <a:xfrm>
            <a:off x="0" y="-247406"/>
            <a:ext cx="12192000" cy="7105405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515D44-ADCF-D422-B30E-16BB462684E3}"/>
              </a:ext>
            </a:extLst>
          </p:cNvPr>
          <p:cNvSpPr/>
          <p:nvPr/>
        </p:nvSpPr>
        <p:spPr>
          <a:xfrm>
            <a:off x="8796564" y="1346111"/>
            <a:ext cx="1159841" cy="52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০০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BC726-C0DF-101A-D88B-27F0BB47B5DC}"/>
              </a:ext>
            </a:extLst>
          </p:cNvPr>
          <p:cNvSpPr/>
          <p:nvPr/>
        </p:nvSpPr>
        <p:spPr>
          <a:xfrm>
            <a:off x="8963494" y="1775512"/>
            <a:ext cx="680526" cy="503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০</a:t>
            </a:r>
          </a:p>
        </p:txBody>
      </p:sp>
    </p:spTree>
    <p:extLst>
      <p:ext uri="{BB962C8B-B14F-4D97-AF65-F5344CB8AC3E}">
        <p14:creationId xmlns:p14="http://schemas.microsoft.com/office/powerpoint/2010/main" val="125077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0.00169 0.2652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05872 0.204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8" grpId="0"/>
      <p:bldP spid="39" grpId="0"/>
      <p:bldP spid="40" grpId="0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14415" y="788804"/>
            <a:ext cx="568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সংক্ষিপ্ত পদ্ধতিতে গুণ করি: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84937" y="1790182"/>
            <a:ext cx="312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৫৩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৩২   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95631" y="1772334"/>
            <a:ext cx="2057400" cy="5959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743200" y="179207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20080" y="17920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42057" y="2368245"/>
            <a:ext cx="1388166" cy="1255931"/>
            <a:chOff x="762000" y="2362200"/>
            <a:chExt cx="762000" cy="1255931"/>
          </a:xfrm>
        </p:grpSpPr>
        <p:sp>
          <p:nvSpPr>
            <p:cNvPr id="43" name="Down Arrow 42"/>
            <p:cNvSpPr/>
            <p:nvPr/>
          </p:nvSpPr>
          <p:spPr>
            <a:xfrm>
              <a:off x="990600" y="2362200"/>
              <a:ext cx="228600" cy="68580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2000" y="297180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গুণ্য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344819" y="2304872"/>
            <a:ext cx="1311363" cy="1334019"/>
            <a:chOff x="755558" y="2362200"/>
            <a:chExt cx="1058293" cy="1334019"/>
          </a:xfrm>
          <a:solidFill>
            <a:srgbClr val="FF0000"/>
          </a:solidFill>
        </p:grpSpPr>
        <p:sp>
          <p:nvSpPr>
            <p:cNvPr id="46" name="Down Arrow 45"/>
            <p:cNvSpPr/>
            <p:nvPr/>
          </p:nvSpPr>
          <p:spPr>
            <a:xfrm>
              <a:off x="990600" y="2362200"/>
              <a:ext cx="228600" cy="68580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5558" y="3049888"/>
              <a:ext cx="1058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গুণক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64180" y="2315753"/>
            <a:ext cx="1823304" cy="1220942"/>
            <a:chOff x="655408" y="2362200"/>
            <a:chExt cx="991395" cy="1094853"/>
          </a:xfrm>
        </p:grpSpPr>
        <p:sp>
          <p:nvSpPr>
            <p:cNvPr id="49" name="Down Arrow 48"/>
            <p:cNvSpPr/>
            <p:nvPr/>
          </p:nvSpPr>
          <p:spPr>
            <a:xfrm>
              <a:off x="990600" y="2362200"/>
              <a:ext cx="228600" cy="58152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5408" y="2943721"/>
              <a:ext cx="991395" cy="513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গুণফল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347363" y="902192"/>
            <a:ext cx="1371600" cy="1200329"/>
            <a:chOff x="6781800" y="722532"/>
            <a:chExt cx="1371600" cy="1200329"/>
          </a:xfrm>
        </p:grpSpPr>
        <p:sp>
          <p:nvSpPr>
            <p:cNvPr id="52" name="TextBox 51"/>
            <p:cNvSpPr txBox="1"/>
            <p:nvPr/>
          </p:nvSpPr>
          <p:spPr>
            <a:xfrm>
              <a:off x="6781800" y="722532"/>
              <a:ext cx="1371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৩২</a:t>
              </a:r>
            </a:p>
            <a:p>
              <a:pPr algn="r"/>
              <a:r>
                <a:rPr lang="en-US" sz="36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৫৩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7086600" y="1752600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8164424" y="1926980"/>
            <a:ext cx="1737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200" dirty="0">
                <a:latin typeface="NikoshBAN" pitchFamily="2" charset="0"/>
                <a:cs typeface="NikoshBAN" pitchFamily="2" charset="0"/>
              </a:rPr>
              <a:t>১৬৯৬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16927" y="5181601"/>
            <a:ext cx="52361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3600" dirty="0">
                <a:latin typeface="NikoshBAN" pitchFamily="2" charset="0"/>
                <a:cs typeface="NikoshBAN" pitchFamily="2" charset="0"/>
              </a:rPr>
              <a:t>৫৩০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৩২০ = ১৬৯৬০০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2317234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8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35 -0.00185 L 0.27904 -0.0018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73 -0.00185 L 0.2043 -0.0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1381 -0.0143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54" grpId="0"/>
      <p:bldP spid="54" grpId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9967" y="461640"/>
            <a:ext cx="11564468" cy="808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 কাজ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966" y="1621098"/>
            <a:ext cx="3489704" cy="469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গুণ্য দল</a:t>
            </a:r>
            <a:endParaRPr lang="en-US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১।গুণ্য কাকে বলে? </a:t>
            </a:r>
          </a:p>
          <a:p>
            <a:pPr algn="ctr"/>
            <a:endParaRPr lang="bn-IN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7097" y="1621099"/>
            <a:ext cx="3776667" cy="4696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গুণক</a:t>
            </a:r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US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২।গুণক কাকে বলে? </a:t>
            </a:r>
            <a:endParaRPr lang="bn-BD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79292" y="1606267"/>
            <a:ext cx="3775143" cy="4680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b="1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গুণফল</a:t>
            </a:r>
            <a:r>
              <a:rPr lang="bn-IN" sz="3200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দল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২।গুণফল কাকে বলে? </a:t>
            </a:r>
            <a:endParaRPr lang="bn-BD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৪৩৫০×৫০০=</a:t>
            </a:r>
          </a:p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0881" y="3977557"/>
            <a:ext cx="305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৪৩৫×৩০০=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8234" y="4112707"/>
            <a:ext cx="331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৪৩৫০×৩৫০=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92665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0166" y="136104"/>
            <a:ext cx="10549539" cy="1378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 বইয়ের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 ও ৩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পৃষ্ঠা খুলে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অঙ্কগুলো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নিরবে দেখ।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70" y="1558069"/>
            <a:ext cx="3738835" cy="4351759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-1" y="-136104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07" y="1514630"/>
            <a:ext cx="3373820" cy="4395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88" y="1514630"/>
            <a:ext cx="3436882" cy="43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4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198" y="671798"/>
            <a:ext cx="10543309" cy="901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197" y="1573135"/>
            <a:ext cx="10543309" cy="46349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গ্রামবাসীরা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মেরামতের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তোলার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সিদ্ধান্ত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নিলেন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৩২৪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প্রত্যেক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২৫০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দিল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ক।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গুণফল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নির্ণয়ের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সূত্রটি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খ।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আরও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১০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থাকতো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পরিবারের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হতো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গ।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মেরামতের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গ্রামবাসী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মোট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দিল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475229" y="884238"/>
            <a:ext cx="1523999" cy="495153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796" y="3773666"/>
            <a:ext cx="5292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আয়েশা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ছিদ্দিকা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রামপুর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লাকসাম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6558" y="3712111"/>
            <a:ext cx="3304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১</a:t>
            </a:r>
          </a:p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পৃষ্ঠাঃ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২, ৩</a:t>
            </a:r>
          </a:p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সময়ঃ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২০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33995" y="0"/>
            <a:ext cx="12158005" cy="68580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9" y="900003"/>
            <a:ext cx="2309373" cy="2309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6AB3E8-02CD-4C50-895A-D6D076897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63" y="1127657"/>
            <a:ext cx="1733138" cy="18540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8584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6420"/>
            <a:ext cx="12192000" cy="71090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9145" y="752711"/>
            <a:ext cx="1375059" cy="57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গুণ্য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4075672" y="752711"/>
            <a:ext cx="395605" cy="514447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7188" y="749861"/>
            <a:ext cx="1177636" cy="57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0553" y="718473"/>
            <a:ext cx="1302326" cy="57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গুণফল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682" y="574778"/>
            <a:ext cx="955963" cy="947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28988" y="1365325"/>
            <a:ext cx="10693995" cy="1199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আরও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১০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পরিবার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থাকতো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গ্রামে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পরিবারের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হতো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= (৩২৪+১০)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                                            =৩টি    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017" y="1432526"/>
            <a:ext cx="955963" cy="615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খ।</a:t>
            </a:r>
          </a:p>
        </p:txBody>
      </p:sp>
      <p:sp>
        <p:nvSpPr>
          <p:cNvPr id="13" name="Equal 25">
            <a:extLst>
              <a:ext uri="{FF2B5EF4-FFF2-40B4-BE49-F238E27FC236}">
                <a16:creationId xmlns:a16="http://schemas.microsoft.com/office/drawing/2014/main" id="{655160B2-7F77-600A-CECE-3B519776F8C4}"/>
              </a:ext>
            </a:extLst>
          </p:cNvPr>
          <p:cNvSpPr/>
          <p:nvPr/>
        </p:nvSpPr>
        <p:spPr>
          <a:xfrm>
            <a:off x="2355046" y="829911"/>
            <a:ext cx="476813" cy="303126"/>
          </a:xfrm>
          <a:prstGeom prst="mathEqual">
            <a:avLst>
              <a:gd name="adj1" fmla="val 23520"/>
              <a:gd name="adj2" fmla="val 2364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C63DD-DBCF-28E3-14FF-AB5646C0C578}"/>
              </a:ext>
            </a:extLst>
          </p:cNvPr>
          <p:cNvSpPr txBox="1"/>
          <p:nvPr/>
        </p:nvSpPr>
        <p:spPr>
          <a:xfrm>
            <a:off x="6726925" y="4024886"/>
            <a:ext cx="233726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৩২৪×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৫=১৬২০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61F579-83CF-3CAF-9BD2-79CE47D9B86A}"/>
              </a:ext>
            </a:extLst>
          </p:cNvPr>
          <p:cNvSpPr txBox="1"/>
          <p:nvPr/>
        </p:nvSpPr>
        <p:spPr>
          <a:xfrm>
            <a:off x="6614369" y="4442531"/>
            <a:ext cx="25955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৩২৪×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=৬৪৮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Multiply 49">
            <a:extLst>
              <a:ext uri="{FF2B5EF4-FFF2-40B4-BE49-F238E27FC236}">
                <a16:creationId xmlns:a16="http://schemas.microsoft.com/office/drawing/2014/main" id="{D3377CC7-86CD-DC2C-0416-E2B716207CB6}"/>
              </a:ext>
            </a:extLst>
          </p:cNvPr>
          <p:cNvSpPr/>
          <p:nvPr/>
        </p:nvSpPr>
        <p:spPr>
          <a:xfrm>
            <a:off x="10151510" y="3787102"/>
            <a:ext cx="291115" cy="320589"/>
          </a:xfrm>
          <a:prstGeom prst="mathMultiply">
            <a:avLst>
              <a:gd name="adj1" fmla="val 127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/>
              <a:t>    </a:t>
            </a:r>
            <a:endParaRPr lang="en-US" sz="1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329067-55B2-2FBD-E0AF-95874535F4AC}"/>
              </a:ext>
            </a:extLst>
          </p:cNvPr>
          <p:cNvCxnSpPr>
            <a:cxnSpLocks/>
          </p:cNvCxnSpPr>
          <p:nvPr/>
        </p:nvCxnSpPr>
        <p:spPr>
          <a:xfrm>
            <a:off x="9003901" y="4911477"/>
            <a:ext cx="28688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FB0041-8D7C-5E98-7177-891D56EBE140}"/>
              </a:ext>
            </a:extLst>
          </p:cNvPr>
          <p:cNvCxnSpPr/>
          <p:nvPr/>
        </p:nvCxnSpPr>
        <p:spPr>
          <a:xfrm flipH="1" flipV="1">
            <a:off x="10848697" y="3142167"/>
            <a:ext cx="2" cy="14059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8748E74-F29E-EE2B-517C-E81CA48FFB94}"/>
              </a:ext>
            </a:extLst>
          </p:cNvPr>
          <p:cNvSpPr txBox="1"/>
          <p:nvPr/>
        </p:nvSpPr>
        <p:spPr>
          <a:xfrm>
            <a:off x="9008319" y="4385128"/>
            <a:ext cx="7877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F1810C-F841-1ED2-52F1-FB65BE53ABA0}"/>
              </a:ext>
            </a:extLst>
          </p:cNvPr>
          <p:cNvSpPr txBox="1"/>
          <p:nvPr/>
        </p:nvSpPr>
        <p:spPr>
          <a:xfrm>
            <a:off x="9561202" y="4352202"/>
            <a:ext cx="5139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EC873C-A23D-B2DE-EF4A-0FAAE2EABC6B}"/>
              </a:ext>
            </a:extLst>
          </p:cNvPr>
          <p:cNvSpPr txBox="1"/>
          <p:nvPr/>
        </p:nvSpPr>
        <p:spPr>
          <a:xfrm>
            <a:off x="9944155" y="4299362"/>
            <a:ext cx="6926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CA9680-BA88-C015-3FC9-17434D7B3F34}"/>
              </a:ext>
            </a:extLst>
          </p:cNvPr>
          <p:cNvSpPr txBox="1"/>
          <p:nvPr/>
        </p:nvSpPr>
        <p:spPr>
          <a:xfrm>
            <a:off x="8990229" y="4003537"/>
            <a:ext cx="7877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20E768-2230-B495-5D11-8B4064DA3EC0}"/>
              </a:ext>
            </a:extLst>
          </p:cNvPr>
          <p:cNvSpPr txBox="1"/>
          <p:nvPr/>
        </p:nvSpPr>
        <p:spPr>
          <a:xfrm>
            <a:off x="9451504" y="4050512"/>
            <a:ext cx="6654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F3C704-DAB2-FADE-CF55-5B95A3EC01D6}"/>
              </a:ext>
            </a:extLst>
          </p:cNvPr>
          <p:cNvSpPr txBox="1"/>
          <p:nvPr/>
        </p:nvSpPr>
        <p:spPr>
          <a:xfrm>
            <a:off x="9931677" y="4052525"/>
            <a:ext cx="6586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36B1ED-96F9-18CB-53F2-E9F281B7AC6D}"/>
              </a:ext>
            </a:extLst>
          </p:cNvPr>
          <p:cNvSpPr txBox="1"/>
          <p:nvPr/>
        </p:nvSpPr>
        <p:spPr>
          <a:xfrm>
            <a:off x="10347121" y="4052532"/>
            <a:ext cx="7469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8EC9762-95E6-9689-563D-F476CCFCF713}"/>
              </a:ext>
            </a:extLst>
          </p:cNvPr>
          <p:cNvCxnSpPr>
            <a:cxnSpLocks/>
          </p:cNvCxnSpPr>
          <p:nvPr/>
        </p:nvCxnSpPr>
        <p:spPr>
          <a:xfrm flipV="1">
            <a:off x="9423952" y="3290105"/>
            <a:ext cx="2295980" cy="441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B349282-7E61-35BF-3B3A-BF826FED11C2}"/>
              </a:ext>
            </a:extLst>
          </p:cNvPr>
          <p:cNvSpPr txBox="1"/>
          <p:nvPr/>
        </p:nvSpPr>
        <p:spPr>
          <a:xfrm>
            <a:off x="9106477" y="4979804"/>
            <a:ext cx="7265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1AD8AF-A513-DE8F-4203-C923EA2F123F}"/>
              </a:ext>
            </a:extLst>
          </p:cNvPr>
          <p:cNvSpPr txBox="1"/>
          <p:nvPr/>
        </p:nvSpPr>
        <p:spPr>
          <a:xfrm>
            <a:off x="9546906" y="5025844"/>
            <a:ext cx="7944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9B8AFC-7B08-85D0-E6F8-62B2E229EB39}"/>
              </a:ext>
            </a:extLst>
          </p:cNvPr>
          <p:cNvSpPr txBox="1"/>
          <p:nvPr/>
        </p:nvSpPr>
        <p:spPr>
          <a:xfrm>
            <a:off x="9931677" y="4979805"/>
            <a:ext cx="7198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08D544-3C43-500F-9763-85A85E295C56}"/>
              </a:ext>
            </a:extLst>
          </p:cNvPr>
          <p:cNvSpPr txBox="1"/>
          <p:nvPr/>
        </p:nvSpPr>
        <p:spPr>
          <a:xfrm>
            <a:off x="10402965" y="4980084"/>
            <a:ext cx="7741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EC86B0-3884-B970-9782-4569A49C6EF2}"/>
              </a:ext>
            </a:extLst>
          </p:cNvPr>
          <p:cNvSpPr txBox="1"/>
          <p:nvPr/>
        </p:nvSpPr>
        <p:spPr>
          <a:xfrm>
            <a:off x="10848697" y="5000488"/>
            <a:ext cx="719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F907DA-BBC3-1FD2-C1EA-21388D31BFA1}"/>
              </a:ext>
            </a:extLst>
          </p:cNvPr>
          <p:cNvCxnSpPr/>
          <p:nvPr/>
        </p:nvCxnSpPr>
        <p:spPr>
          <a:xfrm>
            <a:off x="9003901" y="4159208"/>
            <a:ext cx="22952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C076C9A-A53F-970F-210F-35D810F26BE0}"/>
              </a:ext>
            </a:extLst>
          </p:cNvPr>
          <p:cNvSpPr/>
          <p:nvPr/>
        </p:nvSpPr>
        <p:spPr>
          <a:xfrm>
            <a:off x="963842" y="2599003"/>
            <a:ext cx="7763761" cy="705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সমাধানঃ  ১ টি পরিবার দিল ২৫০ টাকা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4A76A5-7436-07D1-246C-9B4A3BE9854B}"/>
              </a:ext>
            </a:extLst>
          </p:cNvPr>
          <p:cNvSpPr/>
          <p:nvPr/>
        </p:nvSpPr>
        <p:spPr>
          <a:xfrm>
            <a:off x="1642225" y="3135812"/>
            <a:ext cx="6315592" cy="74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৩২৪ টি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পরিবার দিল ২৫০ × ৩২৪ টাকা।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EBD486-0400-0D5C-A569-8BF94209010D}"/>
              </a:ext>
            </a:extLst>
          </p:cNvPr>
          <p:cNvSpPr/>
          <p:nvPr/>
        </p:nvSpPr>
        <p:spPr>
          <a:xfrm>
            <a:off x="3223917" y="3629771"/>
            <a:ext cx="3334174" cy="88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=৮১,০০০ টাকা। </a:t>
            </a:r>
            <a:endParaRPr lang="en-US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A6E5CC-1B45-621D-064D-437F0981CDE8}"/>
              </a:ext>
            </a:extLst>
          </p:cNvPr>
          <p:cNvSpPr/>
          <p:nvPr/>
        </p:nvSpPr>
        <p:spPr>
          <a:xfrm>
            <a:off x="10548973" y="4352202"/>
            <a:ext cx="572542" cy="55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84A044-22F9-2774-526C-5C5A8B035190}"/>
              </a:ext>
            </a:extLst>
          </p:cNvPr>
          <p:cNvSpPr/>
          <p:nvPr/>
        </p:nvSpPr>
        <p:spPr>
          <a:xfrm>
            <a:off x="10514184" y="4352202"/>
            <a:ext cx="587802" cy="55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D9921FA-486D-32C9-4826-A95304275DEC}"/>
              </a:ext>
            </a:extLst>
          </p:cNvPr>
          <p:cNvSpPr/>
          <p:nvPr/>
        </p:nvSpPr>
        <p:spPr>
          <a:xfrm flipH="1" flipV="1">
            <a:off x="1680204" y="3629771"/>
            <a:ext cx="107663" cy="15468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4D910FA-F5D1-B967-904E-8D181EF58C85}"/>
              </a:ext>
            </a:extLst>
          </p:cNvPr>
          <p:cNvSpPr/>
          <p:nvPr/>
        </p:nvSpPr>
        <p:spPr>
          <a:xfrm>
            <a:off x="1351991" y="3652985"/>
            <a:ext cx="132698" cy="125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815C2F2-5AB8-030B-68D8-54F8C42D9855}"/>
              </a:ext>
            </a:extLst>
          </p:cNvPr>
          <p:cNvSpPr/>
          <p:nvPr/>
        </p:nvSpPr>
        <p:spPr>
          <a:xfrm flipH="1" flipV="1">
            <a:off x="1529537" y="3247814"/>
            <a:ext cx="89726" cy="125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508453-09DC-2E0B-A982-53DDD61E4F0A}"/>
              </a:ext>
            </a:extLst>
          </p:cNvPr>
          <p:cNvSpPr/>
          <p:nvPr/>
        </p:nvSpPr>
        <p:spPr>
          <a:xfrm>
            <a:off x="9469773" y="2831685"/>
            <a:ext cx="2015673" cy="1726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রাফ</a:t>
            </a:r>
            <a:endParaRPr lang="bn-IN" sz="20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৩২৪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২৫ ০</a:t>
            </a:r>
            <a:endParaRPr lang="bn-IN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7B11115-36A7-5DF9-813B-5E9FDA5A50E0}"/>
              </a:ext>
            </a:extLst>
          </p:cNvPr>
          <p:cNvSpPr/>
          <p:nvPr/>
        </p:nvSpPr>
        <p:spPr>
          <a:xfrm>
            <a:off x="608941" y="4524152"/>
            <a:ext cx="3168547" cy="1532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৮১০০০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CEDECD-DA21-DF11-F6A6-CC90C0BCE2DA}"/>
              </a:ext>
            </a:extLst>
          </p:cNvPr>
          <p:cNvSpPr/>
          <p:nvPr/>
        </p:nvSpPr>
        <p:spPr>
          <a:xfrm>
            <a:off x="328538" y="2613097"/>
            <a:ext cx="704479" cy="577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</a:t>
            </a:r>
          </a:p>
        </p:txBody>
      </p:sp>
    </p:spTree>
    <p:extLst>
      <p:ext uri="{BB962C8B-B14F-4D97-AF65-F5344CB8AC3E}">
        <p14:creationId xmlns:p14="http://schemas.microsoft.com/office/powerpoint/2010/main" val="27561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/>
      <p:bldP spid="42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419" y="1400"/>
            <a:ext cx="12136581" cy="6761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4"/>
          </a:p>
        </p:txBody>
      </p:sp>
      <p:sp>
        <p:nvSpPr>
          <p:cNvPr id="4" name="Rectangle 3"/>
          <p:cNvSpPr/>
          <p:nvPr/>
        </p:nvSpPr>
        <p:spPr>
          <a:xfrm>
            <a:off x="2887515" y="473016"/>
            <a:ext cx="562086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8231" y="1557995"/>
            <a:ext cx="203012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 ৭ ০ 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1095" y="1572598"/>
            <a:ext cx="203013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 ০ 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7378" y="1507178"/>
            <a:ext cx="609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857" y="1584888"/>
            <a:ext cx="8842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180" y="2676320"/>
            <a:ext cx="115884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খ.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2952" y="2681362"/>
            <a:ext cx="201814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 ০ ০ 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1276" y="2674023"/>
            <a:ext cx="4114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28531" y="2674666"/>
            <a:ext cx="213327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 ০ 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99" y="3741450"/>
            <a:ext cx="115884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গ.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3341" y="3677598"/>
            <a:ext cx="5078460" cy="6578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৭৪৮ 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×   ৬৩ 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D4D191-9D81-4C70-9D4A-40C93392C337}"/>
              </a:ext>
            </a:extLst>
          </p:cNvPr>
          <p:cNvSpPr/>
          <p:nvPr/>
        </p:nvSpPr>
        <p:spPr>
          <a:xfrm>
            <a:off x="9538962" y="1314362"/>
            <a:ext cx="1450266" cy="12489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CE94490-8A84-F101-9CF7-53E4ACF11CD3}"/>
              </a:ext>
            </a:extLst>
          </p:cNvPr>
          <p:cNvSpPr/>
          <p:nvPr/>
        </p:nvSpPr>
        <p:spPr>
          <a:xfrm>
            <a:off x="9383787" y="549460"/>
            <a:ext cx="1760616" cy="808023"/>
          </a:xfrm>
          <a:prstGeom prst="triangle">
            <a:avLst>
              <a:gd name="adj" fmla="val 5307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65F838-6B61-2D9A-9094-B9B8E5A43674}"/>
              </a:ext>
            </a:extLst>
          </p:cNvPr>
          <p:cNvSpPr/>
          <p:nvPr/>
        </p:nvSpPr>
        <p:spPr>
          <a:xfrm>
            <a:off x="9645540" y="1627269"/>
            <a:ext cx="289932" cy="333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CE6C44-3D95-601C-8DC9-CF26F5B29BF8}"/>
              </a:ext>
            </a:extLst>
          </p:cNvPr>
          <p:cNvSpPr/>
          <p:nvPr/>
        </p:nvSpPr>
        <p:spPr>
          <a:xfrm>
            <a:off x="10631620" y="1617567"/>
            <a:ext cx="289932" cy="333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F218B2-DD8D-02FF-92DA-1DD0D4D4E3CE}"/>
              </a:ext>
            </a:extLst>
          </p:cNvPr>
          <p:cNvSpPr/>
          <p:nvPr/>
        </p:nvSpPr>
        <p:spPr>
          <a:xfrm>
            <a:off x="10013059" y="1643266"/>
            <a:ext cx="502071" cy="9200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10B26B-A287-DA35-7195-4ED71FC926F8}"/>
              </a:ext>
            </a:extLst>
          </p:cNvPr>
          <p:cNvSpPr/>
          <p:nvPr/>
        </p:nvSpPr>
        <p:spPr>
          <a:xfrm>
            <a:off x="9383785" y="2577240"/>
            <a:ext cx="1760617" cy="2718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72" y="41564"/>
            <a:ext cx="12265572" cy="6816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7" y="1477499"/>
            <a:ext cx="6927273" cy="4847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ame 7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420" y="597004"/>
            <a:ext cx="91583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তোমাদেরকে</a:t>
            </a:r>
            <a:r>
              <a:rPr lang="en-US" sz="5400" b="1" dirty="0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অসংখ্য</a:t>
            </a:r>
            <a:r>
              <a:rPr lang="en-US" sz="5400" b="1" dirty="0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03" y="1462557"/>
            <a:ext cx="1484606" cy="1226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69" y="2460614"/>
            <a:ext cx="1687819" cy="1406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330" y="3905686"/>
            <a:ext cx="1205629" cy="9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982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4909" y="138544"/>
            <a:ext cx="10903527" cy="1122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ধাঁধা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1" name="Flowchart: Sequential Access Storage 10"/>
          <p:cNvSpPr/>
          <p:nvPr/>
        </p:nvSpPr>
        <p:spPr>
          <a:xfrm>
            <a:off x="484909" y="1260763"/>
            <a:ext cx="6456219" cy="2299854"/>
          </a:xfrm>
          <a:prstGeom prst="flowChartMagneticTap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harsh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কোথায়</a:t>
            </a:r>
            <a:r>
              <a:rPr lang="en-US" sz="4400" b="1" dirty="0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১০+৩= ১ </a:t>
            </a:r>
            <a:r>
              <a:rPr lang="en-US" sz="4400" b="1" dirty="0" err="1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4400" b="1" dirty="0">
              <a:ln/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ঝটপট</a:t>
            </a:r>
            <a:r>
              <a:rPr lang="en-US" sz="4400" b="1" dirty="0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400" b="1" dirty="0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দাও</a:t>
            </a:r>
            <a:endParaRPr lang="en-US" sz="4400" b="1" dirty="0">
              <a:ln/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Action Button: Sound 11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1701007" y="3560617"/>
            <a:ext cx="817419" cy="471056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Flowchart: Card 12"/>
          <p:cNvSpPr/>
          <p:nvPr/>
        </p:nvSpPr>
        <p:spPr>
          <a:xfrm>
            <a:off x="5902035" y="3761510"/>
            <a:ext cx="5915892" cy="2812472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2658" y="4031673"/>
            <a:ext cx="3942134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92982" y="5403273"/>
            <a:ext cx="5001487" cy="858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ঘড়িতে যখন ১টা বাজে।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288982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865258" y="1763110"/>
            <a:ext cx="962781" cy="8349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০</a:t>
            </a:r>
          </a:p>
        </p:txBody>
      </p:sp>
      <p:sp>
        <p:nvSpPr>
          <p:cNvPr id="18" name="Oval 17"/>
          <p:cNvSpPr/>
          <p:nvPr/>
        </p:nvSpPr>
        <p:spPr>
          <a:xfrm>
            <a:off x="10889487" y="1717962"/>
            <a:ext cx="920336" cy="9250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১</a:t>
            </a:r>
          </a:p>
        </p:txBody>
      </p:sp>
      <p:sp>
        <p:nvSpPr>
          <p:cNvPr id="19" name="Oval 18"/>
          <p:cNvSpPr/>
          <p:nvPr/>
        </p:nvSpPr>
        <p:spPr>
          <a:xfrm>
            <a:off x="10889487" y="1717961"/>
            <a:ext cx="920336" cy="9424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২</a:t>
            </a:r>
          </a:p>
        </p:txBody>
      </p:sp>
      <p:sp>
        <p:nvSpPr>
          <p:cNvPr id="20" name="Oval 19"/>
          <p:cNvSpPr/>
          <p:nvPr/>
        </p:nvSpPr>
        <p:spPr>
          <a:xfrm>
            <a:off x="10867150" y="1723947"/>
            <a:ext cx="950777" cy="9374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৩</a:t>
            </a:r>
          </a:p>
        </p:txBody>
      </p:sp>
      <p:sp>
        <p:nvSpPr>
          <p:cNvPr id="21" name="Oval 20"/>
          <p:cNvSpPr/>
          <p:nvPr/>
        </p:nvSpPr>
        <p:spPr>
          <a:xfrm>
            <a:off x="10851964" y="1774098"/>
            <a:ext cx="952669" cy="8394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৪</a:t>
            </a:r>
          </a:p>
        </p:txBody>
      </p:sp>
      <p:sp>
        <p:nvSpPr>
          <p:cNvPr id="22" name="Oval 21"/>
          <p:cNvSpPr/>
          <p:nvPr/>
        </p:nvSpPr>
        <p:spPr>
          <a:xfrm>
            <a:off x="10865258" y="1700498"/>
            <a:ext cx="962781" cy="9599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৫</a:t>
            </a:r>
          </a:p>
        </p:txBody>
      </p:sp>
    </p:spTree>
    <p:extLst>
      <p:ext uri="{BB962C8B-B14F-4D97-AF65-F5344CB8AC3E}">
        <p14:creationId xmlns:p14="http://schemas.microsoft.com/office/powerpoint/2010/main" val="23882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5236" y="2757054"/>
            <a:ext cx="10377055" cy="3048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9600" b="1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5236" y="858982"/>
            <a:ext cx="10377055" cy="1579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শিরোনাম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5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0869" y="-1"/>
            <a:ext cx="11950262" cy="6857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40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</a:p>
          <a:p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১২.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১.১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তিন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অঙ্কবিশিষ্ট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সংখ্যাকে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তিন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অঙ্কবিশিষ্ট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 চার অঙ্কবিশিষ্ট সংখ্যাকে তিন অঙ্কবিশিষ্ট সংখ্যা দ্বারা গুণ করতে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১২.১.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গুণকের একক ও দশকের ঘরে শূন্য থাকলে সংক্ষিপ্ত পদ্ধতিতে গুণ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(গুণ্য অনূর্ধ্ব চার অঙ্কবিশিষ্ট সংখ্যা)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schemeClr val="accent5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>
              <a:solidFill>
                <a:schemeClr val="accent5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-126124"/>
            <a:ext cx="12192000" cy="6984123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2861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গুণ্যঃ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যে সংখাকে গুণ করা হয় তাকে গুণ্য বলে।</a:t>
            </a:r>
          </a:p>
          <a:p>
            <a:pPr algn="ctr"/>
            <a:r>
              <a:rPr lang="bn-IN" sz="3600" b="1" u="sng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গুণকঃ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যে সংখ্যা দিয়ে গুণ করা হয় তাকে গুণক বলে। </a:t>
            </a:r>
          </a:p>
          <a:p>
            <a:pPr algn="ctr"/>
            <a:r>
              <a:rPr lang="bn-IN" sz="3600" b="1" u="sng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গুণফলঃ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গুণ করে যে ফল পাওয়া যায় তাকে গুণফল বলে।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0754" y="2554432"/>
            <a:ext cx="6469707" cy="4303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প্রতীকের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5926" y="4087092"/>
            <a:ext cx="443345" cy="4294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7772400" y="4003963"/>
            <a:ext cx="498763" cy="651164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423563" y="4087091"/>
            <a:ext cx="581891" cy="48490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Equal 6"/>
          <p:cNvSpPr/>
          <p:nvPr/>
        </p:nvSpPr>
        <p:spPr>
          <a:xfrm>
            <a:off x="9404575" y="4197927"/>
            <a:ext cx="556843" cy="374073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323370" y="4003963"/>
            <a:ext cx="510884" cy="5680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10154" y="4890657"/>
            <a:ext cx="529936" cy="4675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10312542" y="4873337"/>
            <a:ext cx="581891" cy="48490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9404575" y="5015346"/>
            <a:ext cx="556843" cy="374073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45926" y="4821382"/>
            <a:ext cx="477982" cy="5368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97833" y="5659583"/>
            <a:ext cx="491405" cy="4987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8517941" y="5708074"/>
            <a:ext cx="581891" cy="48490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Equal 16"/>
          <p:cNvSpPr/>
          <p:nvPr/>
        </p:nvSpPr>
        <p:spPr>
          <a:xfrm>
            <a:off x="9404575" y="5818910"/>
            <a:ext cx="556843" cy="374073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245926" y="5673437"/>
            <a:ext cx="547255" cy="5489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Division 18"/>
          <p:cNvSpPr/>
          <p:nvPr/>
        </p:nvSpPr>
        <p:spPr>
          <a:xfrm>
            <a:off x="7689272" y="4913168"/>
            <a:ext cx="768927" cy="502227"/>
          </a:xfrm>
          <a:prstGeom prst="mathDivid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Division 19"/>
          <p:cNvSpPr/>
          <p:nvPr/>
        </p:nvSpPr>
        <p:spPr>
          <a:xfrm>
            <a:off x="7723908" y="5720196"/>
            <a:ext cx="786246" cy="502227"/>
          </a:xfrm>
          <a:prstGeom prst="mathDivid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783" y="2554434"/>
            <a:ext cx="5598965" cy="43035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4466" y="3080955"/>
            <a:ext cx="1375059" cy="57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গুণ্য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1790298" y="2995478"/>
            <a:ext cx="498763" cy="653486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24977" y="3080955"/>
            <a:ext cx="1177636" cy="57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Equal 25"/>
          <p:cNvSpPr/>
          <p:nvPr/>
        </p:nvSpPr>
        <p:spPr>
          <a:xfrm>
            <a:off x="3905616" y="3209508"/>
            <a:ext cx="642067" cy="375407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40825" y="3120690"/>
            <a:ext cx="1302326" cy="57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গুণফল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93816" y="4641275"/>
            <a:ext cx="1117024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গুণ্য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69348" y="4672445"/>
            <a:ext cx="1021406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Equal 29"/>
          <p:cNvSpPr/>
          <p:nvPr/>
        </p:nvSpPr>
        <p:spPr>
          <a:xfrm>
            <a:off x="3845001" y="4734792"/>
            <a:ext cx="649065" cy="374073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8760" y="4572001"/>
            <a:ext cx="1260765" cy="651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গুণফল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31247" y="5479473"/>
            <a:ext cx="1021406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গুণ্য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59180" y="5458693"/>
            <a:ext cx="1177636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Equal 33"/>
          <p:cNvSpPr/>
          <p:nvPr/>
        </p:nvSpPr>
        <p:spPr>
          <a:xfrm>
            <a:off x="3870977" y="5534892"/>
            <a:ext cx="617893" cy="374073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8761" y="5424056"/>
            <a:ext cx="1260764" cy="651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গুণফল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Division 35"/>
          <p:cNvSpPr/>
          <p:nvPr/>
        </p:nvSpPr>
        <p:spPr>
          <a:xfrm>
            <a:off x="1724890" y="4663787"/>
            <a:ext cx="673678" cy="502227"/>
          </a:xfrm>
          <a:prstGeom prst="mathDivid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Division 36"/>
          <p:cNvSpPr/>
          <p:nvPr/>
        </p:nvSpPr>
        <p:spPr>
          <a:xfrm>
            <a:off x="1717527" y="5470815"/>
            <a:ext cx="699655" cy="502227"/>
          </a:xfrm>
          <a:prstGeom prst="mathDivid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Up-Down Arrow 37"/>
          <p:cNvSpPr/>
          <p:nvPr/>
        </p:nvSpPr>
        <p:spPr>
          <a:xfrm>
            <a:off x="2769177" y="3552454"/>
            <a:ext cx="374073" cy="938644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Frame 38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91" y="0"/>
            <a:ext cx="12035764" cy="6700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88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15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 </a:t>
            </a:r>
            <a:r>
              <a:rPr lang="bn-IN" sz="88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115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 </a:t>
            </a:r>
            <a:r>
              <a:rPr lang="en-US" sz="115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8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endParaRPr lang="bn-IN" sz="115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115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115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15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Down Arrow 2"/>
          <p:cNvSpPr/>
          <p:nvPr/>
        </p:nvSpPr>
        <p:spPr>
          <a:xfrm>
            <a:off x="3628484" y="2035101"/>
            <a:ext cx="420412" cy="1335665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77121" y="1963014"/>
            <a:ext cx="420412" cy="133566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135964" y="2035102"/>
            <a:ext cx="420412" cy="13356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3858" y="3698104"/>
            <a:ext cx="177552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গুণ্য</a:t>
            </a:r>
            <a:endParaRPr lang="en-US" sz="40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2063" y="3698104"/>
            <a:ext cx="183452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গুণক</a:t>
            </a:r>
            <a:endParaRPr lang="en-US" sz="40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9270" y="3698104"/>
            <a:ext cx="201640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গুণফল</a:t>
            </a:r>
            <a:endParaRPr lang="en-US" sz="40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1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747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4182" y="526473"/>
            <a:ext cx="10709563" cy="1482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4182" y="2272146"/>
            <a:ext cx="10457807" cy="1071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৩২৪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২৫০ এখানে গুণ্য ও গুণক কত? </a:t>
            </a:r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4183" y="3605349"/>
            <a:ext cx="2280458" cy="1319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সমাধানঃ</a:t>
            </a:r>
            <a:r>
              <a:rPr lang="bn-IN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22318" y="3749040"/>
            <a:ext cx="3084343" cy="103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গুণ্য ৩২৪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6178731" y="3866605"/>
            <a:ext cx="2508069" cy="757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গুণক ২৫০ </a:t>
            </a:r>
            <a:endParaRPr lang="en-US" sz="3600" dirty="0"/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7854" y="2315942"/>
            <a:ext cx="847898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৭৩৪ কে ২৫৬ দ্বারা গুণ করি।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Both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854" y="3639381"/>
            <a:ext cx="847898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(২) ৮৫৩৬ কে ৯৭২ দ্বারা গুণ করি।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224" y="1115613"/>
            <a:ext cx="108055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নিচের সমস্যাগুলো খাতায় লেখ এবং সমাধানের চেষ্টা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8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3896</TotalTime>
  <Words>644</Words>
  <Application>Microsoft Office PowerPoint</Application>
  <PresentationFormat>Widescreen</PresentationFormat>
  <Paragraphs>225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88</cp:revision>
  <dcterms:created xsi:type="dcterms:W3CDTF">2022-02-24T13:28:35Z</dcterms:created>
  <dcterms:modified xsi:type="dcterms:W3CDTF">2022-07-06T02:18:49Z</dcterms:modified>
</cp:coreProperties>
</file>