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3" r:id="rId3"/>
    <p:sldId id="267" r:id="rId4"/>
    <p:sldId id="268" r:id="rId5"/>
    <p:sldId id="294" r:id="rId6"/>
    <p:sldId id="270" r:id="rId7"/>
    <p:sldId id="271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09FB-F397-4B2E-83E6-E1449D41961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659DC-C8BE-4F37-8D19-D39B5270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7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6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6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 err="1" smtClean="0">
                <a:cs typeface="Vrinda" pitchFamily="2" charset="0"/>
              </a:rPr>
              <a:t>লেখকের</a:t>
            </a:r>
            <a:r>
              <a:rPr lang="en-US" dirty="0" smtClean="0">
                <a:cs typeface="Vrinda" pitchFamily="2" charset="0"/>
              </a:rPr>
              <a:t> </a:t>
            </a:r>
            <a:r>
              <a:rPr lang="en-US" dirty="0" err="1" smtClean="0">
                <a:cs typeface="Vrinda" pitchFamily="2" charset="0"/>
              </a:rPr>
              <a:t>এবং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অনুমতি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ছাড়া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প্রকাশকের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ব্যবহারকারীর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মাঝখানে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যে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বাধার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সৃষ্টি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করে</a:t>
            </a:r>
            <a:r>
              <a:rPr lang="en-US" baseline="0" dirty="0" smtClean="0">
                <a:cs typeface="Vrinda" pitchFamily="2" charset="0"/>
              </a:rPr>
              <a:t>, </a:t>
            </a:r>
            <a:r>
              <a:rPr lang="en-US" baseline="0" dirty="0" err="1" smtClean="0">
                <a:cs typeface="Vrinda" pitchFamily="2" charset="0"/>
              </a:rPr>
              <a:t>তা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হলো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dirty="0" smtClean="0">
                <a:latin typeface="+mn-lt"/>
                <a:cs typeface="Vrinda" pitchFamily="2" charset="0"/>
              </a:rPr>
              <a:t>।</a:t>
            </a:r>
            <a:r>
              <a:rPr lang="en-US" sz="1200" baseline="0" dirty="0" smtClean="0">
                <a:latin typeface="+mn-lt"/>
                <a:cs typeface="Vrinda" pitchFamily="2" charset="0"/>
              </a:rPr>
              <a:t> এ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আইনকে</a:t>
            </a:r>
            <a:r>
              <a:rPr lang="en-US" sz="120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</a:t>
            </a:r>
            <a:r>
              <a:rPr lang="en-U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  <a:endParaRPr lang="en-US" sz="1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104875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7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1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5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37AF7-E129-4344-83C4-7EC687FFED22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C51E-DF1B-43AD-87D1-ED4FF1CC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8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মার পক্ষ থেকে সবাইকে স্বাগতম – sunarbangla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754743"/>
            <a:ext cx="6781800" cy="50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56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17526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7222"/>
          </a:bodyPr>
          <a:lstStyle/>
          <a:p>
            <a:pPr marL="0" indent="0" algn="ctr" eaLnBrk="1" hangingPunct="1">
              <a:buNone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257800"/>
            <a:ext cx="876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বিনিময়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ছাড়া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মালিকানা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লাভ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62915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3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তেমনি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1F69-9EBC-4CE4-B96C-76EA49573B73}" type="datetime1">
              <a:rPr lang="en-US" smtClean="0"/>
              <a:t>2/22/2022</a:t>
            </a:fld>
            <a:endParaRPr lang="en-US"/>
          </a:p>
        </p:txBody>
      </p:sp>
      <p:sp>
        <p:nvSpPr>
          <p:cNvPr id="104867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11</a:t>
            </a:fld>
            <a:endParaRPr lang="en-US"/>
          </a:p>
        </p:txBody>
      </p:sp>
      <p:cxnSp>
        <p:nvCxnSpPr>
          <p:cNvPr id="3145732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78" name="AutoShape 2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79" name="AutoShape 4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87" name="TextBox 23"/>
          <p:cNvSpPr txBox="1"/>
          <p:nvPr/>
        </p:nvSpPr>
        <p:spPr>
          <a:xfrm>
            <a:off x="850900" y="13678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88" name="TextBox 25"/>
          <p:cNvSpPr txBox="1"/>
          <p:nvPr/>
        </p:nvSpPr>
        <p:spPr>
          <a:xfrm>
            <a:off x="762000" y="51816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পরিবর্তন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89" name="Slide Number Placeholder 2"/>
          <p:cNvSpPr txBox="1"/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</a:pPr>
            <a:r>
              <a:rPr lang="en-US" sz="1600" b="1" dirty="0" smtClean="0"/>
              <a:t>07</a:t>
            </a:r>
            <a:endParaRPr lang="en-US" sz="1600" b="1" dirty="0"/>
          </a:p>
        </p:txBody>
      </p:sp>
      <p:pic>
        <p:nvPicPr>
          <p:cNvPr id="1028" name="Picture 4" descr="এক ক্লিকে ১০০০+ বাংলা&amp;#39;য় জনপ্রিয় বই ডাউনলোড করুন PDF সব লেখকদের। |  Techtunes | টেকটিউন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65" y="2275257"/>
            <a:ext cx="3378055" cy="284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আলাপন ব্লগ | আপনি কি লেখক হতে চান...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2240621"/>
            <a:ext cx="2971800" cy="25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0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তেমনি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7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1F69-9EBC-4CE4-B96C-76EA49573B73}" type="datetime1">
              <a:rPr lang="en-US" smtClean="0"/>
              <a:t>2/22/2022</a:t>
            </a:fld>
            <a:endParaRPr lang="en-US"/>
          </a:p>
        </p:txBody>
      </p:sp>
      <p:sp>
        <p:nvSpPr>
          <p:cNvPr id="104867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12</a:t>
            </a:fld>
            <a:endParaRPr lang="en-US"/>
          </a:p>
        </p:txBody>
      </p:sp>
      <p:cxnSp>
        <p:nvCxnSpPr>
          <p:cNvPr id="3145732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78" name="AutoShape 2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79" name="AutoShape 4" descr="data:image/jpeg;base64,/9j/4AAQSkZJRgABAQAAAQABAAD/2wCEAAkGBxMSEhUUEhQWFBQVFxQXFBYWFRQYFhQVFBUXFxYXFRcZHCggGBolGxQUIjEhJSktLi4uFx8zODMsNygtLisBCgoKDg0OGxAQGywkICYsLC0vLjQsLCw0LC8sNCwsLCwsLC8sLDQ3LCwsLCwsLCwsLCwsLCwsLCwsLCwsLCwsLP/AABEIAOEA4QMBIgACEQEDEQH/xAAcAAABBAMBAAAAAAAAAAAAAAAAAwQFBgECBwj/xABKEAACAQIDBAcECAIGBwkAAAABAgMAEQQSIQUxQVEGEyIyYXGBQpGhsQcUI1JicsHRgpIzQ1Ois/AWY5OywuHxFSQ1RFRzo8PS/8QAGgEAAgMBAQAAAAAAAAAAAAAAAAQCAwUBBv/EADERAAIBAwMCBAUEAQUAAAAAAAABAgMRIQQSMUFREyJhcQUygZHwobHB0SMUMzRSYv/aAAwDAQACEQMRAD8A4bRRRQAUUUUAFFFFABRRRQAUUVN9HuiuKxp+wjJQHtSt2Yl83OhPgLnwrqTeEcbSV2QlZVSSABcnQAbyfCurbN+jzBwAHFytiH4pGSkQPLN338xl8qsOHxSQC2Fw6QjmiBSfzOe03qachoajV5WivUpVZzdqcXL2OS4Lobj5RdcLKBzcdWD5GSwNSKfR1i7XkaCLwaYEj/ZhhV4x20Z23kDza/yvUPMZSCXbL4DU+utqk6Omh807+wxHSa6fFO30K23QdwbHEYf064//AFil4vo9lbu4rC+rTg/4VSixZj2ZPep08zet0Rl7xNuYtb361G2l4z+fQm9BrLXtj6MiZfozxoF0aCXwSZQT/tAtRmN6E7QiF2wspHOMCQDzMZa1XGPaGX2mHjcftUtsraOJc2hDSW35fZ8WO5RpxNWf6fTy4nb3Fpx1FPlJnG5YypKsCrDeCCCPMGtK9ET4XESJbE4RZ15MIpiPIAkg+VVTafQXATk9Xnwkv3dWQE843OYejC3KqnopPNNqXsytai3zpo5FRVl6Q9CcXhAXKiWIf1sV2UD8YtmTzIt4mq1SkouLsxiMlJXQUUUVw6FFFFABRRRQAUUUUAFFFFABRRRQAUUUUAFL4PCPM6xxIzuxsqqCST4AU86PbBnxswigW7HVmOiIvFnbgP8AoLmu1bC2Jh9mxlYbNMRaXEMO0b71X7q6d0b7a3ter6NCVV447lU6lntirt9CtdHfo7hwwEu0CJJLAjDqewh/1rA9s7tBppvarJidqMyhUAjjUWRVAVFUcABoopnj9rKpuRcndfU258hVbxe0ZJDvOpp3xKdBWgs92N0vh25p1nd/9US2M2rGm67Hib2HpxPqahp9ssb5RYep+dR+KmRN93bjYgKDyvxpm20eSD1LfvWfV1Ep92bEIKli6j6JfzYfPtOStIca1+1uIIPrTE478A/vfvSkUuc9xl8b3HypSUn2Gqc8q1Rt9s/0OJ5sug9wOg/c1vg8bc2J0OhpnjlI1sb8rH40imuouGHA8fKubrxJNyp1bL7eheuju1IcBH1kgDTSFsrm32cY0GUncTvJHgOFWiDplntcAA8Cm/xJIuarOw8IiYdJpReVgWiuL9VE24jkzam+8AjmaiNsY1lZSqMUYgGTQgMTuNu6fPfw41Qmpy9Tz+ql/kaXF8HQcft6cOiQpndxmCgDUc/AeO6lMftSYwMcRDkZLMMyo6MoIzBWN1vYk6a6VXdv9LPqsMKKPtHQMSN/Vk3QE77Edq3jUfsn6THTsuMyneG1B9L61dQlUSUooVkl1LTsvaeGl/o5DC/InMh/Ue/0qC6W/R1FODJGqwSnc6a4eQ/jAH2ZPMAeRp4u2cHiWzFVRj4KR6hgW9zCrpsVYRH9mdba2Z7EfldmsPC5rT/1cZq1Rff+xZ0WneODzDtfZU2FkMU6FHGuuoYHcykaMpsdRyplXpzpT0VhxcJDJmTUgL34zxeE8PFdxtu4VwDpV0XlwLjN24n/AKOVR2X8CPZbmvuuNarqUrLdHK/OSyFS72ywyCoooqktCiiigAooooAKKKKACiiigAqT6O7Dlxs6wQi7HVmPdRB3nY8AL+8gbyKZ4LCPNIscal3chVUbyTuruuwtkR7LwvVrZpnsZpB7TcFX8IuQPU8av09B1ZWRTWq7Fjli+z8DDs+EYbDbzrJIe9Iw3s3IDgOHzh9o48br3UX1vbXnpxpTa2OCKVv22Ha/byqr4skjW9jz0v8AvTOorxjHZDC/c2fh+h8BbpLdN8+np/ZskhmkJ9kak+FMtp7Y9iHRRvPPy/em2NxZVOrGl9X8eQ8rfOo3DkE2PGsuct3mfBoeJKH+Kn8z5f8ACMTzFuA9KzELC41I9w8udbtAKWiiPLT5+VVOouDkNNO+58iSYzNoxt5afKtrhBm5aDxP7D9qw8Nt4t5itccpstuXz1qN03ZFzUoQcpZa4Y2EjE3ufeam9g4Qysc7lI1F5G3mx3KoPttuHkTwqGwyX0uB61bcbhuoijQMuqK7a73dQxO7WwIA8BRUmvlEJSnThvXLHvSjpah3IoFgAByHdHjYUx6KYySd2IAWNQWlsNGTcEYHfmOnoSN1RuG2HHi7pnKTWPVtcNGx3hXXePzDnuNSW0pVwGHTDRd4qJJn3F3YaX5KBoB+pNVbYKOyPJnupVTux7tfbbliRkU2AzKihrKLAZgL2sB7qTwPSWUkK751OlpLMtuRBBBFUyTEGQMxOgtfyJApAY627SmI0Fawu2dChhweJfJcYObd/qWNtAVJtHfgR2fDW9WHZOwcXhyZI3SdFDXVHIYkA2GVwN5sNCd9csw+PSUBJTa3dkHeT/8AS8187WNWDo70gnw2aMsewzAi5sLGxt4VNqcVh/RkcF36IdLHhYwT3Q3AGcFTG/JgdQD8N9SXSXCwutpIwYZ7rJEdwca54yN2+4I3HdoagRtbDbRQCWySrZRKts0ZPdv9+MnhwPK4JfdHNrFH+p41EdQbLn1C5tzI28Agg3HCtDT11e7Xuu/sL1IXX7HIOmPRZ8DILEvA9+qk580fk4+O8eFdr0ZtzY0TxPG6scO5yOjd+CT2SG481b0N768I6S7CkwU7RSajvI4FhIh7rDluII4EEVHUUVDzQ+V/liVKo35Zc/uRVFFFLF4UUUUAFFFFABRRVo+jzo39dxQDj7CKzzHmPZTzYi3kGPCuxi5OyIykoq7Lv9F3RwYaH67MPtZV+wB9iIjV/Bn/AN381SGM2hnkLHuxjN5n2R7/AJU96TbUsCBoBoANwHhVPw+KzpIBq2YEjiVtp8b1r1UtNQsuXyQ+GU/H1SlL1aXtwgx2LIufabUnlfcByqCxM5Y3JJNPcdKDoTqAAfQWqPlXS9YTqXyesqwmvKuEN8U9yT/nQUjHCSaWkWk1mI9n41W5O1kVKEXLdMXkawzHfuHnxNJ4XCNKd1x947r+fGnWz8EZO3J3RuHP/lUpIwUchwA/SlpVNuFyalLR+KlUqYj26v1GeH2YE7zFvDTL8adthY7d0G3PWmuLlY+HlSCsStjz/QVC0nlsZVWjTWyMMfne48ECD2E/lFSe3MRGYouwpIijXdxVQv6VXFiPAmmW1cZImUXuOANSjS3SWRPV6iMae6ULJeifJfNiYHASvE5ikw8tgc8MhZC1tbxyXsL8FIpt036KYiRmkw0iYuNAAyobToFWxLRHUjT2SfKobo50giYIjnqnXc57m/S7ezvAudPGprHQTRt1naGtxIpNr8w66e40eeFS7/U8nJpt7eCmbIMWRuuNkO8DvNbgOXnTj67gL2+rG33hNLm8xc5b+lSe1MKuLJeRSJTvmQDt+MqaBj+IWPPNVX2nsx4LZrMp3OuqHwB3g+BAPprTkHGb5dyl4JDaOy0i6uZGMuGkNgTZXVhqY5LbjbiN45bhZ4Omr2PVBYidWyALc+npVX2SxkwmJi3leplQfiEgjNv4ZWqMQlGsfXXdU9qniWWjnHB0zZmPXFHK+VJzpHOFUOG9kPp20va6tcfAi49GcemKULioYuviuhbIoJykgrpuIN92mprjeycZZx511LZ04Y9YvfYKX8SBbMPO2vjeq5vZgLXOjxYRZYHh9kqQtzfLyIPg2U+6uTbd2UNo4QoB9vGC8B0uTbtR35MB7wtXTDbayyKgGdwhbLmsWikujFebKUDW4gG2tqhZtjthSskbZ4SQAfaQ8Ff9x8K1/h1qlOVOfXj3EtTJRmrcnn8isVcfpP2QIcX1qC0eJHWC24SXtKv81m/jFU6kpwcJOL6DcJKUU0FFFFRJBRRRQBkV3bo3ssbOwKxsLTP9pNzDsNE/hFl5XueNc7+izYn1jGCVxeLDASNyL3+yX+YFvJCONXnpTtO5Otafw+ks1JdBLUy3NQX1K5t/aGYnWovYVi0kh9gWH8V/2+NMto4m5NNNn4/q2IN8rjKbbwb6Ec/+dUa+pKpF2NP4TKFLUwlPhfvbH6kjiIszeN6TfX9PKnGNRlbMNdb/ALimuKQjUbjqKxt6dsnqKlGUN2M3z7dDArWAZnCniQPfWUXKBfedf2rEc2Vg3Ig+6uPjBGNlJbscFnMYAsNwpljE4+lPwQwBGt9aSTCdYG7SqoNmdu6DxHMnwAJpOODf1ElGLcrWGBsQK1kjAreTH4NGKO0r2O9FRfmWv8KcLj9nvYXn9XjHyQ1dsn2ZhT+MaOF7yvb/AMy/oYwm5rbEbGOJZUXvE9nxPKp9xglTPdFjsb9qR5WPAAd1fMqfI1Wsf0thAyYbCYeMcXMCSOfV9B/LUqdObd44M7UfHqFWEqUKblfr8tn07/wXDonsbBgT4MkvLLGVeVELwRMNRG8o0V72PLs2vfSpLo70QxEB6uVWaH2XQlsnqN6eHCubDpjKVysxKjcgjiCDwAGg9BSKdKBfWAeaSNGf7gA94qUtNN3zyeeVWpf5f1Oq7Z2FmAKZZI9QpjZSGINiMw0JBveqJEInLgsGjbSRG7LAXsDrpoSLML2PnVgwHT949mBuqLFp5YUdnDPGepV1cnIA9rnSwOg1rlk8rBibk31uTf50UdPJXTZKNVyeUPNqYOXBSvFfRlBVgNJIybqw93oQRwpvs/DlyS2iIpdz+FeA8SbAeJqXj2s8kIjZUnA0USKSUvvysLMt7DcRekJJTDcIMjMRmAJYC3sC+p133vutzpuLbw+QlNLCI3CT2a9XCTbLxxQSobZHaNvUB0v/APJ7qr+Nkw7rdUySfgvk9QdAfBRancGObD4cRnV5mVspUEJGt8r6jRmJIH4c3MVY6e5pkd+OMl7TEnGFMZh2HXRBVlh3XVSWLx8+8br7uVX0sHimw9xmtcA+yTYrf1tXKOi+LVD1pOVE7bkb7LwHiTYDxIqwYHbbyocVYLIjrnsO9G5ygNbfYlQCeArS00VGKijM1ClOe4b9P9nmbZzEg9ZhnD2tqFJ6uQfFSfyVx6vRuLCTsUPcxMADeUiFCfh7xXnfFYdo3ZHFmRmVhyZTYj3io6+PnU+6HNHO8WhKiiikBsKKKKAOx9Do1wey0Y6SYgtK3O3djHllF/4jVX2zjWcmrBtFx1WHVe6IIMv5eqW1Rv1EPW6oNUlCPYz01ucmUvEsaaZyCCN4II9NatW09jFdbVXMTDas2tSlF5G4TXKJv6/ezDVW1H7eY3ViTH3Fgot41A4fElNN6neP1HI0+SRW7pv4bj7qyZaeMXweqpfFqtWNlKz6r+iTgxSNpIq8gRoRTfFYFlOnaU906a+HnTYC3CrN0MiJM0pGYQoGVTuMjGyt/DZj5haqktmUWT1MJU/8yyuq5+orsXD/AFewxZyjesQP2gv98+wPDveVNNuzvI5K2Cewo0VRyArWZA4Ya5rkqSe0DxU8GX3Gs4KRQckpEeawV+8l+TW1T1qjN9y57DEYpU0tS249Gun59ysbRwp1a2o3+PjUdGCTZQSeQFz7q6eeiUklwWjVWVu31iW1Btl11J4Cto9hx4Qa2OXvKvLiWbnTNLUpxzyeb+NKhp6kXSe7crnNZHkRSrBlzW3gjd50rgtls6h3YRxk2DNclyDYiNBq5+A4kV0jZWxFxbC0c/VkklusiC5FBJ7xubgWHnSc+zC0heH6vHIBaJpZ4XWNVuAEjViEtbecw8ONMRqxtdoxlqV2KTNBDFoMPLKRxkYopPEhIxcfzmtIpUJt9RQ+TYm/+JVpbBYsH7TaGEXmc/Wt59iIn3kU/wABtbDw9/HPO/KKERL5ZzqPOx9Kn4rthL8+h11Wl3+5AJBG2Gkw654GMscirKwaIShWXKJMoKFldtGB7gJIAvUMNjTO3V5GEitlKkajnep7aW1ZMW+SLDl2W+QKrMU11vbTXS7HU8TU6EP1aOSZ0MgvFJFHLFeVl/oRJLmyiyhhYE9wXGldtKUbxWTm+aXGSu4PAjDqchUyW7UpI6uIccp3M3iNBwud1Zx7qz9gl+bWIv8AlB1t4n4U76R4qd3tMhjXeiDu25g+3+b5bq12RAqZppR2I7WG7rHPdQedteQua5CDT83JbGLitz5JfYez4EYLIwbEsoKRuCIUZhdBK29rgqbDnqagNoCXrn6+/W5iHvvDDQjTQAcLaWtbSkXnaSQuxuzMWJ8Sb1asRLDLHC+KzK7Bk6xVDZuqy2L6g3yuq+SCr1k47wld5uSPRjBRyQyLLfKyWBBsVa4ZWHiCo31L7GwjrgsSFGYjqgba/wBarFrcrKaapJhoML1okd0zKlkQZszAkZszDKOydakeiG1Ps3kUFbsLa6ixuPWm6eLCM5Ss5dLlhw8wMEL8VITzBBNvevxNcn+k7A9VtCUgALMEmW34x2z/ADh66ntABYlKiyySo4A3A5JA4Hrr5MKo/wBL8IIwkvFkljJ8I2Vh/itTGsjuoKXZk9I7T97nOaKKKyDTCiiigDovR3HDEYRAdZMN9m3jGSTE3oLr/COdSCQMRddap3Qd8kskjG0aRMH/ABZ7BV94v/BUsm2nhfNGcy77cxWzpqy8Nb/YTqQe52LHICsRaUWHC/GqHtWxJtVj6WYhJkWeOWRozowChuq03OLgr8arbwaKwYMrC4IvwJB0IBGoNR1VTe9qO0o2yQ8q0iae4taZGsuSsxpG6TsNzH3mrr9FuPY4qSNyzCWFlCixOYOjAgHeQA3peqNT3Yu0nw08c6d6Ng1vvDcynwIJHrVNSClFo7OU3BxUn9y09I53jlZVIsCRuHA+VNcBtzGMQolOXiO72RvvlsTVl2nsmHFoMRhZkKPvVzlZG3lGH3vAb94uKiNn9GZopSWUlWFtNdPmPWlUobcrJVT+I14wtvd13ZDbe6QtJmjRVRNxtrcD5VtsXpXNHaKYmaAgqyMRmCn+zc6rbgN1O9tdDJ42JVc62zG28DxG8VCwxxIftc+m8Kov8SLVbCNPbaKJ19U9V5qj3OxbcR0mMiMQrpGbRhFAACizMB2rcEBJ4E1WsVj1LEjNrpuFhysL1Nf6RRqqQQ4NiFAJBkR2dmAJzXhO64Glt1PkTs9YcNgsNxviDK9/yXbIW8LVO6glGwokodP1K7svZ02JNo0mfmRYIvm17LVnh6HzxgNPAzC+kYJklYc84Fo/AENfkN9P9h7Gx2MHWy4kfV0J6tIyqI5HHLEMuUbjfiLc612ls10YjNc+02cGxJ3BVNxrrqAPE01SouS3Nq3Y5KbbsmjO1tkyMLDr4YbKVj6uykmwJsvesDvIvcgVGYzZPV4RgOsP/eIzd48lvsZl3BiSNRyJJ3DfUltDCyIqDNKxyIt7uoUsS2Ua94X13G5Ou+lA+WKJHfFISXlJjdSQGORAVOVh3GNhc9rva0zslFYIxbXUrez8oHVzJ1sNySpNijG3aVx/RHQdlb33EGo3pFsSRCj9Z18LGyFQVMegPVshFka2otobX51dYsVFcB2jlOvfw7xy/wAIhzAebXNOsDtfKxVOrWNjZkijLEjnJNINCN+lteAqHh+JyvqSVWSd7FA2n0bbDosuYPE9srWKtrzQ+Oh1NjWNsyA4WEDeJZLeqJf5Cp7pLsibDl5UYz4eX+kDsz7xYHMdQd1mG4ix3WqtLhi4Rd6gkjnqADf3CqpRs7E4yvaTZL7Fw5fBzof7NnHnERIP9wj1qx7BjWHBLJIcoY9kcXY7go+PgK0w6JgsOJpVZg940RdM7FSSGbci2vrqeQNJx5scquFCtFZUjW+QRk7lB9obyePoKZpRyLSe6/a5bseb4SD/AN3TyKG/yFU76W2th8GvEtOfQCIfrVu2gwzRQKb9SDntu6xrXHoFA8yRVB+l3FXnghG6KHMfBpWJP91U99Nary6b3YaVedfUoVFFFYxqBRRTvZsQZ7t3UGZvELw9TYetdSu7Ax/O/UwLEO8/2knmR2V9Ft6k1vs8llPlUXi8QXcsd5N6snRrBF9Lb6bpXnPaimeI3ZL9H9kCHD/WeuP2mZTGEupsxAQ6gltL8AAeWtRG1prm+5QLKoUKFHIKNBV3xmHXD4cA8y1vxMAPkBXM9q4wsxpqulSgkU03vbYzxMl6amssaxWXJ3G0YoooqJ0dbP2jJA2aJit9GGhVxydTow8CKlsHtSJjYvJhb7xGXaHzyZsyjwGaq9RUXFMjKCZetnbDUsHhxmHzDtBhKqOPEhyGHqKmMXhcGrF5p8JM53jrVyIeNlQksb+g4X4ctoqt0bvkoenu/mZ0rFdJsNHokqqPu4aAr655ACPMGkpsU3XZWgjVQuZnZjK7KCLnObKAFJbunQHfVNgwueFn+5v/AEqe2TjTPh1Aa00AtcGzGLcrC3K+U+nOmIaeCd31L9PpqTbT5Lts7bcmIwoeGOJFjJQIUJKdo2vlYa5SDb8VIvt+RLRiKJpGIFurk0voBYyXLHkKhehuLljmaKxZZyAQO8H4Mt+Olj6a6U8x0i4fE5Yze0ii4axHaFxe1ydbXrQjGEoZQvU0+2ptaLLhekmZrTLGqANmN2Q5UUmVz2m0ADWuKjMV0v2e7FuqkY6AKGRsqgAKNRcaAb6qW2XcNiIV7U8mct2heONHEgiUHexVSxH5RvuKqDRnj/n/AD5VROSi/Kji00bs6wnSjZ76GCUX/KfcQwFOIcRgXIswt+MOcvncED31yOGNvQ+I/X5U+w+HI8PXdz15f54a9jUkDoJcM7fs2CJ1KiSJlIIymRCpW3AZtPS1QWO6EiGUZQcraopI113K2425Gx3b6oWHwjC2W4t93QgnXS3+bgjcRVz2ntDERbPLda6yRyJ1ZBve7BCrA9lhYsRcHu3q+Scld9BeVJ8RZIYzYM8+HkhMTAnKyXFsrobg3O64zKfBjRLhf+zoFjUj6xJutY9Wg7z3+8ToPU8KquD6ZbQbRsSzDkY4bDyGTSn+EzyNnkYux3sxuf8Ap4VbQp7mQ8KUcSeCc2BhbkfEn4k1yDpTtP61i5ph3Xc5OH2a9mP1yKtdP6W7R+qYByDaSb7GPnZh9o3olxfgWWuN1V8SqXkqa6DeljzIKKKKzBsKfuOriC+1JZm8F9getyfUUbJwoYs79yIAsPvMe4nqb38Aad4eDri0khsN5P7VdTg2QlIiohciup/R7gxqx4Vz0rADdWOnAiulfR7MGikI4U9oIpVBfUvyDLp5jCxtyrm2IOtXPpbLd2qmzLUNc7zJUFaI3NYpQpWOrpCwwJ0VuUrGWuWOmlFbWrFcAxWaK2AoAmej3ajxUZYKGhzAkE9qORCN24WLa0zwiSROrhgpXcQVa/MaEgi2ljzrOzcR1bhrZhZgy3tmR1Kst+FwTrwNjT04IE3SRMh4syqyjk6E5r/lBB4Xq9K6XoQvtd0TOyekMqTpJh4hmUpdbFmffcKPZUgEeAq447GrMrzYYLI4FyyBCIyDrYgH7QXvxW1yM2hHM5saADHFdIzox9uTXe5G5dB2BpzudaX2Ni5cO+aB8sgysMpuHC3zIRuYFWJtxtarY1LMlKU6mbjjHYXK2YdpzZjoL5t4Ot8x40xTDMBcAjmtgP8AiFx8atv+l+Fla+Iw6KzAEsgIUnibrqPLKbfeNL/W9lHVyFH4XLn0VbH4VLbB5uUylK/BVsPh2OhKr4ucoHnnv8L1I4TBE7iW8V0B8tO0PSpGXauzGNopHjAuCXiku+u8ZS1l5bjz8FY9uYNf67OOQinN/wCZB86shs7kJOXYW2XgGLAWuORGvn4jT4U16a7QV2TDRkFYjeQjcZQMtr/hFwfFjyrTaPS1nBTDK0YOjSNYSEccoFwn5rk8rVH7PwVXN7/LEglbLF9mYSrbsnC3IAqOweHtS3SbbH1HCllNppbpFzXTtyfwg6eJHI04ttCm5voVSvN2RSvpH2yMRiurQ3iw4Ma23Fr/AGjerC3koqp0UV52c3OTk+poRiopJBRRRUSRM7NKvA0IdI3Mgf7Q5VdQtgM+4EHNvt3qmF2C/UC5zDVj1N5M3IZlBAHjr5VTq2jkKkFSQRuINiPI1fCqkrNEHBvhklj9mFV6xBoDZ1zKzRk7r21yngSBqLHhe/fR0+WFwdL/AKCq10N2u74hYpj1qyK63fVl7JNsx1INrWP6VZ8ORCxC6D/latDRQin4seOLC1dtrayC29q586g2hFSe2Zu2aiGmqmu05ssgsGTEK0ZRWrSUmxpdtFiB7U3c0o1JNVUmSQmTWKyaxUCQVlaxSka0IBeEU4NZhjsKbzSa1dwivk2c1rHcmw38POkS9YDG9xvFRciSQ8liJRm+6wBH5r628x8aag1KRQvIhJPYysSbKO0qnKHPHXdUUooZOasKLTzDQ3pLDxE1NYHC1dSg2ymUrC+BwtT+FitSOEw1qmMHhd7MQqKCWYmwVRvJPAVrUae1Ck5XFcOUjRpZTljjGZj8gOZJsAOJIrlXSTbT4ydpW0HdjXgkYvlX4kk8SSak+mfSb60wiiuMPGezwMjbusYe+w4A8yarFZmt1XivbH5V+oxQpbfM+QooopEYCiiigAooooAnehcDNi43HdjJdzwAAO/zOnrVpxWLDMbVA7Gx6NEkSERyjNcEgLKWJIIY6Z7WFjyFjwpXHYeaMXaKQDi2U5ffurToS2UsZ6sWmryyMtrPrUWXp1jZs1MCaUqyvItisCwas0iprfNUEzplhSbCt81a3oZ0SYVpSzUmRUGjpgCnMIpBRTuCKpQRxjgaimcxF6czPYVHO16lN2ORQpYVkJSINbq9QTRIdxwA1IYbAg1GxS1IYeer6e3qVyuTWD2ctTeEwQFQeBmvVmixEcELTzmyLYADvOx7qL4mx8gCeFalHYld8IVncdiBI0MsrCONdWZvkOJJ4AamufdLOljYr7KIGPDg6L7UhG5pLfBdw8TrUd0i6QS4x80hsg/o41vkQeA4tzY6nysBE1n6rWOr5Y4j+5fSobcy5CiiikRgKKKKACiiigAooooAs/QqPWZ0CtOgQxA6kKc3WOo4sLJ5AmlcR1obM1gTvsqi9997CqzgmcSJ1RIkzLkKmxzX0t43roHSyRVkYC287t3pT+ne6m1xb+RepiXuU/HLrTA0+xEl6aMtLz5LYmgoJrbLWeqJqFjokTRenKYNjTqLZh41JU5M45JEcqk0tHhSamYdngcKcCACrY0H1IuoQ8eDtW8hsKfT6VE4p67JKKBO42nkvSFZY1rSjdyxGayK1rYVw6KIadwPTNRTmGrYEWWLZR1FK/SPiCPq0I7ojMp5Fndk18hH/eNNNmPYipHp3h+sw0Ew/q2aN/J+0h8rq/8AMKend6d29BdYqIolFFFZg0FFFFABRRRQAUUUUAFFFFAE30MiDYuMkXCZ5PWNGZf7wWnG2sWXcnxqO6PY4Qzo7XydpXtwV1Kk242ve3hVhxmwHY5k7aHVWXVWHMEU7RTlScY83KZ2U7srVbpCTU9D0ffip91SWH2MR7J91TjpZvlEXVSK3BgCeFSMGzPCrJBs4/cb3Gn8Ozm/s29xpuGkS5KpVitxbP8ACnC4KrOmy3/s291I4zCFFuykDmQaYVCKKvEuV18PamOJIFK7Q2uuoXWoHFYpmpOrUisIvhFvkMXiKi5pL0u0LGhcEaQlukXqyGNqMtSQwJrDYWoeEyW5EeFpRY6dDD0skFdVM45DMR0tGtPBh6yIKsVMjuFsCdatcEPXYWeG180bFR+OPtp/eUD1qsYWPWrp0Xj7Y/zpT2njdOL7C9V2ycjooorHHQooooAKKKKACiiigAooooAKc4THyxf0Ujx335HZb+402orqduAJpOleNG7EP62PzFbHpfjv/UP6WHyFQdFS8Wfd/cjsj2JZ+k2NP/mp/SVx8jSEm2sS2/ETHzlkP60worjlJ8s7tXY3lmZtWYt5kn51KdF8XImJhVHYB5Y1ZQTlZWYKQw3EEE1EU82NiRFiIZG3JLG58lcE/KiLtJMJLBZpcADIdOJpc7OHKrNi9l5JGFuJpKTDVurTIR8UgE2cOVKfUBUyIaGiqXgI5vZBPg6ay4WrC8VNZIKrlRRJTK82GrKQ1LPh606iqPCJ7hqkFKDDU8iip3FBVsaVyLkR0GF1q2bFQRo8h0CI7k8gqlj8qZ4bB3qQ239js7FOf7Ip6ykR/wDHV+zw6cpehVKW5pHFKKKK86aQUUUUAFFFFABRRRQAUUUUAFFFFABRRRQAUUUUAFFFFAHecbvX8q/7oqNnoor1cfkXsjIXIjSbVmiosmItSD1iiq5EkIvSVZoqlk0bx08hrNFWQIslsDWvT3/wuf8AND/iLWaKlq/+OyuH+4vc4pRRRXmjVCiiigAooooAKKKKA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687" name="TextBox 23"/>
          <p:cNvSpPr txBox="1"/>
          <p:nvPr/>
        </p:nvSpPr>
        <p:spPr>
          <a:xfrm>
            <a:off x="388620" y="1367850"/>
            <a:ext cx="845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লেখনি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..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88" name="TextBox 25"/>
          <p:cNvSpPr txBox="1"/>
          <p:nvPr/>
        </p:nvSpPr>
        <p:spPr>
          <a:xfrm>
            <a:off x="155575" y="4876800"/>
            <a:ext cx="868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4000" dirty="0" err="1"/>
              <a:t>বই</a:t>
            </a:r>
            <a:r>
              <a:rPr lang="en-US" sz="4000" dirty="0"/>
              <a:t> </a:t>
            </a:r>
            <a:r>
              <a:rPr lang="en-US" sz="4000" dirty="0" err="1"/>
              <a:t>বিক্রয়ের</a:t>
            </a:r>
            <a:r>
              <a:rPr lang="en-US" sz="4000" dirty="0"/>
              <a:t> </a:t>
            </a:r>
            <a:r>
              <a:rPr lang="en-US" sz="4000" dirty="0" err="1"/>
              <a:t>উপর</a:t>
            </a:r>
            <a:r>
              <a:rPr lang="en-US" sz="4000" dirty="0"/>
              <a:t> </a:t>
            </a:r>
            <a:r>
              <a:rPr lang="en-US" sz="4000" dirty="0" err="1"/>
              <a:t>লেখক</a:t>
            </a:r>
            <a:r>
              <a:rPr lang="en-US" sz="4000" dirty="0"/>
              <a:t> </a:t>
            </a:r>
            <a:r>
              <a:rPr lang="en-US" sz="4000" dirty="0" err="1"/>
              <a:t>লভ্যাংশের</a:t>
            </a:r>
            <a:r>
              <a:rPr lang="en-US" sz="4000" dirty="0"/>
              <a:t> </a:t>
            </a:r>
            <a:r>
              <a:rPr lang="en-US" sz="4000" dirty="0" err="1"/>
              <a:t>একটি</a:t>
            </a:r>
            <a:r>
              <a:rPr lang="en-US" sz="4000" dirty="0"/>
              <a:t> </a:t>
            </a:r>
            <a:r>
              <a:rPr lang="en-US" sz="4000" dirty="0" err="1"/>
              <a:t>অংশ</a:t>
            </a:r>
            <a:r>
              <a:rPr lang="en-US" sz="4000" dirty="0"/>
              <a:t> </a:t>
            </a:r>
            <a:r>
              <a:rPr lang="en-US" sz="4000" dirty="0" err="1"/>
              <a:t>পেয়ে</a:t>
            </a:r>
            <a:r>
              <a:rPr lang="en-US" sz="4000" dirty="0"/>
              <a:t> </a:t>
            </a:r>
            <a:r>
              <a:rPr lang="en-US" sz="4000" dirty="0" err="1" smtClean="0"/>
              <a:t>থাকেন</a:t>
            </a:r>
            <a:r>
              <a:rPr lang="en-US" sz="4000" dirty="0" smtClean="0"/>
              <a:t> </a:t>
            </a:r>
            <a:r>
              <a:rPr lang="en-US" sz="4000" dirty="0" err="1" smtClean="0"/>
              <a:t>এটা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লেখকের</a:t>
            </a:r>
            <a:r>
              <a:rPr lang="en-US" sz="4000" dirty="0" smtClean="0"/>
              <a:t>  </a:t>
            </a:r>
            <a:r>
              <a:rPr lang="en-US" sz="4000" dirty="0" err="1"/>
              <a:t>রয়্যালিটি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আয়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sp>
        <p:nvSpPr>
          <p:cNvPr id="1048689" name="Slide Number Placeholder 2"/>
          <p:cNvSpPr txBox="1"/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</a:pPr>
            <a:r>
              <a:rPr lang="en-US" sz="1600" b="1" dirty="0" smtClean="0"/>
              <a:t>07</a:t>
            </a:r>
            <a:endParaRPr lang="en-US" sz="1600" b="1" dirty="0"/>
          </a:p>
        </p:txBody>
      </p:sp>
      <p:pic>
        <p:nvPicPr>
          <p:cNvPr id="1030" name="Picture 6" descr="আস্থাহীনতায় আর্থিক প্রতিষ্ঠানে বেড়েছে অর্থ উত্তোলনের চা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71335"/>
            <a:ext cx="4572000" cy="25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7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9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13</a:t>
            </a:fld>
            <a:endParaRPr lang="en-US"/>
          </a:p>
        </p:txBody>
      </p:sp>
      <p:cxnSp>
        <p:nvCxnSpPr>
          <p:cNvPr id="3145733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697" name="TextBox 12"/>
          <p:cNvSpPr txBox="1"/>
          <p:nvPr/>
        </p:nvSpPr>
        <p:spPr>
          <a:xfrm>
            <a:off x="612775" y="1267997"/>
            <a:ext cx="6096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লোক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অনুমতি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98" name="TextBox 14"/>
          <p:cNvSpPr txBox="1"/>
          <p:nvPr/>
        </p:nvSpPr>
        <p:spPr>
          <a:xfrm>
            <a:off x="633557" y="4113403"/>
            <a:ext cx="1600200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699" name="TextBox 15"/>
          <p:cNvSpPr txBox="1"/>
          <p:nvPr/>
        </p:nvSpPr>
        <p:spPr>
          <a:xfrm>
            <a:off x="2667000" y="4918589"/>
            <a:ext cx="2362200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হুবহু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ছাপিয়ে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00" name="TextBox 16"/>
          <p:cNvSpPr txBox="1"/>
          <p:nvPr/>
        </p:nvSpPr>
        <p:spPr>
          <a:xfrm>
            <a:off x="6563023" y="5638017"/>
            <a:ext cx="2194832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বাজারে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বিক্রি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01" name="TextBox 20"/>
          <p:cNvSpPr txBox="1"/>
          <p:nvPr/>
        </p:nvSpPr>
        <p:spPr>
          <a:xfrm>
            <a:off x="169429" y="6036652"/>
            <a:ext cx="828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তখন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প্রকাশক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রয়্যালিটি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লভ্যাংশ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বঞ্চিত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বাংলার প্রথম ছাপাখানায় বই নয়, ছাপা হয়েছিল ক্যালেন্ডা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070207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সেকালের বই বিপণন ও বিক্রেতারা | প্রথম আল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73298"/>
            <a:ext cx="2738055" cy="15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ক্রেতাশূন্য এক অচেনা বাংলাবাজা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ক্রেতাশূন্য এক অচেনা বাংলাবাজা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16884"/>
          <a:stretch/>
        </p:blipFill>
        <p:spPr>
          <a:xfrm>
            <a:off x="460375" y="2430540"/>
            <a:ext cx="1922607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/>
          <a:stretch/>
        </p:blipFill>
        <p:spPr>
          <a:xfrm>
            <a:off x="6708775" y="744615"/>
            <a:ext cx="18732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4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145734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18" name="TextBox 7"/>
          <p:cNvSpPr txBox="1"/>
          <p:nvPr/>
        </p:nvSpPr>
        <p:spPr>
          <a:xfrm>
            <a:off x="2272838" y="1477907"/>
            <a:ext cx="6324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19" name="TextBox 11"/>
          <p:cNvSpPr txBox="1"/>
          <p:nvPr/>
        </p:nvSpPr>
        <p:spPr>
          <a:xfrm>
            <a:off x="2400300" y="3020597"/>
            <a:ext cx="60960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একজন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লোক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অনুমতি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ছাড়া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বাজারজাত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-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21" name="Slide Number Placeholder 2"/>
          <p:cNvSpPr txBox="1"/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>
                    <a:tint val="75000"/>
                  </a:schemeClr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</a:pPr>
            <a:endParaRPr lang="en-US" dirty="0"/>
          </a:p>
        </p:txBody>
      </p:sp>
      <p:sp>
        <p:nvSpPr>
          <p:cNvPr id="1048722" name="Slide Number Placeholder 2"/>
          <p:cNvSpPr txBox="1"/>
          <p:nvPr/>
        </p:nvSpPr>
        <p:spPr>
          <a:xfrm>
            <a:off x="7918831" y="4481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>
                    <a:tint val="75000"/>
                  </a:schemeClr>
                </a:solidFill>
                <a:latin typeface="Siyam Rupali" pitchFamily="2" charset="0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</a:pPr>
            <a:r>
              <a:rPr lang="en-US" sz="1100" dirty="0" smtClean="0">
                <a:solidFill>
                  <a:schemeClr val="tx1"/>
                </a:solidFill>
              </a:rPr>
              <a:t>09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8" name="Picture 12" descr="আলাপন ব্লগ | আপনি কি লেখক হতে চান...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8" y="1014653"/>
            <a:ext cx="1722911" cy="14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4"/>
          <a:stretch/>
        </p:blipFill>
        <p:spPr>
          <a:xfrm>
            <a:off x="325581" y="2667000"/>
            <a:ext cx="1873250" cy="1685925"/>
          </a:xfrm>
          <a:prstGeom prst="rect">
            <a:avLst/>
          </a:prstGeom>
        </p:spPr>
      </p:pic>
      <p:sp>
        <p:nvSpPr>
          <p:cNvPr id="20" name="TextBox 11"/>
          <p:cNvSpPr txBox="1"/>
          <p:nvPr/>
        </p:nvSpPr>
        <p:spPr>
          <a:xfrm>
            <a:off x="2307474" y="4829129"/>
            <a:ext cx="6743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তাহলে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২০০০)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মেয়াদ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৬০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ৎ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মৃত্যুর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৬০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পর্যন্ত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কেউ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কপি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18655"/>
            <a:ext cx="2060152" cy="160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আইন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145736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39" name="TextBox 7"/>
          <p:cNvSpPr txBox="1"/>
          <p:nvPr/>
        </p:nvSpPr>
        <p:spPr>
          <a:xfrm>
            <a:off x="4119964" y="1371600"/>
            <a:ext cx="4498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কপি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অবৈধ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বন্ধের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সেটিকে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12" descr="আলাপন ব্লগ | আপনি কি লেখক হতে চান...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2" y="1066800"/>
            <a:ext cx="314287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/>
          <p:cNvSpPr txBox="1"/>
          <p:nvPr/>
        </p:nvSpPr>
        <p:spPr>
          <a:xfrm>
            <a:off x="407639" y="4343400"/>
            <a:ext cx="83338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লেখকের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সর্বপ্রথম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যুক্তরাজ্যে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১৬৬২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(Licensing of the Press Act 1662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পার্লামেন্টে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1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</a:t>
            </a:r>
            <a:r>
              <a:rPr lang="as-IN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ই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টের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সাধারণ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তথ্য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5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1F69-9EBC-4CE4-B96C-76EA49573B73}" type="datetime1">
              <a:rPr lang="en-US" smtClean="0"/>
              <a:t>2/22/2022</a:t>
            </a:fld>
            <a:endParaRPr lang="en-US"/>
          </a:p>
        </p:txBody>
      </p:sp>
      <p:sp>
        <p:nvSpPr>
          <p:cNvPr id="1048752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16</a:t>
            </a:fld>
            <a:endParaRPr lang="en-US"/>
          </a:p>
        </p:txBody>
      </p:sp>
      <p:cxnSp>
        <p:nvCxnSpPr>
          <p:cNvPr id="3145738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55" name="Rectangle 7"/>
          <p:cNvSpPr/>
          <p:nvPr/>
        </p:nvSpPr>
        <p:spPr>
          <a:xfrm>
            <a:off x="609600" y="2057400"/>
            <a:ext cx="7785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sz="4000" dirty="0">
                <a:latin typeface="Nikosh" pitchFamily="2" charset="0"/>
                <a:cs typeface="Nikosh" pitchFamily="2" charset="0"/>
              </a:rPr>
              <a:t>সাধারণত এটি লেখক, শিল্পী, নাট্যকারের মৃত্যুর পর ৫০ থেকে ৭০ বছর পর্যন্ত বলবৎ থাকে, এমনকি ১০০ বছর পর্যন্ত হতে </a:t>
            </a:r>
            <a:r>
              <a:rPr lang="as-IN" sz="4000" dirty="0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মেয়াদ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৬০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বছর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as-IN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56" name="Slide Number Placeholder 2"/>
          <p:cNvSpPr txBox="1"/>
          <p:nvPr/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10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Siyam Rupali" pitchFamily="2" charset="0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pPr>
              <a:buNone/>
            </a:pP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" name="AutoShape 2" descr="আইন জিজ্ঞাসা /আইন পরামর্শ ও আইন জানা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572000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ফেয়ার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ইউজ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6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z="1400" smtClean="0"/>
              <a:t>17</a:t>
            </a:fld>
            <a:endParaRPr lang="en-US" sz="1400" dirty="0"/>
          </a:p>
        </p:txBody>
      </p:sp>
      <p:cxnSp>
        <p:nvCxnSpPr>
          <p:cNvPr id="3145739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62" name="Rectangle 11"/>
          <p:cNvSpPr/>
          <p:nvPr/>
        </p:nvSpPr>
        <p:spPr>
          <a:xfrm>
            <a:off x="657557" y="32766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কর্ম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ক্ষেত্রে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স্বাধীনতাও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একাডেমিক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পড়ালেখার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সৃজনশীল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কপি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পড়ালেখার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ফটোকপি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কপিরাইট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ভঙ্গ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না্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এরকম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ব্যবহারকে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ফেয়ার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ইউজ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AutoShape 2" descr="Fair use red grunge stamp Royalty Free Vector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4"/>
          <a:stretch/>
        </p:blipFill>
        <p:spPr>
          <a:xfrm>
            <a:off x="3276600" y="1219200"/>
            <a:ext cx="2228850" cy="18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8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4000" b="1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দর্শন</a:t>
            </a:r>
            <a:endParaRPr lang="en-US" sz="4000" b="1" spc="50" dirty="0">
              <a:ln w="11430"/>
              <a:solidFill>
                <a:schemeClr val="tx2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4876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z="1400" smtClean="0"/>
              <a:t>18</a:t>
            </a:fld>
            <a:endParaRPr lang="en-US" sz="1400" dirty="0"/>
          </a:p>
        </p:txBody>
      </p:sp>
      <p:cxnSp>
        <p:nvCxnSpPr>
          <p:cNvPr id="3145739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62" name="Rectangle 11"/>
          <p:cNvSpPr/>
          <p:nvPr/>
        </p:nvSpPr>
        <p:spPr>
          <a:xfrm>
            <a:off x="617220" y="4114800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sz="3200" dirty="0">
                <a:latin typeface="Nikosh" pitchFamily="2" charset="0"/>
                <a:cs typeface="Nikosh" pitchFamily="2" charset="0"/>
              </a:rPr>
              <a:t>কোনো লেখক, শিল্পী, প্রোগ্রামার বা নাট্যকার ইচ্ছে করলে তার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সৃষ্ট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সৃজনশীল </a:t>
            </a:r>
            <a:r>
              <a:rPr lang="as-IN" sz="3200" dirty="0">
                <a:latin typeface="Nikosh" pitchFamily="2" charset="0"/>
                <a:cs typeface="Nikosh" pitchFamily="2" charset="0"/>
              </a:rPr>
              <a:t>কর্মকে শর্তসাপেক্ষে সবার কপি করার জন্য উন্মুক্ত করে দিতে পারেন, এই দর্শনকে বলা হয় মুক্ত দর্শন বা ওপেন সোর্স </a:t>
            </a:r>
            <a:r>
              <a:rPr lang="as-IN" sz="3200" dirty="0" smtClean="0">
                <a:latin typeface="Nikosh" pitchFamily="2" charset="0"/>
                <a:cs typeface="Nikosh" pitchFamily="2" charset="0"/>
              </a:rPr>
              <a:t>ফিলসফি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(Open Source Philosophy)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47" y="1600200"/>
            <a:ext cx="3827145" cy="229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1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z="2000" smtClean="0"/>
              <a:t>19</a:t>
            </a:fld>
            <a:endParaRPr lang="en-US" sz="2000" dirty="0"/>
          </a:p>
        </p:txBody>
      </p:sp>
      <p:cxnSp>
        <p:nvCxnSpPr>
          <p:cNvPr id="3145740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68" name="Rectangle 5"/>
          <p:cNvSpPr/>
          <p:nvPr/>
        </p:nvSpPr>
        <p:spPr>
          <a:xfrm>
            <a:off x="388620" y="4495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sz="32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কপিরাইটের একেবারে উল্টোটি হলো কপিলেফট, সৃজনশীল কর্মের স্রষ্টা সবাইকে এই কাজ কপি করার সানন্দ অনুমতি দিয়ে </a:t>
            </a:r>
            <a:r>
              <a:rPr lang="as-IN" sz="3200" dirty="0" smtClean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দিচ্ছেন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48769" name="Rectangle 6"/>
          <p:cNvSpPr/>
          <p:nvPr/>
        </p:nvSpPr>
        <p:spPr>
          <a:xfrm>
            <a:off x="2506718" y="448164"/>
            <a:ext cx="47115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s-IN" sz="4400" dirty="0" smtClean="0"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কপিলেফট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Copyleft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08" y="2209800"/>
            <a:ext cx="4996547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8" grpId="0"/>
      <p:bldP spid="10487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207698" y="218536"/>
            <a:ext cx="7315200" cy="914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dirty="0" err="1" smtClean="0">
                <a:solidFill>
                  <a:srgbClr val="002060"/>
                </a:solidFill>
                <a:latin typeface="Algerian" pitchFamily="8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64809" y="1751980"/>
            <a:ext cx="7315200" cy="4942118"/>
            <a:chOff x="964809" y="1751980"/>
            <a:chExt cx="7315200" cy="4942118"/>
          </a:xfrm>
        </p:grpSpPr>
        <p:sp>
          <p:nvSpPr>
            <p:cNvPr id="6" name="Rectangle 5"/>
            <p:cNvSpPr txBox="1">
              <a:spLocks noChangeArrowheads="1"/>
            </p:cNvSpPr>
            <p:nvPr/>
          </p:nvSpPr>
          <p:spPr bwMode="auto">
            <a:xfrm>
              <a:off x="964809" y="4409205"/>
              <a:ext cx="7315200" cy="2284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5000"/>
                <a:buFont typeface="Wingdings" pitchFamily="2" charset="2"/>
                <a:buNone/>
                <a:defRPr sz="24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মো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: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জহুরুল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ইসলাম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সহকারী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শিক্ষক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(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আইসিটি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)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বিয়াম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মডেল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স্কুল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 ও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কলেজ</a:t>
              </a:r>
              <a:r>
                <a:rPr lang="en-US" sz="4000" b="1" dirty="0" smtClean="0">
                  <a:solidFill>
                    <a:srgbClr val="002060"/>
                  </a:solidFill>
                  <a:latin typeface="Algerian" pitchFamily="82" charset="0"/>
                </a:rPr>
                <a:t>, </a:t>
              </a:r>
              <a:r>
                <a:rPr lang="en-US" sz="4000" b="1" dirty="0" err="1" smtClean="0">
                  <a:solidFill>
                    <a:srgbClr val="002060"/>
                  </a:solidFill>
                  <a:latin typeface="Algerian" pitchFamily="82" charset="0"/>
                </a:rPr>
                <a:t>বগুড়া</a:t>
              </a:r>
              <a:endParaRPr lang="en-US" sz="4000" b="1" dirty="0">
                <a:solidFill>
                  <a:srgbClr val="002060"/>
                </a:solidFill>
                <a:latin typeface="Algerian" pitchFamily="8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273" y="1751980"/>
              <a:ext cx="2554272" cy="26572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7983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z="2400" smtClean="0"/>
              <a:t>20</a:t>
            </a:fld>
            <a:endParaRPr lang="en-US" dirty="0"/>
          </a:p>
        </p:txBody>
      </p:sp>
      <p:cxnSp>
        <p:nvCxnSpPr>
          <p:cNvPr id="3145742" name="Straight Connector 10"/>
          <p:cNvCxnSpPr>
            <a:cxnSpLocks/>
          </p:cNvCxnSpPr>
          <p:nvPr/>
        </p:nvCxnSpPr>
        <p:spPr bwMode="auto">
          <a:xfrm>
            <a:off x="388620" y="8382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97207" name="Picture 2" descr="https://upload.wikimedia.org/wikipedia/commons/f/f2/LuMaxArt_Gold_Guys_With_Creative_Commons_Symbol.jpg"/>
          <p:cNvPicPr>
            <a:picLocks noChangeAspect="1" noChangeArrowheads="1"/>
          </p:cNvPicPr>
          <p:nvPr/>
        </p:nvPicPr>
        <p:blipFill rotWithShape="1">
          <a:blip r:embed="rId3" cstate="print"/>
          <a:srcRect l="11132" t="1872" r="10241" b="2296"/>
          <a:stretch>
            <a:fillRect/>
          </a:stretch>
        </p:blipFill>
        <p:spPr bwMode="auto">
          <a:xfrm>
            <a:off x="3550738" y="1613999"/>
            <a:ext cx="1905363" cy="2322343"/>
          </a:xfrm>
          <a:prstGeom prst="rect">
            <a:avLst/>
          </a:prstGeom>
          <a:noFill/>
        </p:spPr>
      </p:pic>
      <p:sp>
        <p:nvSpPr>
          <p:cNvPr id="1048782" name="Rectangle 3"/>
          <p:cNvSpPr/>
          <p:nvPr/>
        </p:nvSpPr>
        <p:spPr>
          <a:xfrm>
            <a:off x="76200" y="4038600"/>
            <a:ext cx="88392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কপিরাইট আর কপিলেফটের মাঝখানে রয়েছে সৃজনী সাধারণ বা ক্রিয়েটিভ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Creative Commons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সৃজনী সাধারণ লাইসেন্সের বিভিন্ন ক্যাটাগরিতে, কর্মস্রষ্টার কিছু কিছু অধিকার সংরক্ষিত হয়ে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83" name="Rectangle 4"/>
          <p:cNvSpPr/>
          <p:nvPr/>
        </p:nvSpPr>
        <p:spPr>
          <a:xfrm>
            <a:off x="3012090" y="191869"/>
            <a:ext cx="2982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ক্রিয়েটিভ কমন্স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17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2" grpId="0"/>
      <p:bldP spid="1048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41" name="Straight Connector 10"/>
          <p:cNvCxnSpPr>
            <a:cxnSpLocks/>
          </p:cNvCxnSpPr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8775" name="Rectangle 7"/>
          <p:cNvSpPr/>
          <p:nvPr/>
        </p:nvSpPr>
        <p:spPr>
          <a:xfrm>
            <a:off x="1183782" y="304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as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ওপেন সোর্স সফটওয়্যার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97206" name="Picture 5" descr="https://media.licdn.com/mpr/mpr/shrinknp_800_800/AAEAAQAAAAAAAAbCAAAAJDMxNmU2ZmVmLTU5ZjgtNDg1Ny1iZmI0LTk2NTZkMzRiYWY2NQ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2634" y="1524000"/>
            <a:ext cx="2436495" cy="2213201"/>
          </a:xfrm>
          <a:prstGeom prst="rect">
            <a:avLst/>
          </a:prstGeom>
          <a:noFill/>
        </p:spPr>
      </p:pic>
      <p:sp>
        <p:nvSpPr>
          <p:cNvPr id="1048776" name="Rectangle 8"/>
          <p:cNvSpPr/>
          <p:nvPr/>
        </p:nvSpPr>
        <p:spPr>
          <a:xfrm>
            <a:off x="388620" y="3771837"/>
            <a:ext cx="8374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as-IN" sz="3600" dirty="0">
                <a:latin typeface="Nikosh" pitchFamily="2" charset="0"/>
                <a:cs typeface="Nikosh" pitchFamily="2" charset="0"/>
              </a:rPr>
              <a:t>মুক্ত দর্শনের আওতায় যে সফটওয়্যারগুলো প্রকাশিত হয় সেগুলোকে একত্রে মুক্ত সফটওয়্যার বা ওপেন সোর্স সফটওয়্যার বলা হয়। এই সফটওয়্যারগুলো সহজে একজন অন্যজনকে কপি করে দিতে পারে, ব্যবহারও করতে পারে।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8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5" grpId="0"/>
      <p:bldP spid="10487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05000" y="228600"/>
            <a:ext cx="5029200" cy="1066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মূল্যায়ণ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905000"/>
            <a:ext cx="8686800" cy="36009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১। </a:t>
            </a:r>
            <a:r>
              <a:rPr lang="en-US" sz="3200" dirty="0" smtClean="0"/>
              <a:t>	</a:t>
            </a:r>
            <a:r>
              <a:rPr lang="en-US" sz="3200" dirty="0" err="1" smtClean="0"/>
              <a:t>কপিরাইট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২।	</a:t>
            </a:r>
            <a:r>
              <a:rPr lang="en-US" sz="3200" dirty="0" err="1" smtClean="0"/>
              <a:t>ফেয়ার</a:t>
            </a:r>
            <a:r>
              <a:rPr lang="en-US" sz="3200" dirty="0" smtClean="0"/>
              <a:t> </a:t>
            </a:r>
            <a:r>
              <a:rPr lang="en-US" sz="3200" dirty="0" err="1"/>
              <a:t>ইউজ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৩</a:t>
            </a:r>
            <a:r>
              <a:rPr lang="en-US" sz="3200" dirty="0" smtClean="0"/>
              <a:t>। </a:t>
            </a:r>
            <a:r>
              <a:rPr lang="en-US" sz="3200" dirty="0" smtClean="0"/>
              <a:t>	</a:t>
            </a:r>
            <a:r>
              <a:rPr lang="en-US" sz="3200" dirty="0" err="1" smtClean="0"/>
              <a:t>মুক্ত</a:t>
            </a:r>
            <a:r>
              <a:rPr lang="en-US" sz="3200" dirty="0" smtClean="0"/>
              <a:t> </a:t>
            </a:r>
            <a:r>
              <a:rPr lang="en-US" sz="3200" dirty="0" err="1"/>
              <a:t>দর্শন</a:t>
            </a:r>
            <a:r>
              <a:rPr lang="en-US" sz="3200" dirty="0"/>
              <a:t> </a:t>
            </a:r>
            <a:r>
              <a:rPr lang="en-US" sz="3200" dirty="0" err="1"/>
              <a:t>কাকে</a:t>
            </a:r>
            <a:r>
              <a:rPr lang="en-US" sz="3200" dirty="0"/>
              <a:t> </a:t>
            </a:r>
            <a:r>
              <a:rPr lang="en-US" sz="3200" dirty="0" err="1"/>
              <a:t>বলে</a:t>
            </a:r>
            <a:r>
              <a:rPr lang="en-US" sz="32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৪</a:t>
            </a:r>
            <a:r>
              <a:rPr lang="en-US" sz="3200" dirty="0" smtClean="0"/>
              <a:t>। </a:t>
            </a:r>
            <a:r>
              <a:rPr lang="en-US" sz="3200" dirty="0" smtClean="0"/>
              <a:t>	</a:t>
            </a:r>
            <a:r>
              <a:rPr lang="en-US" sz="3200" dirty="0" err="1" smtClean="0"/>
              <a:t>কপিলেফট</a:t>
            </a:r>
            <a:r>
              <a:rPr lang="en-US" sz="3200" dirty="0" smtClean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?</a:t>
            </a:r>
          </a:p>
          <a:p>
            <a:pPr algn="just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1904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05000" y="228600"/>
            <a:ext cx="5029200" cy="1066800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8229600" cy="6848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মুক্ত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দর্শন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বিশ্লেষন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।  </a:t>
            </a:r>
            <a:endParaRPr lang="en-US" sz="2800" dirty="0" smtClean="0"/>
          </a:p>
        </p:txBody>
      </p:sp>
      <p:pic>
        <p:nvPicPr>
          <p:cNvPr id="9218" name="Picture 2" descr="CSS কি? What is CS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199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1"/>
            <a:ext cx="31496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5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রাজিব সিকদার – 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4" y="1676400"/>
            <a:ext cx="8322564" cy="398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22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 rot="16200000">
            <a:off x="2077567" y="-607578"/>
            <a:ext cx="5075953" cy="775062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0" y="845143"/>
            <a:ext cx="4717144" cy="707886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/>
              </a:rPr>
              <a:t>পাঠ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পরিচিতি</a:t>
            </a:r>
            <a:endParaRPr lang="en-US" sz="4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6441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3086" y="312738"/>
            <a:ext cx="6734628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মালিকানা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পরিবর্তন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সংক্রান্ত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সম্পদ</a:t>
            </a:r>
            <a:endParaRPr lang="en-US" sz="5400" dirty="0">
              <a:latin typeface="NikoshBAN"/>
            </a:endParaRPr>
          </a:p>
        </p:txBody>
      </p:sp>
      <p:sp>
        <p:nvSpPr>
          <p:cNvPr id="6" name="AutoShape 6" descr="যেকোনো কম্পিউটার সমস্যায় সার্ভিস সেন্টারে যাওয়ার পূর্বে এই ৪টি সাধারন  ফিক্স নিজে থেকে ট্র্যায় করে দেখুন | Techtunes | টেকটিউন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যেকোনো কম্পিউটার সমস্যায় সার্ভিস সেন্টারে যাওয়ার পূর্বে এই ৪টি সাধারন  ফিক্স নিজে থেকে ট্র্যায় করে দেখুন | Techtunes | টেকটিউন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286000"/>
            <a:ext cx="284797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" y="4836237"/>
            <a:ext cx="2619375" cy="1614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08" y="2286000"/>
            <a:ext cx="2843957" cy="16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3893127"/>
            <a:ext cx="1640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বাড়ি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25386"/>
            <a:ext cx="2362200" cy="14261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07368" y="3807997"/>
            <a:ext cx="1662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গাড়ি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0034" y="3906982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খাবার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5950" y="5181600"/>
            <a:ext cx="5126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বিনিময়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মূল্য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অর্থ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9787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3086" y="312738"/>
            <a:ext cx="6734628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বুদ্ধিবৃত্তিক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সম্পদ</a:t>
            </a:r>
            <a:endParaRPr lang="en-US" sz="5400" dirty="0">
              <a:latin typeface="NikoshBAN"/>
            </a:endParaRPr>
          </a:p>
        </p:txBody>
      </p:sp>
      <p:sp>
        <p:nvSpPr>
          <p:cNvPr id="6" name="AutoShape 6" descr="যেকোনো কম্পিউটার সমস্যায় সার্ভিস সেন্টারে যাওয়ার পূর্বে এই ৪টি সাধারন  ফিক্স নিজে থেকে ট্র্যায় করে দেখুন | Techtunes | টেকটিউন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যেকোনো কম্পিউটার সমস্যায় সার্ভিস সেন্টারে যাওয়ার পূর্বে এই ৪টি সাধারন  ফিক্স নিজে থেকে ট্র্যায় করে দেখুন | Techtunes | টেকটিউন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3284" y="3807997"/>
            <a:ext cx="30492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গান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সুর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করা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/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লেখা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39530" y="3807997"/>
            <a:ext cx="3198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গল্প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/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কবিতা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লেখঅ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8604" y="3894009"/>
            <a:ext cx="1664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ছবি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আঁকা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7511" y="4919989"/>
            <a:ext cx="49423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এগুলো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মালিকানা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পরিবর্তন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যোগ্য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নয়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/>
              </a:rPr>
              <a:t>।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9" b="9399"/>
          <a:stretch/>
        </p:blipFill>
        <p:spPr>
          <a:xfrm>
            <a:off x="612776" y="2207797"/>
            <a:ext cx="2116570" cy="1449803"/>
          </a:xfrm>
          <a:prstGeom prst="rect">
            <a:avLst/>
          </a:prstGeom>
        </p:spPr>
      </p:pic>
      <p:pic>
        <p:nvPicPr>
          <p:cNvPr id="16" name="Picture 12" descr="আলাপন ব্লগ | আপনি কি লেখক হতে চান...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53" y="2104738"/>
            <a:ext cx="1951386" cy="16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260" y="2545606"/>
            <a:ext cx="1976878" cy="11119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7" y="4480589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3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6513" y="453256"/>
            <a:ext cx="5050972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75771" y="1828799"/>
            <a:ext cx="8374743" cy="422365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কপিরাইট</a:t>
            </a:r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1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(copyright)</a:t>
            </a:r>
            <a:endParaRPr lang="en-US" sz="1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09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002972" y="478971"/>
            <a:ext cx="5123542" cy="85634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68514" y="1611087"/>
            <a:ext cx="8614229" cy="8273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১।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04799" y="2803897"/>
            <a:ext cx="8534399" cy="77750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২।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কপিরাইট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303150" y="3755572"/>
            <a:ext cx="8519885" cy="9688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৩।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কপিরাইটের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68514" y="5105400"/>
            <a:ext cx="8519885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৪।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674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2243"/>
            <a:ext cx="8229600" cy="884238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8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3657600"/>
            <a:ext cx="4152900" cy="25146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7222"/>
          </a:bodyPr>
          <a:lstStyle/>
          <a:p>
            <a:pPr marL="0" indent="0" algn="ctr" eaLnBrk="1" hangingPunct="1">
              <a:buNone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8</a:t>
            </a:fld>
            <a:endParaRPr lang="en-US"/>
          </a:p>
        </p:txBody>
      </p:sp>
      <p:sp>
        <p:nvSpPr>
          <p:cNvPr id="1048612" name="Rectangle 2"/>
          <p:cNvSpPr txBox="1">
            <a:spLocks noChangeArrowheads="1"/>
          </p:cNvSpPr>
          <p:nvPr/>
        </p:nvSpPr>
        <p:spPr bwMode="auto">
          <a:xfrm>
            <a:off x="3124200" y="1676400"/>
            <a:ext cx="26670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4800" b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800" b="1" u="sng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3657600"/>
            <a:ext cx="4152900" cy="24522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7222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urved Down Arrow 1"/>
          <p:cNvSpPr/>
          <p:nvPr/>
        </p:nvSpPr>
        <p:spPr>
          <a:xfrm rot="2992423">
            <a:off x="5261303" y="2036617"/>
            <a:ext cx="2209800" cy="1004455"/>
          </a:xfrm>
          <a:prstGeom prst="curvedDownArrow">
            <a:avLst>
              <a:gd name="adj1" fmla="val 27161"/>
              <a:gd name="adj2" fmla="val 61008"/>
              <a:gd name="adj3" fmla="val 58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7527037" flipV="1">
            <a:off x="1539148" y="2214058"/>
            <a:ext cx="2209800" cy="802354"/>
          </a:xfrm>
          <a:prstGeom prst="curvedDownArrow">
            <a:avLst>
              <a:gd name="adj1" fmla="val 27161"/>
              <a:gd name="adj2" fmla="val 61008"/>
              <a:gd name="adj3" fmla="val 58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50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458200" cy="1752600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7222"/>
          </a:bodyPr>
          <a:lstStyle/>
          <a:p>
            <a:pPr marL="0" indent="0" algn="ctr" eaLnBrk="1" hangingPunct="1">
              <a:buNone/>
            </a:pP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জাগতিক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 algn="ctr" eaLnBrk="1" hangingPunct="1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টাকা-পয়সা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C71B-8898-4C26-9424-9A1CA4487239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27"/>
          <a:stretch/>
        </p:blipFill>
        <p:spPr>
          <a:xfrm>
            <a:off x="1624445" y="2438400"/>
            <a:ext cx="5715000" cy="26185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257800"/>
            <a:ext cx="876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বিনিময়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মূল্যে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মালিকানা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হস্তান্তর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যোগ্য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429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608</Words>
  <Application>Microsoft Office PowerPoint</Application>
  <PresentationFormat>On-screen Show (4:3)</PresentationFormat>
  <Paragraphs>111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সম্পদ</vt:lpstr>
      <vt:lpstr>PowerPoint Presentation</vt:lpstr>
      <vt:lpstr>PowerPoint Presentation</vt:lpstr>
      <vt:lpstr>তেমনি</vt:lpstr>
      <vt:lpstr>তেমনি</vt:lpstr>
      <vt:lpstr>কপিরাইট</vt:lpstr>
      <vt:lpstr>কপিরাইট আইন</vt:lpstr>
      <vt:lpstr>কপিরাইট আইন</vt:lpstr>
      <vt:lpstr>কপিরাইটের সাধারণ তথ্য</vt:lpstr>
      <vt:lpstr>ফেয়ার ইউজ</vt:lpstr>
      <vt:lpstr>মুক্ত দর্শন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আমরা সবাই জানি আইসিটি যন্ত্রগুলো সফটওয়্যারের মাধ্যমে পরিচালিত হয়। এ সফটওয়্যারগুলো কম্পিউটারে ইনস্টল করতে হয়।অপারেটিং সিস্টেম সফটওয়্যার ছাড়াও আইসিটি যন্ত্র ব্যবহার করতে আমাদের বিভিন্ন সফটওয়্যার প্রয়োজন হয়। এ সফটওয়্যারগুলো ব্যবহারকারীর যন্ত্রটি ব্যবহারের উদ্দেশ্যের ভিত্তিতে ইনস্টল করতে হয়।</dc:title>
  <dc:creator>TEACHER</dc:creator>
  <cp:lastModifiedBy>TEACHER</cp:lastModifiedBy>
  <cp:revision>40</cp:revision>
  <dcterms:created xsi:type="dcterms:W3CDTF">2021-03-18T10:24:38Z</dcterms:created>
  <dcterms:modified xsi:type="dcterms:W3CDTF">2022-02-22T09:58:23Z</dcterms:modified>
</cp:coreProperties>
</file>