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41" r:id="rId2"/>
    <p:sldId id="342" r:id="rId3"/>
    <p:sldId id="343" r:id="rId4"/>
    <p:sldId id="309" r:id="rId5"/>
    <p:sldId id="266" r:id="rId6"/>
    <p:sldId id="310" r:id="rId7"/>
    <p:sldId id="289" r:id="rId8"/>
    <p:sldId id="287" r:id="rId9"/>
    <p:sldId id="311" r:id="rId10"/>
    <p:sldId id="312" r:id="rId11"/>
    <p:sldId id="281" r:id="rId12"/>
    <p:sldId id="313" r:id="rId13"/>
    <p:sldId id="315" r:id="rId14"/>
    <p:sldId id="314" r:id="rId15"/>
    <p:sldId id="316" r:id="rId16"/>
    <p:sldId id="320" r:id="rId17"/>
    <p:sldId id="322" r:id="rId18"/>
    <p:sldId id="319" r:id="rId19"/>
    <p:sldId id="323" r:id="rId20"/>
    <p:sldId id="299" r:id="rId21"/>
    <p:sldId id="321" r:id="rId22"/>
    <p:sldId id="324" r:id="rId23"/>
    <p:sldId id="325" r:id="rId24"/>
    <p:sldId id="328" r:id="rId25"/>
    <p:sldId id="333" r:id="rId26"/>
    <p:sldId id="334" r:id="rId27"/>
    <p:sldId id="330" r:id="rId28"/>
    <p:sldId id="338" r:id="rId29"/>
    <p:sldId id="336" r:id="rId30"/>
    <p:sldId id="318" r:id="rId31"/>
    <p:sldId id="301" r:id="rId32"/>
    <p:sldId id="337" r:id="rId33"/>
    <p:sldId id="304" r:id="rId34"/>
    <p:sldId id="307" r:id="rId35"/>
    <p:sldId id="344" r:id="rId36"/>
    <p:sldId id="345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7331" autoAdjust="0"/>
  </p:normalViewPr>
  <p:slideViewPr>
    <p:cSldViewPr>
      <p:cViewPr varScale="1">
        <p:scale>
          <a:sx n="69" d="100"/>
          <a:sy n="69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6517-7340-454E-BB5F-51DC732505C9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5277E-7F77-4647-8035-26F0822F3D1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পরিবার</a:t>
          </a:r>
          <a:endParaRPr lang="en-US" dirty="0">
            <a:solidFill>
              <a:schemeClr val="tx1"/>
            </a:solidFill>
          </a:endParaRPr>
        </a:p>
      </dgm:t>
    </dgm:pt>
    <dgm:pt modelId="{4ADE2E79-C555-4106-8DCA-88FE62AF7FC7}" type="parTrans" cxnId="{1901E40C-0DE3-456F-B1E1-32B366C3E1F3}">
      <dgm:prSet/>
      <dgm:spPr/>
      <dgm:t>
        <a:bodyPr/>
        <a:lstStyle/>
        <a:p>
          <a:endParaRPr lang="en-US"/>
        </a:p>
      </dgm:t>
    </dgm:pt>
    <dgm:pt modelId="{DEF7F662-C0A7-44F6-A6D7-A87019A75058}" type="sibTrans" cxnId="{1901E40C-0DE3-456F-B1E1-32B366C3E1F3}">
      <dgm:prSet/>
      <dgm:spPr/>
      <dgm:t>
        <a:bodyPr/>
        <a:lstStyle/>
        <a:p>
          <a:endParaRPr lang="en-US"/>
        </a:p>
      </dgm:t>
    </dgm:pt>
    <dgm:pt modelId="{3BD2A541-BCD9-4BBE-A21A-5C405521060D}" type="pres">
      <dgm:prSet presAssocID="{68E26517-7340-454E-BB5F-51DC732505C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14A2253-722D-4DE7-9FE1-CABDAED88CEF}" type="pres">
      <dgm:prSet presAssocID="{EE35277E-7F77-4647-8035-26F0822F3D16}" presName="composite" presStyleCnt="0">
        <dgm:presLayoutVars>
          <dgm:chMax/>
          <dgm:chPref/>
        </dgm:presLayoutVars>
      </dgm:prSet>
      <dgm:spPr/>
    </dgm:pt>
    <dgm:pt modelId="{92DE2E20-577A-4801-BEED-AC53B3C60132}" type="pres">
      <dgm:prSet presAssocID="{EE35277E-7F77-4647-8035-26F0822F3D16}" presName="Image" presStyleLbl="bgImgPlace1" presStyleIdx="0" presStyleCnt="1" custScaleX="107576" custScaleY="120321" custLinFactNeighborX="6083" custLinFactNeighborY="-78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EA28BB-1D6A-410F-99B1-027FEF8F2C25}" type="pres">
      <dgm:prSet presAssocID="{EE35277E-7F77-4647-8035-26F0822F3D16}" presName="ParentText" presStyleLbl="revTx" presStyleIdx="0" presStyleCnt="1" custLinFactNeighborX="11118" custLinFactNeighborY="-89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AFAFE-2C3F-4F25-B39C-E861FA36A3D3}" type="pres">
      <dgm:prSet presAssocID="{EE35277E-7F77-4647-8035-26F0822F3D16}" presName="tlFrame" presStyleLbl="node1" presStyleIdx="0" presStyleCnt="4"/>
      <dgm:spPr/>
    </dgm:pt>
    <dgm:pt modelId="{5804706F-CAED-4D7A-B196-D2E30608F7AC}" type="pres">
      <dgm:prSet presAssocID="{EE35277E-7F77-4647-8035-26F0822F3D16}" presName="trFrame" presStyleLbl="node1" presStyleIdx="1" presStyleCnt="4"/>
      <dgm:spPr/>
    </dgm:pt>
    <dgm:pt modelId="{457556D1-42FC-48CB-B6C4-6B820FF8D95A}" type="pres">
      <dgm:prSet presAssocID="{EE35277E-7F77-4647-8035-26F0822F3D16}" presName="blFrame" presStyleLbl="node1" presStyleIdx="2" presStyleCnt="4"/>
      <dgm:spPr/>
    </dgm:pt>
    <dgm:pt modelId="{4A061BD6-FDC6-4332-9703-1D8A29C61769}" type="pres">
      <dgm:prSet presAssocID="{EE35277E-7F77-4647-8035-26F0822F3D16}" presName="brFrame" presStyleLbl="node1" presStyleIdx="3" presStyleCnt="4"/>
      <dgm:spPr/>
    </dgm:pt>
  </dgm:ptLst>
  <dgm:cxnLst>
    <dgm:cxn modelId="{3C1C5111-BB54-4905-B812-1ACEA5E7D090}" type="presOf" srcId="{68E26517-7340-454E-BB5F-51DC732505C9}" destId="{3BD2A541-BCD9-4BBE-A21A-5C405521060D}" srcOrd="0" destOrd="0" presId="urn:microsoft.com/office/officeart/2009/3/layout/FramedTextPicture"/>
    <dgm:cxn modelId="{1901E40C-0DE3-456F-B1E1-32B366C3E1F3}" srcId="{68E26517-7340-454E-BB5F-51DC732505C9}" destId="{EE35277E-7F77-4647-8035-26F0822F3D16}" srcOrd="0" destOrd="0" parTransId="{4ADE2E79-C555-4106-8DCA-88FE62AF7FC7}" sibTransId="{DEF7F662-C0A7-44F6-A6D7-A87019A75058}"/>
    <dgm:cxn modelId="{29D823A8-545B-4BA2-B179-F1F272A86A4A}" type="presOf" srcId="{EE35277E-7F77-4647-8035-26F0822F3D16}" destId="{E5EA28BB-1D6A-410F-99B1-027FEF8F2C25}" srcOrd="0" destOrd="0" presId="urn:microsoft.com/office/officeart/2009/3/layout/FramedTextPicture"/>
    <dgm:cxn modelId="{86F94C06-204D-4221-90B3-778CD5C0436D}" type="presParOf" srcId="{3BD2A541-BCD9-4BBE-A21A-5C405521060D}" destId="{914A2253-722D-4DE7-9FE1-CABDAED88CEF}" srcOrd="0" destOrd="0" presId="urn:microsoft.com/office/officeart/2009/3/layout/FramedTextPicture"/>
    <dgm:cxn modelId="{630B5D58-D929-47CD-87E9-D48DB9E54D4C}" type="presParOf" srcId="{914A2253-722D-4DE7-9FE1-CABDAED88CEF}" destId="{92DE2E20-577A-4801-BEED-AC53B3C60132}" srcOrd="0" destOrd="0" presId="urn:microsoft.com/office/officeart/2009/3/layout/FramedTextPicture"/>
    <dgm:cxn modelId="{CCEF3E46-CA0B-4CD8-AE28-FE6C0D5A819E}" type="presParOf" srcId="{914A2253-722D-4DE7-9FE1-CABDAED88CEF}" destId="{E5EA28BB-1D6A-410F-99B1-027FEF8F2C25}" srcOrd="1" destOrd="0" presId="urn:microsoft.com/office/officeart/2009/3/layout/FramedTextPicture"/>
    <dgm:cxn modelId="{47B49342-2CC4-4304-978A-7191FAE0EA1F}" type="presParOf" srcId="{914A2253-722D-4DE7-9FE1-CABDAED88CEF}" destId="{3C1AFAFE-2C3F-4F25-B39C-E861FA36A3D3}" srcOrd="2" destOrd="0" presId="urn:microsoft.com/office/officeart/2009/3/layout/FramedTextPicture"/>
    <dgm:cxn modelId="{DE0EAFF9-D0D2-4FD0-90C4-DEE35D4EBF1C}" type="presParOf" srcId="{914A2253-722D-4DE7-9FE1-CABDAED88CEF}" destId="{5804706F-CAED-4D7A-B196-D2E30608F7AC}" srcOrd="3" destOrd="0" presId="urn:microsoft.com/office/officeart/2009/3/layout/FramedTextPicture"/>
    <dgm:cxn modelId="{78D58C80-BE19-4B73-B34B-BC1F2728A935}" type="presParOf" srcId="{914A2253-722D-4DE7-9FE1-CABDAED88CEF}" destId="{457556D1-42FC-48CB-B6C4-6B820FF8D95A}" srcOrd="4" destOrd="0" presId="urn:microsoft.com/office/officeart/2009/3/layout/FramedTextPicture"/>
    <dgm:cxn modelId="{50798F27-1522-42AC-A82B-359534133106}" type="presParOf" srcId="{914A2253-722D-4DE7-9FE1-CABDAED88CEF}" destId="{4A061BD6-FDC6-4332-9703-1D8A29C6176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2E20-577A-4801-BEED-AC53B3C60132}">
      <dsp:nvSpPr>
        <dsp:cNvPr id="0" name=""/>
        <dsp:cNvSpPr/>
      </dsp:nvSpPr>
      <dsp:spPr>
        <a:xfrm>
          <a:off x="200113" y="85696"/>
          <a:ext cx="3519468" cy="26242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A28BB-1D6A-410F-99B1-027FEF8F2C25}">
      <dsp:nvSpPr>
        <dsp:cNvPr id="0" name=""/>
        <dsp:cNvSpPr/>
      </dsp:nvSpPr>
      <dsp:spPr>
        <a:xfrm>
          <a:off x="3975535" y="232222"/>
          <a:ext cx="4635064" cy="286299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পরিবার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3975535" y="232222"/>
        <a:ext cx="4635064" cy="2862997"/>
      </dsp:txXfrm>
    </dsp:sp>
    <dsp:sp modelId="{3C1AFAFE-2C3F-4F25-B39C-E861FA36A3D3}">
      <dsp:nvSpPr>
        <dsp:cNvPr id="0" name=""/>
        <dsp:cNvSpPr/>
      </dsp:nvSpPr>
      <dsp:spPr>
        <a:xfrm>
          <a:off x="3124289" y="2387150"/>
          <a:ext cx="1113162" cy="11134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4706F-CAED-4D7A-B196-D2E30608F7AC}">
      <dsp:nvSpPr>
        <dsp:cNvPr id="0" name=""/>
        <dsp:cNvSpPr/>
      </dsp:nvSpPr>
      <dsp:spPr>
        <a:xfrm rot="5400000">
          <a:off x="7496192" y="2387294"/>
          <a:ext cx="1113450" cy="11131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56D1-42FC-48CB-B6C4-6B820FF8D95A}">
      <dsp:nvSpPr>
        <dsp:cNvPr id="0" name=""/>
        <dsp:cNvSpPr/>
      </dsp:nvSpPr>
      <dsp:spPr>
        <a:xfrm rot="16200000">
          <a:off x="3124145" y="4954602"/>
          <a:ext cx="1113450" cy="11131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61BD6-FDC6-4332-9703-1D8A29C61769}">
      <dsp:nvSpPr>
        <dsp:cNvPr id="0" name=""/>
        <dsp:cNvSpPr/>
      </dsp:nvSpPr>
      <dsp:spPr>
        <a:xfrm rot="10800000">
          <a:off x="7496336" y="4954458"/>
          <a:ext cx="1113162" cy="11134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BFB9-D524-4CEC-9C8B-33066F8A79D0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4971-4D25-41EF-A153-6B86D141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5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AD2B-8380-455C-ACED-DF1C9D4E84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4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3000" y="3086100"/>
            <a:ext cx="6858000" cy="35433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551" y="1583531"/>
            <a:ext cx="6858000" cy="150256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600" b="1" dirty="0" err="1"/>
              <a:t>সমাজবিজ্ঞান</a:t>
            </a:r>
            <a:r>
              <a:rPr lang="en-US" sz="3600" b="1" dirty="0"/>
              <a:t> </a:t>
            </a:r>
            <a:r>
              <a:rPr lang="en-US" sz="3600" b="1" dirty="0" err="1"/>
              <a:t>বিভাগ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 err="1"/>
              <a:t>সরকারি</a:t>
            </a:r>
            <a:r>
              <a:rPr lang="en-US" sz="3600" b="1" dirty="0"/>
              <a:t> </a:t>
            </a:r>
            <a:r>
              <a:rPr lang="en-US" sz="3600" b="1" dirty="0" err="1"/>
              <a:t>ফুলতলা</a:t>
            </a:r>
            <a:r>
              <a:rPr lang="en-US" sz="3600" b="1" dirty="0"/>
              <a:t> </a:t>
            </a:r>
            <a:r>
              <a:rPr lang="en-US" sz="3600" b="1" dirty="0" err="1"/>
              <a:t>মহিলা</a:t>
            </a:r>
            <a:r>
              <a:rPr lang="en-US" sz="3600" b="1" dirty="0"/>
              <a:t> </a:t>
            </a:r>
            <a:r>
              <a:rPr lang="en-US" sz="3600" b="1" dirty="0" err="1"/>
              <a:t>কলেজ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4750" y="3028950"/>
            <a:ext cx="205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1056165">
            <a:off x="2686050" y="4230033"/>
            <a:ext cx="4114800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dirty="0" err="1"/>
              <a:t>স্বাগতম</a:t>
            </a:r>
            <a:endParaRPr lang="en-US" sz="862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6271" y="-407314"/>
            <a:ext cx="1496560" cy="233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120096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8" y="76200"/>
            <a:ext cx="8743181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608" y="5158476"/>
            <a:ext cx="874318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সামাজিকীকরণঃ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হচ্ছে সমাজে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নিয়ম-রীতি ও মূল্যবোধ, বিশ্বাস কে আয়ত্ব করার প্রক্রিয়া।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9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" y="1040523"/>
            <a:ext cx="4549666" cy="344936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082" y="4672786"/>
            <a:ext cx="9104587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জীবনব্যাপী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প্রক্রিয়া।নতুন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নিয়মকানুন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খাপ-খাইয়ে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3293" y="1003737"/>
            <a:ext cx="4369177" cy="34920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38" y="23648"/>
            <a:ext cx="90993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0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mvgvwRKxKi‡Yi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t</a:t>
            </a: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gvbewkïi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Rx‡e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iæcvšÍi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¥ †_‡K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Pjgvb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e¨w³‡Z¡i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mvab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gea©gvb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we‡eK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eyw×i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vcbKvix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Yvejx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mŠRb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9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mvgvwRKxKi‡Yi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t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weKv‡ki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e¨w³Z¡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MV‡b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RweK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mva‡b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m„wó‡Z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Zzj‡Z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Avq‡Z¡i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ev¯ÍeZv‡eva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m„wó‡Z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460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mvgvwRKxKi‡Yi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evnb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AvZ¥xq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-¯^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cvov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cÖwZ‡ekx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agx©q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Ljvi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ª</a:t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wgwWqv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/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MYgva¨g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AbyKiY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œn-fv‡jvevmv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242173"/>
            <a:ext cx="9143999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  প্রথম ও প্রধান বাহন পরিবার। শিশু পরিবার থেকেই শিক্ষা লাভ করে এবং পরিবারেই বেড়ে ওঠে। তাই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 প্রধান বাহন পরিবার।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0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99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AvZ¥xq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8346"/>
            <a:ext cx="4724400" cy="4524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72"/>
            <a:ext cx="42672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3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cvov-cÖwZ‡ekx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10544"/>
            <a:ext cx="6781800" cy="4105275"/>
          </a:xfrm>
        </p:spPr>
      </p:pic>
    </p:spTree>
    <p:extLst>
      <p:ext uri="{BB962C8B-B14F-4D97-AF65-F5344CB8AC3E}">
        <p14:creationId xmlns:p14="http://schemas.microsoft.com/office/powerpoint/2010/main" val="70506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0"/>
            <a:ext cx="3158321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42173"/>
            <a:ext cx="9144000" cy="16158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সমবয়সী 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Ljvi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gvV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সমবয়সীদের সাথে খেলা-ধুলার মাধ্যমে সাথীরা একে অপরের ভাবের আদান-প্রদান করে থাকে। ফলে শিশুরা সামাজিক হয়।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2275"/>
            <a:ext cx="3657600" cy="244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79" y="2438400"/>
            <a:ext cx="5596721" cy="28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0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448"/>
            <a:ext cx="8229600" cy="63116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agx©q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cÖwZôvb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1" y="620713"/>
            <a:ext cx="4206922" cy="3875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81" y="4267200"/>
            <a:ext cx="6383681" cy="2569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61" y="563645"/>
            <a:ext cx="4901877" cy="3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59412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6036" y="1428750"/>
            <a:ext cx="5527964" cy="4572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300" b="1" dirty="0" err="1"/>
              <a:t>গাজী</a:t>
            </a:r>
            <a:r>
              <a:rPr lang="en-US" sz="3300" b="1" dirty="0"/>
              <a:t> </a:t>
            </a:r>
            <a:r>
              <a:rPr lang="en-US" sz="3300" b="1" dirty="0" err="1"/>
              <a:t>মো</a:t>
            </a:r>
            <a:r>
              <a:rPr lang="en-US" sz="3300" b="1" dirty="0"/>
              <a:t>: </a:t>
            </a:r>
            <a:r>
              <a:rPr lang="en-US" sz="3300" b="1" dirty="0" err="1"/>
              <a:t>এনামুল</a:t>
            </a:r>
            <a:r>
              <a:rPr lang="en-US" sz="3300" b="1" dirty="0"/>
              <a:t> </a:t>
            </a:r>
            <a:r>
              <a:rPr lang="en-US" sz="3300" b="1" dirty="0" err="1"/>
              <a:t>হক</a:t>
            </a:r>
            <a:endParaRPr lang="en-US" sz="3300" b="1" dirty="0"/>
          </a:p>
          <a:p>
            <a:r>
              <a:rPr lang="en-US" sz="3300" b="1" dirty="0" err="1"/>
              <a:t>ডাক</a:t>
            </a:r>
            <a:r>
              <a:rPr lang="en-US" sz="3300" b="1" dirty="0"/>
              <a:t> </a:t>
            </a:r>
            <a:r>
              <a:rPr lang="en-US" sz="3300" b="1" dirty="0" err="1"/>
              <a:t>নাম</a:t>
            </a:r>
            <a:r>
              <a:rPr lang="en-US" sz="3300" b="1" dirty="0"/>
              <a:t> : </a:t>
            </a:r>
            <a:r>
              <a:rPr lang="en-US" sz="3300" b="1" dirty="0" err="1"/>
              <a:t>ফারুক</a:t>
            </a:r>
            <a:endParaRPr lang="en-US" sz="3300" b="1" dirty="0"/>
          </a:p>
          <a:p>
            <a:r>
              <a:rPr lang="en-US" sz="3300" b="1" dirty="0" err="1"/>
              <a:t>প্রভাষক</a:t>
            </a:r>
            <a:r>
              <a:rPr lang="en-US" sz="3300" b="1" dirty="0"/>
              <a:t> </a:t>
            </a:r>
          </a:p>
          <a:p>
            <a:r>
              <a:rPr lang="en-US" sz="3300" b="1" dirty="0" err="1"/>
              <a:t>সমাজবিজ্ঞান</a:t>
            </a:r>
            <a:r>
              <a:rPr lang="en-US" sz="3300" b="1" dirty="0"/>
              <a:t> </a:t>
            </a:r>
            <a:r>
              <a:rPr lang="en-US" sz="3300" b="1" dirty="0" err="1"/>
              <a:t>বিভাগ</a:t>
            </a:r>
            <a:endParaRPr lang="en-US" sz="3300" b="1" dirty="0"/>
          </a:p>
          <a:p>
            <a:r>
              <a:rPr lang="en-US" sz="3000" b="1" dirty="0" err="1"/>
              <a:t>সরকারি</a:t>
            </a:r>
            <a:r>
              <a:rPr lang="en-US" sz="3000" b="1" dirty="0"/>
              <a:t> </a:t>
            </a:r>
            <a:r>
              <a:rPr lang="en-US" sz="3000" b="1" dirty="0" err="1"/>
              <a:t>ফুলতলা</a:t>
            </a:r>
            <a:r>
              <a:rPr lang="en-US" sz="3000" b="1" dirty="0"/>
              <a:t> </a:t>
            </a:r>
            <a:r>
              <a:rPr lang="en-US" sz="3000" b="1" dirty="0" err="1"/>
              <a:t>মহিলা</a:t>
            </a:r>
            <a:r>
              <a:rPr lang="en-US" sz="3000" b="1" dirty="0"/>
              <a:t> </a:t>
            </a:r>
            <a:r>
              <a:rPr lang="en-US" sz="3000" b="1" dirty="0" err="1"/>
              <a:t>কলেজ</a:t>
            </a:r>
            <a:r>
              <a:rPr lang="en-US" sz="3000" b="1" dirty="0"/>
              <a:t> </a:t>
            </a:r>
          </a:p>
          <a:p>
            <a:r>
              <a:rPr lang="en-US" sz="2400" b="1" dirty="0" err="1"/>
              <a:t>ফুলতলা</a:t>
            </a:r>
            <a:r>
              <a:rPr lang="en-US" sz="2400" b="1" dirty="0"/>
              <a:t>, </a:t>
            </a:r>
            <a:r>
              <a:rPr lang="en-US" sz="2400" b="1" dirty="0" err="1"/>
              <a:t>খুলনা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371"/>
            <a:ext cx="3486150" cy="4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1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" y="3200400"/>
            <a:ext cx="9132627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সহপাঠী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1" y="0"/>
            <a:ext cx="4038600" cy="289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35257"/>
            <a:ext cx="4038600" cy="2895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we`¨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vjq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mncvVx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wkÿvcÖwZôvb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90499"/>
            <a:ext cx="4343400" cy="4086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5048"/>
            <a:ext cx="4114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905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55" y="1408539"/>
            <a:ext cx="4880212" cy="3905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888"/>
            <a:ext cx="4038600" cy="26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ckvMZ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cÖwZôvb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00" y="800100"/>
            <a:ext cx="3810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59596"/>
            <a:ext cx="4648199" cy="3143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153689" cy="321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5233988" cy="31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wgwWqv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/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MYgva¨g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89" y="730390"/>
            <a:ext cx="4956411" cy="3972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" y="740626"/>
            <a:ext cx="4194412" cy="3962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262"/>
            <a:ext cx="9143999" cy="21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1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390"/>
            <a:ext cx="4572000" cy="3997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4343400" cy="2895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4572000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4957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545842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09" y="3043450"/>
            <a:ext cx="4572000" cy="3814549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" y="2971800"/>
            <a:ext cx="47027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1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œn-fv‡jvevmv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495800" cy="3429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9"/>
            <a:ext cx="9144000" cy="68125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wPËwe‡bv`b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24625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n-BD" b="1" dirty="0"/>
              <a:t>রাজনৈতিক </a:t>
            </a:r>
            <a:r>
              <a:rPr lang="bn-BD" b="1" dirty="0" smtClean="0"/>
              <a:t>দল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067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পাঠ্যবিষয়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</a:rPr>
              <a:t>সমাজবিজ্ঞান</a:t>
            </a:r>
            <a:r>
              <a:rPr lang="en-US" sz="3600" dirty="0">
                <a:solidFill>
                  <a:srgbClr val="FF0000"/>
                </a:solidFill>
              </a:rPr>
              <a:t> ১ম </a:t>
            </a:r>
            <a:r>
              <a:rPr lang="en-US" sz="3600" dirty="0" err="1">
                <a:solidFill>
                  <a:srgbClr val="FF0000"/>
                </a:solidFill>
              </a:rPr>
              <a:t>পত্র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৭ম </a:t>
            </a:r>
            <a:r>
              <a:rPr lang="en-US" sz="3600" dirty="0" err="1">
                <a:solidFill>
                  <a:srgbClr val="FF0000"/>
                </a:solidFill>
              </a:rPr>
              <a:t>অধ্যায়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</a:rPr>
              <a:t>সময়</a:t>
            </a:r>
            <a:r>
              <a:rPr lang="en-US" sz="3600" dirty="0">
                <a:solidFill>
                  <a:srgbClr val="FF0000"/>
                </a:solidFill>
              </a:rPr>
              <a:t> – ৪৫ </a:t>
            </a:r>
            <a:r>
              <a:rPr lang="en-US" sz="3600" dirty="0" err="1">
                <a:solidFill>
                  <a:srgbClr val="FF0000"/>
                </a:solidFill>
              </a:rPr>
              <a:t>মিনিট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74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54" y="0"/>
            <a:ext cx="3564945" cy="230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55" y="2576624"/>
            <a:ext cx="3448940" cy="212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73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2359" y="4975219"/>
            <a:ext cx="8925636" cy="1246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সমাজের বিভিন্ন উপাদানঃ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সামাজিকীকরণে সাহিত্য সমিতি, সাংসকৃতিক সংঘ, খেলাধুলার ক্লাব, সংগীত শিক্ষা কেন্দ্র ইত্যাদি তাদের সমাজে খাপ  খেয়ে নিতে সাহায্য করে।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5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90182"/>
            <a:ext cx="9098508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দল,সাংস্কৃতিক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আমোদ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প্রমোদ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সাংস্কৃতিমনা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0" y="0"/>
            <a:ext cx="4458269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5922"/>
            <a:ext cx="4445190" cy="35654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1" y="2286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bn-BD" b="1" dirty="0" smtClean="0"/>
              <a:t>বিয়ে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9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18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কাজ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সামাজিকীকর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ও সহপাঠীর ভূমিকা - ব্যাখ্যা কর?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সামাজিকীকর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প্রতিষ্ঠা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- ব্যাখ্যা কর?</a:t>
            </a:r>
            <a:endParaRPr lang="en-US" sz="44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-29570" y="5288340"/>
            <a:ext cx="9144000" cy="156966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সামাজিকীকরনের মাধ্যম হিসেবে পরি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  ব্যাখ্যা কর?</a:t>
            </a:r>
            <a:r>
              <a:rPr lang="bn-BD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503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1600200"/>
            <a:ext cx="9144000" cy="33055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সামাজিকীকরণ কি?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মিথস্ক্রিয়া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বুঝায়?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সামাজিকীকরনে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ভূমিকা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খোরাক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2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4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8305800" cy="4699001"/>
          </a:xfrm>
        </p:spPr>
      </p:pic>
    </p:spTree>
    <p:extLst>
      <p:ext uri="{BB962C8B-B14F-4D97-AF65-F5344CB8AC3E}">
        <p14:creationId xmlns:p14="http://schemas.microsoft.com/office/powerpoint/2010/main" val="316853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8000" cy="9606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535" b="1" dirty="0" err="1"/>
              <a:t>সহায়ক</a:t>
            </a:r>
            <a:r>
              <a:rPr lang="en-US" sz="3535" b="1" dirty="0"/>
              <a:t> </a:t>
            </a:r>
            <a:r>
              <a:rPr lang="en-US" sz="3535" b="1" dirty="0" err="1"/>
              <a:t>গ্রন্থাবলী</a:t>
            </a:r>
            <a:endParaRPr lang="en-US" sz="3535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17917"/>
            <a:ext cx="6858000" cy="418283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170" dirty="0"/>
              <a:t>১. </a:t>
            </a:r>
            <a:r>
              <a:rPr lang="en-US" sz="2170" dirty="0" err="1"/>
              <a:t>আনোয়ার</a:t>
            </a:r>
            <a:r>
              <a:rPr lang="en-US" sz="2170" dirty="0"/>
              <a:t> </a:t>
            </a:r>
            <a:r>
              <a:rPr lang="en-US" sz="2170" dirty="0" err="1"/>
              <a:t>উল্লাহ</a:t>
            </a:r>
            <a:r>
              <a:rPr lang="en-US" sz="2170" dirty="0"/>
              <a:t> </a:t>
            </a:r>
            <a:r>
              <a:rPr lang="en-US" sz="2170" dirty="0" err="1"/>
              <a:t>চৌধুরী</a:t>
            </a:r>
            <a:r>
              <a:rPr lang="en-US" sz="2170" dirty="0"/>
              <a:t> ও </a:t>
            </a:r>
            <a:r>
              <a:rPr lang="en-US" sz="2170" dirty="0" err="1"/>
              <a:t>অন্যান্য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 </a:t>
            </a:r>
            <a:r>
              <a:rPr lang="en-US" sz="2170" dirty="0" err="1"/>
              <a:t>শব্দকোষ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 </a:t>
            </a:r>
            <a:r>
              <a:rPr lang="en-US" sz="2170" dirty="0" err="1"/>
              <a:t>অনন্যা</a:t>
            </a:r>
            <a:r>
              <a:rPr lang="en-US" sz="2170" dirty="0"/>
              <a:t> ২০০১</a:t>
            </a:r>
          </a:p>
          <a:p>
            <a:pPr marL="0" indent="0">
              <a:buNone/>
            </a:pPr>
            <a:r>
              <a:rPr lang="en-US" sz="2170" dirty="0"/>
              <a:t>  ২. এ </a:t>
            </a:r>
            <a:r>
              <a:rPr lang="en-US" sz="2170" dirty="0" err="1"/>
              <a:t>কে</a:t>
            </a:r>
            <a:r>
              <a:rPr lang="en-US" sz="2170" dirty="0"/>
              <a:t> </a:t>
            </a:r>
            <a:r>
              <a:rPr lang="en-US" sz="2170" dirty="0" err="1"/>
              <a:t>নাজমুল</a:t>
            </a:r>
            <a:r>
              <a:rPr lang="en-US" sz="2170" dirty="0"/>
              <a:t> </a:t>
            </a:r>
            <a:r>
              <a:rPr lang="en-US" sz="2170" dirty="0" err="1"/>
              <a:t>করিম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 </a:t>
            </a:r>
            <a:r>
              <a:rPr lang="en-US" sz="2170" dirty="0" err="1"/>
              <a:t>সমীক্ষণ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নওরোজ</a:t>
            </a:r>
            <a:r>
              <a:rPr lang="en-US" sz="2170" dirty="0"/>
              <a:t> কিতাবিস্তান,১৯৮৯</a:t>
            </a:r>
          </a:p>
          <a:p>
            <a:pPr marL="0" indent="0">
              <a:buNone/>
            </a:pPr>
            <a:r>
              <a:rPr lang="en-US" sz="2170" dirty="0"/>
              <a:t>  ৩. </a:t>
            </a:r>
            <a:r>
              <a:rPr lang="en-US" sz="2170" dirty="0" err="1"/>
              <a:t>সৈয়দ</a:t>
            </a:r>
            <a:r>
              <a:rPr lang="en-US" sz="2170" dirty="0"/>
              <a:t> </a:t>
            </a:r>
            <a:r>
              <a:rPr lang="en-US" sz="2170" dirty="0" err="1"/>
              <a:t>আলী</a:t>
            </a:r>
            <a:r>
              <a:rPr lang="en-US" sz="2170" dirty="0"/>
              <a:t> </a:t>
            </a:r>
            <a:r>
              <a:rPr lang="en-US" sz="2170" dirty="0" err="1"/>
              <a:t>নকী</a:t>
            </a:r>
            <a:r>
              <a:rPr lang="en-US" sz="2170" dirty="0"/>
              <a:t> ও </a:t>
            </a:r>
            <a:r>
              <a:rPr lang="en-US" sz="2170" dirty="0" err="1"/>
              <a:t>অন্যান্য</a:t>
            </a:r>
            <a:r>
              <a:rPr lang="en-US" sz="2170" dirty="0"/>
              <a:t>, </a:t>
            </a:r>
            <a:r>
              <a:rPr lang="en-US" sz="2170" dirty="0" err="1"/>
              <a:t>নৃবিজ্ঞান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বাংলা</a:t>
            </a:r>
            <a:r>
              <a:rPr lang="en-US" sz="2170" dirty="0"/>
              <a:t> </a:t>
            </a:r>
            <a:r>
              <a:rPr lang="en-US" sz="2170" dirty="0" err="1"/>
              <a:t>একাডেমী</a:t>
            </a:r>
            <a:endParaRPr lang="en-US" sz="2170" dirty="0"/>
          </a:p>
          <a:p>
            <a:pPr marL="0" indent="0">
              <a:buNone/>
            </a:pPr>
            <a:r>
              <a:rPr lang="en-US" sz="2170" dirty="0"/>
              <a:t>  ৪. </a:t>
            </a:r>
            <a:r>
              <a:rPr lang="en-US" sz="2170" dirty="0" err="1"/>
              <a:t>মুহাম্মদ</a:t>
            </a:r>
            <a:r>
              <a:rPr lang="en-US" sz="2170" dirty="0"/>
              <a:t> </a:t>
            </a:r>
            <a:r>
              <a:rPr lang="en-US" sz="2170" dirty="0" err="1"/>
              <a:t>হাবিবুর</a:t>
            </a:r>
            <a:r>
              <a:rPr lang="en-US" sz="2170" dirty="0"/>
              <a:t> </a:t>
            </a:r>
            <a:r>
              <a:rPr lang="en-US" sz="2170" dirty="0" err="1"/>
              <a:t>রহমান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 </a:t>
            </a:r>
            <a:r>
              <a:rPr lang="en-US" sz="2170" dirty="0" err="1"/>
              <a:t>পরিচিতি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হাসান</a:t>
            </a:r>
            <a:r>
              <a:rPr lang="en-US" sz="2170" dirty="0"/>
              <a:t> </a:t>
            </a:r>
            <a:r>
              <a:rPr lang="en-US" sz="2170" dirty="0" err="1"/>
              <a:t>বুক</a:t>
            </a:r>
            <a:r>
              <a:rPr lang="en-US" sz="2170" dirty="0"/>
              <a:t> হাউজ,২০০১</a:t>
            </a:r>
          </a:p>
          <a:p>
            <a:pPr marL="0" indent="0">
              <a:buNone/>
            </a:pPr>
            <a:r>
              <a:rPr lang="en-US" sz="2170" dirty="0"/>
              <a:t>  ৫. ড. </a:t>
            </a:r>
            <a:r>
              <a:rPr lang="en-US" sz="2170" dirty="0" err="1"/>
              <a:t>সেলিনা</a:t>
            </a:r>
            <a:r>
              <a:rPr lang="en-US" sz="2170" dirty="0"/>
              <a:t> </a:t>
            </a:r>
            <a:r>
              <a:rPr lang="en-US" sz="2170" dirty="0" err="1"/>
              <a:t>আহমেদ</a:t>
            </a:r>
            <a:r>
              <a:rPr lang="en-US" sz="2170" dirty="0"/>
              <a:t> ও ড. খ ম </a:t>
            </a:r>
            <a:r>
              <a:rPr lang="en-US" sz="2170" dirty="0" err="1"/>
              <a:t>রেজাউল</a:t>
            </a:r>
            <a:r>
              <a:rPr lang="en-US" sz="2170" dirty="0"/>
              <a:t> </a:t>
            </a:r>
            <a:r>
              <a:rPr lang="en-US" sz="2170" dirty="0" err="1"/>
              <a:t>করিম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অক্ষর</a:t>
            </a:r>
            <a:r>
              <a:rPr lang="en-US" sz="2170" dirty="0"/>
              <a:t>- পত্র,২০১৪</a:t>
            </a:r>
          </a:p>
          <a:p>
            <a:pPr marL="0" indent="0">
              <a:buNone/>
            </a:pPr>
            <a:r>
              <a:rPr lang="en-US" sz="2170" dirty="0"/>
              <a:t>  ৬. ড. </a:t>
            </a:r>
            <a:r>
              <a:rPr lang="en-US" sz="2170" dirty="0" err="1"/>
              <a:t>নেহাল</a:t>
            </a:r>
            <a:r>
              <a:rPr lang="en-US" sz="2170" dirty="0"/>
              <a:t> </a:t>
            </a:r>
            <a:r>
              <a:rPr lang="en-US" sz="2170" dirty="0" err="1"/>
              <a:t>করিম</a:t>
            </a:r>
            <a:r>
              <a:rPr lang="en-US" sz="2170" dirty="0"/>
              <a:t> ও </a:t>
            </a:r>
            <a:r>
              <a:rPr lang="en-US" sz="2170" dirty="0" err="1"/>
              <a:t>অন্যান্য</a:t>
            </a:r>
            <a:r>
              <a:rPr lang="en-US" sz="2170" dirty="0"/>
              <a:t>, বাংলাদেশের </a:t>
            </a:r>
            <a:r>
              <a:rPr lang="en-US" sz="2170" dirty="0" err="1"/>
              <a:t>সমাজবিজ্ঞান,ঢাকাঃ</a:t>
            </a:r>
            <a:r>
              <a:rPr lang="en-US" sz="2170" dirty="0"/>
              <a:t> </a:t>
            </a:r>
            <a:r>
              <a:rPr lang="en-US" sz="2170" dirty="0" err="1"/>
              <a:t>মেট্রোপলিস্</a:t>
            </a:r>
            <a:r>
              <a:rPr lang="en-US" sz="2170" dirty="0"/>
              <a:t>‌ </a:t>
            </a:r>
            <a:r>
              <a:rPr lang="en-US" sz="2170" dirty="0" err="1"/>
              <a:t>লাইব্রেরি</a:t>
            </a:r>
            <a:r>
              <a:rPr lang="en-US" sz="2170" dirty="0"/>
              <a:t>, ২০১৪</a:t>
            </a:r>
          </a:p>
        </p:txBody>
      </p:sp>
    </p:spTree>
    <p:extLst>
      <p:ext uri="{BB962C8B-B14F-4D97-AF65-F5344CB8AC3E}">
        <p14:creationId xmlns:p14="http://schemas.microsoft.com/office/powerpoint/2010/main" val="2476093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3181"/>
            <a:ext cx="91440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9067800" cy="532626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5661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4572001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4495799" cy="27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0986"/>
            <a:ext cx="4520196" cy="281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0986"/>
            <a:ext cx="4495799" cy="28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8089425"/>
              </p:ext>
            </p:extLst>
          </p:nvPr>
        </p:nvGraphicFramePr>
        <p:xfrm>
          <a:off x="381000" y="3048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2400" y="3721342"/>
            <a:ext cx="4454202" cy="2751282"/>
            <a:chOff x="3275220" y="2627373"/>
            <a:chExt cx="4454202" cy="2751282"/>
          </a:xfrm>
        </p:grpSpPr>
        <p:sp>
          <p:nvSpPr>
            <p:cNvPr id="4" name="Rectangle 3"/>
            <p:cNvSpPr/>
            <p:nvPr/>
          </p:nvSpPr>
          <p:spPr>
            <a:xfrm>
              <a:off x="3275220" y="2627373"/>
              <a:ext cx="4454202" cy="27512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3275220" y="2627373"/>
              <a:ext cx="4454202" cy="275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5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142898" y="3752904"/>
            <a:ext cx="3848702" cy="27197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4532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6030" cy="586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867011"/>
            <a:ext cx="9143999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 শিরোনাম বের করার চেষ্টা কর।</a:t>
            </a:r>
            <a:endParaRPr lang="en-US" sz="3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4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947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412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বলতে কী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5410200"/>
            <a:ext cx="9144000" cy="114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bn-BD" sz="2400" b="1" dirty="0"/>
              <a:t>সামাজিকীকরণ বলতে বুঝায় </a:t>
            </a:r>
            <a:r>
              <a:rPr lang="bn-BD" sz="2400" b="1" dirty="0">
                <a:solidFill>
                  <a:srgbClr val="FF0000"/>
                </a:solidFill>
              </a:rPr>
              <a:t>যে প্রনালীতে</a:t>
            </a:r>
            <a:r>
              <a:rPr lang="en-US" sz="2400" b="1" dirty="0"/>
              <a:t> </a:t>
            </a:r>
            <a:r>
              <a:rPr lang="bn-BD" sz="2400" b="1" dirty="0"/>
              <a:t>মানব শিশু পরিপূর্ণ সামাজিক মানুষে পরিনত হয় তাই সামাজিকীকরণ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649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578</Words>
  <Application>Microsoft Office PowerPoint</Application>
  <PresentationFormat>On-screen Show (4:3)</PresentationFormat>
  <Paragraphs>84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সমাজবিজ্ঞান বিভাগ  সরকারি ফুলতলা মহিলা কলেজ</vt:lpstr>
      <vt:lpstr>শিক্ষক পরিচিতি</vt:lpstr>
      <vt:lpstr>পাঠ্যবিষয়</vt:lpstr>
      <vt:lpstr>PowerPoint Presentation</vt:lpstr>
      <vt:lpstr>PowerPoint Presentation</vt:lpstr>
      <vt:lpstr>PowerPoint Presentation</vt:lpstr>
      <vt:lpstr>পাঠ শিরোনাম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mvgvwRKxKi‡Yi evnb ev gva¨g mg~n t cwievi AvZ¥xq-¯^Rb cvov cÖwZ‡ekx agx©q cÖwZôvb ‡Ljvi gvV wkÿv cÖwZôvb ivóª ‡ckvMZ cÖwZôvb fvlv wgwWqv / MYgva¨g AbyKiY  ‡¯œn-fv‡jvevmv </vt:lpstr>
      <vt:lpstr>PowerPoint Presentation</vt:lpstr>
      <vt:lpstr>AvZ¥xq-¯^Rb</vt:lpstr>
      <vt:lpstr>cvov-cÖwZ‡ekx</vt:lpstr>
      <vt:lpstr>PowerPoint Presentation</vt:lpstr>
      <vt:lpstr>agx©q cÖwZôvb</vt:lpstr>
      <vt:lpstr>PowerPoint Presentation</vt:lpstr>
      <vt:lpstr>we`¨vjq/mncvVx/wkÿvcÖwZôvb</vt:lpstr>
      <vt:lpstr>                      ivóª</vt:lpstr>
      <vt:lpstr>‡ckvMZ cÖwZôvb</vt:lpstr>
      <vt:lpstr>wgwWqv / MYgva¨g </vt:lpstr>
      <vt:lpstr>PowerPoint Presentation</vt:lpstr>
      <vt:lpstr>PowerPoint Presentation</vt:lpstr>
      <vt:lpstr> ‡¯œn-fv‡jvevmv </vt:lpstr>
      <vt:lpstr>wPËwe‡bv`b</vt:lpstr>
      <vt:lpstr>রাজনৈতিক দল</vt:lpstr>
      <vt:lpstr>PowerPoint Presentation</vt:lpstr>
      <vt:lpstr>PowerPoint Presentation</vt:lpstr>
      <vt:lpstr> বিয়ে </vt:lpstr>
      <vt:lpstr>   দলীয় কাজ </vt:lpstr>
      <vt:lpstr>মূল্যায়ন</vt:lpstr>
      <vt:lpstr>বাড়ির কাজ</vt:lpstr>
      <vt:lpstr>সহায়ক গ্রন্থাবলী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Dr. G.M.A Aziz</cp:lastModifiedBy>
  <cp:revision>318</cp:revision>
  <dcterms:created xsi:type="dcterms:W3CDTF">2006-08-16T00:00:00Z</dcterms:created>
  <dcterms:modified xsi:type="dcterms:W3CDTF">2022-07-09T12:57:34Z</dcterms:modified>
</cp:coreProperties>
</file>