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72" r:id="rId8"/>
    <p:sldId id="273" r:id="rId9"/>
    <p:sldId id="270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6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3948-6E46-41B2-BD66-2EBC2656DA2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6D0A-C2FA-4884-94F2-6E1839A4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3948-6E46-41B2-BD66-2EBC2656DA2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6D0A-C2FA-4884-94F2-6E1839A4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91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3948-6E46-41B2-BD66-2EBC2656DA2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6D0A-C2FA-4884-94F2-6E1839A4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24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3948-6E46-41B2-BD66-2EBC2656DA2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6D0A-C2FA-4884-94F2-6E1839A4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09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3948-6E46-41B2-BD66-2EBC2656DA2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6D0A-C2FA-4884-94F2-6E1839A4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94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3948-6E46-41B2-BD66-2EBC2656DA2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6D0A-C2FA-4884-94F2-6E1839A4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3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3948-6E46-41B2-BD66-2EBC2656DA2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6D0A-C2FA-4884-94F2-6E1839A4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1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3948-6E46-41B2-BD66-2EBC2656DA2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6D0A-C2FA-4884-94F2-6E1839A4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8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3948-6E46-41B2-BD66-2EBC2656DA2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6D0A-C2FA-4884-94F2-6E1839A4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23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3948-6E46-41B2-BD66-2EBC2656DA2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6D0A-C2FA-4884-94F2-6E1839A4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3948-6E46-41B2-BD66-2EBC2656DA2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6D0A-C2FA-4884-94F2-6E1839A4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33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53948-6E46-41B2-BD66-2EBC2656DA2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D6D0A-C2FA-4884-94F2-6E1839A4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BD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স্বাগতম</a:t>
            </a:r>
            <a:r>
              <a:rPr lang="bn-BD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n-BD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বিষয়ঃ কৃষি শিক্ষা প্রথম পত্র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n-BD" dirty="0" smtClean="0">
                <a:cs typeface="Times New Roman" panose="02020603050405020304" pitchFamily="18" charset="0"/>
              </a:rPr>
              <a:t>মোঃ পারভেজ রানা</a:t>
            </a:r>
          </a:p>
          <a:p>
            <a:r>
              <a:rPr lang="bn-BD" dirty="0" smtClean="0">
                <a:cs typeface="Times New Roman" panose="02020603050405020304" pitchFamily="18" charset="0"/>
              </a:rPr>
              <a:t>প্রভাষক (কৃষি শিক্ষা)</a:t>
            </a:r>
          </a:p>
          <a:p>
            <a:r>
              <a:rPr lang="bn-BD" dirty="0" smtClean="0">
                <a:cs typeface="Times New Roman" panose="02020603050405020304" pitchFamily="18" charset="0"/>
              </a:rPr>
              <a:t>বঙ্গবন্ধু শেখ মুজিব কলেজ, নাটোর।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90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ক্ষারীয় মাটি সংশোধন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১।গন্ধক বা সালফার ব্যবহার করেঃ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২।জৈবসার ব্যবহার করেঃ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৩।চিটাগুর ব্যবহার করেঃ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৪।লবণাক্ততা নিয়ন্ত্রন করেঃ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৫।সেচ ও নিষ্কাশন পদ্ধতি করেঃ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৬।ক্যালসিয়াম যৌগ ব্যবহার করেঃ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048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6021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bn-BD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লিটমাস কাগজের সাহায্যে মাটির অম্লমান নির্ণয়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16657"/>
            <a:ext cx="10515600" cy="256030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bn-BD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প্রয়োজনীয় উপকরনঃ১।নীল লিটমাস কাগজ ২।লাল লিটমাস কাগজ ৩।গুঁড়া করা মৃত্তিকা ৪।বিকার ৫।কাচদন্ড ৬।কাগজ কলম ইত্যাদি।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64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লিটমাস কাগজ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202" y="1937982"/>
            <a:ext cx="6656198" cy="3096419"/>
          </a:xfrm>
        </p:spPr>
      </p:pic>
    </p:spTree>
    <p:extLst>
      <p:ext uri="{BB962C8B-B14F-4D97-AF65-F5344CB8AC3E}">
        <p14:creationId xmlns:p14="http://schemas.microsoft.com/office/powerpoint/2010/main" val="139225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বিকার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985" y="2572543"/>
            <a:ext cx="4385765" cy="4019326"/>
          </a:xfrm>
        </p:spPr>
      </p:pic>
    </p:spTree>
    <p:extLst>
      <p:ext uri="{BB962C8B-B14F-4D97-AF65-F5344CB8AC3E}">
        <p14:creationId xmlns:p14="http://schemas.microsoft.com/office/powerpoint/2010/main" val="413219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কাজের ধাপ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১।নমুনা মৃত্তিকা সংগ্রহঃ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২।মাটি শুকনো ও গুড়া করাঃ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৩।</a:t>
            </a:r>
            <a:r>
              <a:rPr lang="bn-B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শুকনো ও গুড়া </a:t>
            </a: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করা মৃত্তিকা বিকারে গ্রহনঃ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৪।পানি যোগে আয়তন ১২৫মি মি এ পরিনত করাঃ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৫।কাচের কাঠি দিয়ে ভাল ভাবে দ্রবণ তৈরি করাঃ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৬।দ্রবণ কিছু সময় স্থির রাখাঃ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29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লিটমাস কাগজ মৃত্তিকা দ্রবণে প্রবেশ ও বর্ণের পরিবর্তন পর্যবেক্ষণঃ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019" y="1825625"/>
            <a:ext cx="5401962" cy="4351338"/>
          </a:xfrm>
        </p:spPr>
      </p:pic>
    </p:spTree>
    <p:extLst>
      <p:ext uri="{BB962C8B-B14F-4D97-AF65-F5344CB8AC3E}">
        <p14:creationId xmlns:p14="http://schemas.microsoft.com/office/powerpoint/2010/main" val="414668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496" y="232013"/>
            <a:ext cx="10515600" cy="64635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সিদ্ধান্ত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755" y="1678675"/>
            <a:ext cx="8857397" cy="491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57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506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পর্যাবেক্ষণ ও সিদ্ধান্ত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473959"/>
          <a:ext cx="10515600" cy="52134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6260"/>
                <a:gridCol w="6591868"/>
                <a:gridCol w="2687472"/>
              </a:tblGrid>
              <a:tr h="818865">
                <a:tc>
                  <a:txBody>
                    <a:bodyPr/>
                    <a:lstStyle/>
                    <a:p>
                      <a:r>
                        <a:rPr lang="bn-BD" sz="2000" dirty="0" smtClean="0"/>
                        <a:t>ক্রমিক নং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/>
                        <a:t>            পর্যাবেক্ষণ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/>
                        <a:t>     সিদ্ধান্ত</a:t>
                      </a:r>
                      <a:endParaRPr lang="en-US" sz="2000" dirty="0"/>
                    </a:p>
                  </a:txBody>
                  <a:tcPr/>
                </a:tc>
              </a:tr>
              <a:tr h="1310185">
                <a:tc>
                  <a:txBody>
                    <a:bodyPr/>
                    <a:lstStyle/>
                    <a:p>
                      <a:r>
                        <a:rPr lang="bn-BD" sz="2000" dirty="0" smtClean="0"/>
                        <a:t>১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/>
                        <a:t>ক)মৃত্তিকা</a:t>
                      </a:r>
                      <a:r>
                        <a:rPr lang="bn-BD" sz="2000" baseline="0" dirty="0" smtClean="0"/>
                        <a:t> দ্রবনের সংস্প্রর্শে লাল লিটমাস নীল</a:t>
                      </a:r>
                    </a:p>
                    <a:p>
                      <a:r>
                        <a:rPr lang="bn-BD" sz="2000" baseline="0" dirty="0" smtClean="0"/>
                        <a:t>বর্ণ ধারণ করল।</a:t>
                      </a:r>
                    </a:p>
                    <a:p>
                      <a:r>
                        <a:rPr lang="bn-BD" sz="2000" baseline="0" dirty="0" smtClean="0"/>
                        <a:t>খ)</a:t>
                      </a:r>
                      <a:r>
                        <a:rPr kumimoji="0" lang="bn-BD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)মৃত্তিকা দ্রবণে নীল লিটমাসটির রং অপরিবর্তিত রইল। </a:t>
                      </a:r>
                      <a:r>
                        <a:rPr lang="bn-BD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/>
                        <a:t>মৃত্তিকা</a:t>
                      </a:r>
                      <a:r>
                        <a:rPr lang="bn-BD" sz="2000" baseline="0" dirty="0" smtClean="0"/>
                        <a:t> ক্ষারীয়</a:t>
                      </a:r>
                    </a:p>
                    <a:p>
                      <a:r>
                        <a:rPr lang="bn-BD" sz="2000" baseline="0" dirty="0" smtClean="0"/>
                        <a:t>( pH মান ৭.০ এর বেশি।)</a:t>
                      </a:r>
                      <a:endParaRPr lang="en-US" sz="2000" dirty="0"/>
                    </a:p>
                  </a:txBody>
                  <a:tcPr/>
                </a:tc>
              </a:tr>
              <a:tr h="1774208">
                <a:tc>
                  <a:txBody>
                    <a:bodyPr/>
                    <a:lstStyle/>
                    <a:p>
                      <a:r>
                        <a:rPr lang="bn-BD" sz="2000" dirty="0" smtClean="0"/>
                        <a:t>২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n-BD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ক)মৃত্তিকা দ্রবনের সংস্প্রর্শে নীল লিটমাস লাল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n-BD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বর্ণ ধারণ করল।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n-BD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খ) )মৃত্তিকা দ্রবণে লাল লিটমাসটির রং অপরিবর্তিত রইল।  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/>
                        <a:t> </a:t>
                      </a:r>
                      <a:r>
                        <a:rPr kumimoji="0" lang="bn-BD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মৃত্তিকা অম্লীয়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n-BD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( pH মান ৭.০ এর কম।)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1310185">
                <a:tc>
                  <a:txBody>
                    <a:bodyPr/>
                    <a:lstStyle/>
                    <a:p>
                      <a:r>
                        <a:rPr lang="bn-BD" sz="2000" dirty="0" smtClean="0"/>
                        <a:t>৩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n-BD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মৃত্তিকা দ্রবনের সংস্পর্শে  লিটমাস কাগজ দ্বয়ের রঙের  কোন পরিবর্তন হলো না।</a:t>
                      </a:r>
                    </a:p>
                    <a:p>
                      <a:r>
                        <a:rPr lang="bn-BD" sz="200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/>
                        <a:t> </a:t>
                      </a:r>
                      <a:r>
                        <a:rPr kumimoji="0" lang="bn-BD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মৃত্তিকা নিরপেক্ষ    ( pH মান ৭.০।)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203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5093"/>
            <a:ext cx="10515600" cy="552187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bn-BD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সবাইকে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bn-BD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ধন্যবাদ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742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মাটির ক্ষারত্ব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মাটিতে হাইড্রোজেন আয়ন (H+) এর চেয়ে হাইড্রক্সিল আয়ন (OH-) এর ঘনত্ব বেড়ে গেলে মাটীড় অম্লমান ৭ এর উপরে উঠে , তখন ঐ মাটিতে ক্ষারত্ব দেখা দেয় এবং এ মাটিকে ক্ষারীয় মাটি বল।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05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ক্ষারীয় মাটির বৈশিষ্ট্য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১।ক্ষারীয় মাটির অম্লমান (pH)-৭ এর বেশি হয়।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২।এ মাটিতে ক্যালসিয়াম ,ম্যাগনেসিয়াম ও সোডিয়ামের পরিমাণ বেশি থাকে।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৩।ক্ষারীয় মাটিতে সাধারণত তামা, বোরন ও দস্তার অভাব দেখা যায়।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৪।এ শ্রেণির মাটিতে সাধারণত ফসফরাসের অভাব দেখা যায়।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৫।ক্ষারীয় মাটিতে লোহা ও ম্যাঙ্গানিজের দ্রবণীয়তা কমে যায়।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088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9433"/>
            <a:ext cx="10515600" cy="576753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৬।এ ধরনের মাটিতে অণুজৈবিক কার্যাবলি ব্যাহত হওয়ায় জৈব পদার্থের বিয়োজন কম হয়।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৭।বিনিময়ক্ষম সোডিয়াম ১৫% এর বেশি থাকে।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৮। এ মৃত্তিকায় সোডিয়ামের প্রাচুর্যে বিষাক্ততা দেখা দেয়।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৯।ক্ষারীয় মৃত্তিকায় কর্দম বা এঁটেল কণা ও জৈব পদার্থের পরিমাণ কম থাকে।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১০।ক্ষারীয় মৃত্তিকায় খেজুর,তাল,নারিকেল,আখ এবং ডাল জাতীয় শস্য ভালো হয়।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525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lnSpc>
                <a:spcPct val="150000"/>
              </a:lnSpc>
              <a:spcBef>
                <a:spcPts val="1000"/>
              </a:spcBef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মৃত্তিকায় ক্ষারকত্ব সৃষ্টির কারণসমূহ নিম্নরুপঃ                                </a:t>
            </a:r>
            <a:r>
              <a:rPr lang="bn-BD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১।ক্ষারক শিলাঃযেমন চুনাপাথর,ডলোমাইট ইত্যাদি।</a:t>
            </a:r>
            <a:br>
              <a:rPr lang="bn-BD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bn-BD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lvl="0" indent="0">
              <a:lnSpc>
                <a:spcPct val="150000"/>
              </a:lnSpc>
              <a:buNone/>
            </a:pPr>
            <a:endParaRPr lang="bn-BD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bn-BD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bn-BD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bn-BD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bn-BD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চুনাপাথর,                                    ডলোমাইট</a:t>
            </a:r>
            <a:endParaRPr lang="bn-B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019869"/>
            <a:ext cx="5841240" cy="33846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273" y="1825625"/>
            <a:ext cx="5800725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12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ts val="1000"/>
              </a:spcBef>
            </a:pPr>
            <a:r>
              <a:rPr lang="bn-BD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n-BD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BD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২</a:t>
            </a:r>
            <a:r>
              <a:rPr lang="bn-BD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।সামুদ্রিক জলোচ্ছাসঃ</a:t>
            </a:r>
            <a:br>
              <a:rPr lang="bn-BD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lnSpc>
                <a:spcPct val="150000"/>
              </a:lnSpc>
              <a:buNone/>
            </a:pPr>
            <a:endParaRPr lang="bn-BD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bn-BD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bn-BD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bn-BD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bn-BD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bn-BD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সামুদ্রিক জলোচ্ছাস</a:t>
            </a:r>
            <a:endParaRPr lang="bn-BD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00" y="1476375"/>
            <a:ext cx="6934200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547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ts val="1000"/>
              </a:spcBef>
            </a:pPr>
            <a:r>
              <a:rPr lang="bn-BD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n-BD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BD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৩</a:t>
            </a:r>
            <a:r>
              <a:rPr lang="bn-BD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।জলবায়ুগত কারনঃ</a:t>
            </a:r>
            <a:br>
              <a:rPr lang="bn-BD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lnSpc>
                <a:spcPct val="150000"/>
              </a:lnSpc>
              <a:buNone/>
            </a:pPr>
            <a:endParaRPr lang="bn-BD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bn-BD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bn-BD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bn-BD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bn-BD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bn-BD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জলবায়ুগত কারন</a:t>
            </a:r>
            <a:endParaRPr lang="bn-BD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275" y="1452562"/>
            <a:ext cx="7029450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335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lnSpc>
                <a:spcPct val="150000"/>
              </a:lnSpc>
              <a:spcBef>
                <a:spcPts val="1000"/>
              </a:spcBef>
            </a:pPr>
            <a:r>
              <a:rPr lang="bn-BD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n-BD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BD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n-BD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BD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৪</a:t>
            </a:r>
            <a:r>
              <a:rPr lang="bn-BD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।সোডিয়ামযুক্ত সেচের পানির ব্যবহারঃ</a:t>
            </a:r>
            <a:br>
              <a:rPr lang="bn-BD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lnSpc>
                <a:spcPct val="150000"/>
              </a:lnSpc>
              <a:buNone/>
            </a:pPr>
            <a:endParaRPr lang="bn-BD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bn-BD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bn-BD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bn-BD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bn-BD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bn-BD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সোডিয়ামযুক্ত </a:t>
            </a:r>
            <a:r>
              <a:rPr lang="bn-BD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সেচের পানির </a:t>
            </a:r>
            <a:r>
              <a:rPr lang="bn-BD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ব্যবহার</a:t>
            </a:r>
            <a:endParaRPr lang="bn-BD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1825624"/>
            <a:ext cx="5715000" cy="350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451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ts val="1000"/>
              </a:spcBef>
            </a:pPr>
            <a:r>
              <a:rPr lang="bn-BD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n-BD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BD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৫</a:t>
            </a:r>
            <a:r>
              <a:rPr lang="bn-BD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।ক্রটিপূর্ণ নিস্কাশনঃ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lnSpc>
                <a:spcPct val="150000"/>
              </a:lnSpc>
              <a:buNone/>
            </a:pPr>
            <a:endParaRPr lang="bn-BD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bn-BD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bn-BD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bn-BD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bn-BD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bn-BD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ক্রটিপূর্ণ নিস্কাশন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774210"/>
            <a:ext cx="6096000" cy="351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609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432</Words>
  <Application>Microsoft Office PowerPoint</Application>
  <PresentationFormat>Widescreen</PresentationFormat>
  <Paragraphs>94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Vrinda</vt:lpstr>
      <vt:lpstr>Office Theme</vt:lpstr>
      <vt:lpstr>স্বাগতম বিষয়ঃ কৃষি শিক্ষা প্রথম পত্র </vt:lpstr>
      <vt:lpstr>মাটির ক্ষারত্ব</vt:lpstr>
      <vt:lpstr>ক্ষারীয় মাটির বৈশিষ্ট্য</vt:lpstr>
      <vt:lpstr>PowerPoint Presentation</vt:lpstr>
      <vt:lpstr> মৃত্তিকায় ক্ষারকত্ব সৃষ্টির কারণসমূহ নিম্নরুপঃ                                ১।ক্ষারক শিলাঃযেমন চুনাপাথর,ডলোমাইট ইত্যাদি। </vt:lpstr>
      <vt:lpstr>                               ২।সামুদ্রিক জলোচ্ছাসঃ </vt:lpstr>
      <vt:lpstr>                               ৩।জলবায়ুগত কারনঃ </vt:lpstr>
      <vt:lpstr>                                      ৪।সোডিয়ামযুক্ত সেচের পানির ব্যবহারঃ </vt:lpstr>
      <vt:lpstr>                         ৫।ক্রটিপূর্ণ নিস্কাশনঃ </vt:lpstr>
      <vt:lpstr>ক্ষারীয় মাটি সংশোধন</vt:lpstr>
      <vt:lpstr>লিটমাস কাগজের সাহায্যে মাটির অম্লমান নির্ণয়</vt:lpstr>
      <vt:lpstr>লিটমাস কাগজ</vt:lpstr>
      <vt:lpstr>বিকার</vt:lpstr>
      <vt:lpstr>কাজের ধাপ</vt:lpstr>
      <vt:lpstr>লিটমাস কাগজ মৃত্তিকা দ্রবণে প্রবেশ ও বর্ণের পরিবর্তন পর্যবেক্ষণঃ</vt:lpstr>
      <vt:lpstr>PowerPoint Presentation</vt:lpstr>
      <vt:lpstr>পর্যাবেক্ষণ ও সিদ্ধান্ত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Parvez_Rana</dc:creator>
  <cp:lastModifiedBy>Parvez_Rana</cp:lastModifiedBy>
  <cp:revision>56</cp:revision>
  <dcterms:created xsi:type="dcterms:W3CDTF">2020-11-19T15:12:03Z</dcterms:created>
  <dcterms:modified xsi:type="dcterms:W3CDTF">2022-03-21T18:01:20Z</dcterms:modified>
</cp:coreProperties>
</file>