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4" r:id="rId3"/>
    <p:sldId id="275" r:id="rId4"/>
    <p:sldId id="285" r:id="rId5"/>
    <p:sldId id="286" r:id="rId6"/>
    <p:sldId id="282" r:id="rId7"/>
    <p:sldId id="287" r:id="rId8"/>
    <p:sldId id="289" r:id="rId9"/>
    <p:sldId id="288" r:id="rId10"/>
    <p:sldId id="291" r:id="rId11"/>
    <p:sldId id="292" r:id="rId12"/>
    <p:sldId id="293" r:id="rId13"/>
    <p:sldId id="294" r:id="rId14"/>
    <p:sldId id="295" r:id="rId15"/>
    <p:sldId id="290" r:id="rId16"/>
    <p:sldId id="283" r:id="rId17"/>
    <p:sldId id="279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8AB"/>
    <a:srgbClr val="EC44B4"/>
    <a:srgbClr val="FAA8CB"/>
    <a:srgbClr val="EFB3C1"/>
    <a:srgbClr val="FAB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E397F-904F-46F5-B688-AAB3DEC8DB57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2C629-C33D-4AEB-9C0E-0DF8918B6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8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2C629-C33D-4AEB-9C0E-0DF8918B65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16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081E-9820-41F5-8671-9F5AA6E55C6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0BA9-A8CC-4DD4-8E17-1C8EE727D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9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081E-9820-41F5-8671-9F5AA6E55C6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0BA9-A8CC-4DD4-8E17-1C8EE727D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081E-9820-41F5-8671-9F5AA6E55C6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0BA9-A8CC-4DD4-8E17-1C8EE727D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3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081E-9820-41F5-8671-9F5AA6E55C6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0BA9-A8CC-4DD4-8E17-1C8EE727D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1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081E-9820-41F5-8671-9F5AA6E55C6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0BA9-A8CC-4DD4-8E17-1C8EE727D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3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081E-9820-41F5-8671-9F5AA6E55C6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0BA9-A8CC-4DD4-8E17-1C8EE727D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2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081E-9820-41F5-8671-9F5AA6E55C6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0BA9-A8CC-4DD4-8E17-1C8EE727D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081E-9820-41F5-8671-9F5AA6E55C6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0BA9-A8CC-4DD4-8E17-1C8EE727D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2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081E-9820-41F5-8671-9F5AA6E55C6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0BA9-A8CC-4DD4-8E17-1C8EE727D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7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081E-9820-41F5-8671-9F5AA6E55C6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0BA9-A8CC-4DD4-8E17-1C8EE727D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2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081E-9820-41F5-8671-9F5AA6E55C6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0BA9-A8CC-4DD4-8E17-1C8EE727D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9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8081E-9820-41F5-8671-9F5AA6E55C6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E0BA9-A8CC-4DD4-8E17-1C8EE727D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3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9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7500">
                <a:srgbClr val="FFC000"/>
              </a:gs>
              <a:gs pos="45000">
                <a:srgbClr val="EFB3C1"/>
              </a:gs>
              <a:gs pos="25000">
                <a:srgbClr val="00B0F0"/>
              </a:gs>
              <a:gs pos="85000">
                <a:srgbClr val="002060"/>
              </a:gs>
              <a:gs pos="69000">
                <a:srgbClr val="FF0000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7F72A0-56D9-4908-9DC8-4F3B1E5A7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49" y="679939"/>
            <a:ext cx="10272912" cy="53001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E2BC7C-4791-45C3-909E-D7CE3521C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77297" l="250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151" y="2618116"/>
            <a:ext cx="1905000" cy="1762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0D5E97-83F7-4F63-8BF1-F16F851C4CDD}"/>
              </a:ext>
            </a:extLst>
          </p:cNvPr>
          <p:cNvSpPr txBox="1"/>
          <p:nvPr/>
        </p:nvSpPr>
        <p:spPr>
          <a:xfrm>
            <a:off x="2502897" y="1283187"/>
            <a:ext cx="62528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9600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i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96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i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9600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90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0.67617 -0.5509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2" y="-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DB1FC62-DD02-4F90-9A66-15FA69AAA0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87"/>
            </a:avLst>
          </a:prstGeom>
          <a:gradFill flip="none" rotWithShape="1">
            <a:gsLst>
              <a:gs pos="48000">
                <a:srgbClr val="7030A0"/>
              </a:gs>
              <a:gs pos="28752">
                <a:srgbClr val="FF0000"/>
              </a:gs>
              <a:gs pos="55000">
                <a:srgbClr val="C00000"/>
              </a:gs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2"/>
              </a:gs>
              <a:gs pos="83000">
                <a:srgbClr val="EC44B4"/>
              </a:gs>
              <a:gs pos="100000">
                <a:schemeClr val="accent2">
                  <a:lumMod val="75000"/>
                </a:schemeClr>
              </a:gs>
            </a:gsLst>
            <a:lin ang="10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2DA751-2496-49A9-BE2C-8EB3DECFFBCF}"/>
              </a:ext>
            </a:extLst>
          </p:cNvPr>
          <p:cNvSpPr/>
          <p:nvPr/>
        </p:nvSpPr>
        <p:spPr>
          <a:xfrm>
            <a:off x="255209" y="232116"/>
            <a:ext cx="4056746" cy="6393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AD5A79A-32FC-4438-BB96-94CB99B0110F}"/>
              </a:ext>
            </a:extLst>
          </p:cNvPr>
          <p:cNvSpPr/>
          <p:nvPr/>
        </p:nvSpPr>
        <p:spPr>
          <a:xfrm rot="5400000">
            <a:off x="-875005" y="1362329"/>
            <a:ext cx="6317174" cy="4056747"/>
          </a:xfrm>
          <a:prstGeom prst="triangle">
            <a:avLst>
              <a:gd name="adj" fmla="val 4975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79D52A-ADDA-499B-AC0C-C16B11EC7725}"/>
              </a:ext>
            </a:extLst>
          </p:cNvPr>
          <p:cNvSpPr txBox="1"/>
          <p:nvPr/>
        </p:nvSpPr>
        <p:spPr>
          <a:xfrm>
            <a:off x="1223890" y="308708"/>
            <a:ext cx="2940148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কাজঃ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E3B9EE-D3C0-4F6E-AA5F-251991BA48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57"/>
          <a:stretch/>
        </p:blipFill>
        <p:spPr>
          <a:xfrm>
            <a:off x="261408" y="2461846"/>
            <a:ext cx="2787779" cy="19132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9D5F91-9817-4B77-BDBF-11EB6287AB05}"/>
              </a:ext>
            </a:extLst>
          </p:cNvPr>
          <p:cNvSpPr txBox="1"/>
          <p:nvPr/>
        </p:nvSpPr>
        <p:spPr>
          <a:xfrm>
            <a:off x="5379690" y="1078149"/>
            <a:ext cx="611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একটি আদর্শ নিউরনের কয়টি অংশ।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B8535A-E23E-49EA-BA2B-A63EF27C3A98}"/>
              </a:ext>
            </a:extLst>
          </p:cNvPr>
          <p:cNvSpPr/>
          <p:nvPr/>
        </p:nvSpPr>
        <p:spPr>
          <a:xfrm>
            <a:off x="5513333" y="1263279"/>
            <a:ext cx="126608" cy="168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E9AFE6-1BF0-468B-8003-4B4A714DC93C}"/>
              </a:ext>
            </a:extLst>
          </p:cNvPr>
          <p:cNvSpPr txBox="1"/>
          <p:nvPr/>
        </p:nvSpPr>
        <p:spPr>
          <a:xfrm>
            <a:off x="5379690" y="3139400"/>
            <a:ext cx="5289452" cy="175432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উত্তরঃএকটি আদর্শ নিউরনের তিনটি অংশ। ১) কোষদেহ ২) ডেনড্রাইট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৩) অ্যাক্সেন।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94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1EFF02F-8397-40CA-95FB-2826B178A0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87"/>
            </a:avLst>
          </a:prstGeom>
          <a:gradFill flip="none" rotWithShape="1">
            <a:gsLst>
              <a:gs pos="48000">
                <a:srgbClr val="7030A0"/>
              </a:gs>
              <a:gs pos="28752">
                <a:srgbClr val="FF0000"/>
              </a:gs>
              <a:gs pos="55000">
                <a:srgbClr val="C00000"/>
              </a:gs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2"/>
              </a:gs>
              <a:gs pos="83000">
                <a:srgbClr val="EC44B4"/>
              </a:gs>
              <a:gs pos="100000">
                <a:schemeClr val="accent2">
                  <a:lumMod val="75000"/>
                </a:schemeClr>
              </a:gs>
            </a:gsLst>
            <a:lin ang="10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7DA3CF-A8C5-4E3E-9D92-C73DF1929F07}"/>
              </a:ext>
            </a:extLst>
          </p:cNvPr>
          <p:cNvSpPr/>
          <p:nvPr/>
        </p:nvSpPr>
        <p:spPr>
          <a:xfrm>
            <a:off x="255209" y="232116"/>
            <a:ext cx="4056746" cy="6393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C90AFB8-E576-46A4-91ED-B227599FB835}"/>
              </a:ext>
            </a:extLst>
          </p:cNvPr>
          <p:cNvSpPr/>
          <p:nvPr/>
        </p:nvSpPr>
        <p:spPr>
          <a:xfrm rot="5400000">
            <a:off x="-875005" y="1362329"/>
            <a:ext cx="6317174" cy="4056747"/>
          </a:xfrm>
          <a:prstGeom prst="triangle">
            <a:avLst>
              <a:gd name="adj" fmla="val 4975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B0452A-10E4-433E-861B-B57CFE3F680D}"/>
              </a:ext>
            </a:extLst>
          </p:cNvPr>
          <p:cNvSpPr txBox="1"/>
          <p:nvPr/>
        </p:nvSpPr>
        <p:spPr>
          <a:xfrm>
            <a:off x="255207" y="2481032"/>
            <a:ext cx="29381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চলো একটি ভিডিও দেখি ও চিন্তা করি। 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Nervous System(স্নায়ু তন্ত্র) in bengali, about nervous system[2]">
            <a:hlinkClick r:id="" action="ppaction://media"/>
            <a:extLst>
              <a:ext uri="{FF2B5EF4-FFF2-40B4-BE49-F238E27FC236}">
                <a16:creationId xmlns:a16="http://schemas.microsoft.com/office/drawing/2014/main" id="{B1CAC6F1-2D34-4073-A48B-86040FF2443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7163" y="414996"/>
            <a:ext cx="7266467" cy="2820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B73E55-A20D-4A6D-BA19-8BAE1AE69CAB}"/>
              </a:ext>
            </a:extLst>
          </p:cNvPr>
          <p:cNvSpPr txBox="1"/>
          <p:nvPr/>
        </p:nvSpPr>
        <p:spPr>
          <a:xfrm>
            <a:off x="5120917" y="3927582"/>
            <a:ext cx="5823747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টি দেখে কি বুঝতে পারলে?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2BA1A2-9D6F-4848-87A5-802532C01EBD}"/>
              </a:ext>
            </a:extLst>
          </p:cNvPr>
          <p:cNvSpPr txBox="1"/>
          <p:nvPr/>
        </p:nvSpPr>
        <p:spPr>
          <a:xfrm>
            <a:off x="5120917" y="4942760"/>
            <a:ext cx="5823747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টি দেখে কি বুঝতে পারলে?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5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291F2BF-F3C0-4A65-8E77-81EF18858D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87"/>
            </a:avLst>
          </a:prstGeom>
          <a:gradFill flip="none" rotWithShape="1">
            <a:gsLst>
              <a:gs pos="48000">
                <a:srgbClr val="7030A0"/>
              </a:gs>
              <a:gs pos="28752">
                <a:srgbClr val="FF0000"/>
              </a:gs>
              <a:gs pos="55000">
                <a:srgbClr val="C00000"/>
              </a:gs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2"/>
              </a:gs>
              <a:gs pos="83000">
                <a:srgbClr val="EC44B4"/>
              </a:gs>
              <a:gs pos="100000">
                <a:schemeClr val="accent2">
                  <a:lumMod val="75000"/>
                </a:schemeClr>
              </a:gs>
            </a:gsLst>
            <a:lin ang="10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795F15-8760-4C51-BEE5-C7E1E5BA02A8}"/>
              </a:ext>
            </a:extLst>
          </p:cNvPr>
          <p:cNvSpPr/>
          <p:nvPr/>
        </p:nvSpPr>
        <p:spPr>
          <a:xfrm>
            <a:off x="255209" y="232116"/>
            <a:ext cx="4056746" cy="6393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593898FA-1FB5-4169-BA1F-E35748AC05B4}"/>
              </a:ext>
            </a:extLst>
          </p:cNvPr>
          <p:cNvSpPr/>
          <p:nvPr/>
        </p:nvSpPr>
        <p:spPr>
          <a:xfrm rot="5400000">
            <a:off x="-875005" y="1362329"/>
            <a:ext cx="6317174" cy="4056747"/>
          </a:xfrm>
          <a:prstGeom prst="triangle">
            <a:avLst>
              <a:gd name="adj" fmla="val 4975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872FB5-05FF-4DB4-8424-BAB2FC8BC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4" y="2290044"/>
            <a:ext cx="2644726" cy="21513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2AF1BC-FADD-452E-9A60-3098AE64D8E1}"/>
              </a:ext>
            </a:extLst>
          </p:cNvPr>
          <p:cNvSpPr txBox="1"/>
          <p:nvPr/>
        </p:nvSpPr>
        <p:spPr>
          <a:xfrm>
            <a:off x="5061042" y="966605"/>
            <a:ext cx="6143625" cy="132343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BA07EB-FE5C-4AD7-A0BD-A43D6DDC533C}"/>
              </a:ext>
            </a:extLst>
          </p:cNvPr>
          <p:cNvSpPr/>
          <p:nvPr/>
        </p:nvSpPr>
        <p:spPr>
          <a:xfrm>
            <a:off x="5304318" y="3841181"/>
            <a:ext cx="5657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স্নায়ু টিস্যু গঠনে নিউরন কি কি ভুমিকা রাখে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 দেখতে পেলাম।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648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957CC02-1596-44DC-BD68-7236010D431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87"/>
            </a:avLst>
          </a:prstGeom>
          <a:gradFill flip="none" rotWithShape="1">
            <a:gsLst>
              <a:gs pos="48000">
                <a:srgbClr val="7030A0"/>
              </a:gs>
              <a:gs pos="28752">
                <a:srgbClr val="FF0000"/>
              </a:gs>
              <a:gs pos="55000">
                <a:srgbClr val="C00000"/>
              </a:gs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2"/>
              </a:gs>
              <a:gs pos="83000">
                <a:srgbClr val="EC44B4"/>
              </a:gs>
              <a:gs pos="100000">
                <a:schemeClr val="accent2">
                  <a:lumMod val="75000"/>
                </a:schemeClr>
              </a:gs>
            </a:gsLst>
            <a:lin ang="10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B70A97-1D81-41CC-A4BB-712A85B95EC7}"/>
              </a:ext>
            </a:extLst>
          </p:cNvPr>
          <p:cNvSpPr/>
          <p:nvPr/>
        </p:nvSpPr>
        <p:spPr>
          <a:xfrm>
            <a:off x="255209" y="232116"/>
            <a:ext cx="4056746" cy="6393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4091B429-9863-4A75-90A4-96AE8FA6A507}"/>
              </a:ext>
            </a:extLst>
          </p:cNvPr>
          <p:cNvSpPr/>
          <p:nvPr/>
        </p:nvSpPr>
        <p:spPr>
          <a:xfrm rot="5400000">
            <a:off x="-875005" y="1362329"/>
            <a:ext cx="6317174" cy="4056747"/>
          </a:xfrm>
          <a:prstGeom prst="triangle">
            <a:avLst>
              <a:gd name="adj" fmla="val 4975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8FC244-DA3D-44D9-BB3B-5CA9A39BDD99}"/>
              </a:ext>
            </a:extLst>
          </p:cNvPr>
          <p:cNvSpPr txBox="1"/>
          <p:nvPr/>
        </p:nvSpPr>
        <p:spPr>
          <a:xfrm>
            <a:off x="358370" y="2705724"/>
            <a:ext cx="26521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পাশের ছবি     গুলো দেখি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1D1A9E-75FC-4676-ACC2-37C42A8092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9" r="26500"/>
          <a:stretch/>
        </p:blipFill>
        <p:spPr>
          <a:xfrm>
            <a:off x="4415116" y="383147"/>
            <a:ext cx="3941093" cy="2736951"/>
          </a:xfrm>
          <a:prstGeom prst="rect">
            <a:avLst/>
          </a:prstGeom>
        </p:spPr>
      </p:pic>
      <p:pic>
        <p:nvPicPr>
          <p:cNvPr id="7" name="Picture 2" descr="C:\Users\DOEL\Desktop\rony\image\imaK.jpg">
            <a:extLst>
              <a:ext uri="{FF2B5EF4-FFF2-40B4-BE49-F238E27FC236}">
                <a16:creationId xmlns:a16="http://schemas.microsoft.com/office/drawing/2014/main" id="{7043FF48-7BA7-4081-AAF8-D7FB838CA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64" y="3278161"/>
            <a:ext cx="3676504" cy="298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216300-53B4-4512-B2DA-5EC963FAAE7E}"/>
              </a:ext>
            </a:extLst>
          </p:cNvPr>
          <p:cNvSpPr/>
          <p:nvPr/>
        </p:nvSpPr>
        <p:spPr>
          <a:xfrm>
            <a:off x="8578597" y="1397679"/>
            <a:ext cx="2583769" cy="70788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নিউরন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96DF06-2A5C-4A06-AF1E-BD57A32A2390}"/>
              </a:ext>
            </a:extLst>
          </p:cNvPr>
          <p:cNvSpPr/>
          <p:nvPr/>
        </p:nvSpPr>
        <p:spPr>
          <a:xfrm>
            <a:off x="8498876" y="4192421"/>
            <a:ext cx="3024554" cy="70788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মানব মস্তিষ্ক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38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349D14A-22F0-45CE-B761-BE72C05D72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87"/>
            </a:avLst>
          </a:prstGeom>
          <a:gradFill flip="none" rotWithShape="1">
            <a:gsLst>
              <a:gs pos="48000">
                <a:srgbClr val="7030A0"/>
              </a:gs>
              <a:gs pos="28752">
                <a:srgbClr val="FF0000"/>
              </a:gs>
              <a:gs pos="55000">
                <a:srgbClr val="C00000"/>
              </a:gs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2"/>
              </a:gs>
              <a:gs pos="83000">
                <a:srgbClr val="EC44B4"/>
              </a:gs>
              <a:gs pos="100000">
                <a:schemeClr val="accent2">
                  <a:lumMod val="75000"/>
                </a:schemeClr>
              </a:gs>
            </a:gsLst>
            <a:lin ang="10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84C328-E0B3-4983-9438-7F941781BBF3}"/>
              </a:ext>
            </a:extLst>
          </p:cNvPr>
          <p:cNvSpPr/>
          <p:nvPr/>
        </p:nvSpPr>
        <p:spPr>
          <a:xfrm>
            <a:off x="255210" y="232115"/>
            <a:ext cx="4056746" cy="6393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5B08CFC-C76C-4E19-812A-199766F9C198}"/>
              </a:ext>
            </a:extLst>
          </p:cNvPr>
          <p:cNvSpPr/>
          <p:nvPr/>
        </p:nvSpPr>
        <p:spPr>
          <a:xfrm rot="5400000">
            <a:off x="-875005" y="1400624"/>
            <a:ext cx="6317174" cy="4056747"/>
          </a:xfrm>
          <a:prstGeom prst="triangle">
            <a:avLst>
              <a:gd name="adj" fmla="val 4975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573114-B050-4327-B028-DAB19E93CA27}"/>
              </a:ext>
            </a:extLst>
          </p:cNvPr>
          <p:cNvSpPr txBox="1"/>
          <p:nvPr/>
        </p:nvSpPr>
        <p:spPr>
          <a:xfrm>
            <a:off x="1225879" y="407091"/>
            <a:ext cx="2867819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DFB769-D675-4687-8E1A-11080521AC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" t="15549"/>
          <a:stretch/>
        </p:blipFill>
        <p:spPr>
          <a:xfrm>
            <a:off x="255207" y="2318030"/>
            <a:ext cx="2666039" cy="2145343"/>
          </a:xfrm>
          <a:prstGeom prst="rect">
            <a:avLst/>
          </a:prstGeom>
        </p:spPr>
      </p:pic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58864E98-B42C-4591-83EC-0FB993A8D935}"/>
              </a:ext>
            </a:extLst>
          </p:cNvPr>
          <p:cNvSpPr/>
          <p:nvPr/>
        </p:nvSpPr>
        <p:spPr>
          <a:xfrm>
            <a:off x="4925106" y="2071866"/>
            <a:ext cx="6174303" cy="23895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 উপাদান টি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কাজক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র্মে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ভাবে উদ্দীপনা সৃষ্টি করে  ব্যাখ্যা কর।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8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7624CE-59C9-4B61-B942-9B8FDBBF4376}"/>
              </a:ext>
            </a:extLst>
          </p:cNvPr>
          <p:cNvSpPr txBox="1"/>
          <p:nvPr/>
        </p:nvSpPr>
        <p:spPr>
          <a:xfrm>
            <a:off x="6378666" y="1292442"/>
            <a:ext cx="3750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7B6D4502-8748-4CED-BD46-1FC435774A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87"/>
            </a:avLst>
          </a:prstGeom>
          <a:gradFill flip="none" rotWithShape="1">
            <a:gsLst>
              <a:gs pos="48000">
                <a:srgbClr val="7030A0"/>
              </a:gs>
              <a:gs pos="28752">
                <a:srgbClr val="FF0000"/>
              </a:gs>
              <a:gs pos="55000">
                <a:srgbClr val="C00000"/>
              </a:gs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2"/>
              </a:gs>
              <a:gs pos="83000">
                <a:srgbClr val="EC44B4"/>
              </a:gs>
              <a:gs pos="100000">
                <a:schemeClr val="accent2">
                  <a:lumMod val="75000"/>
                </a:schemeClr>
              </a:gs>
            </a:gsLst>
            <a:lin ang="10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253A55-023E-40DA-8424-BFDB3881BB17}"/>
              </a:ext>
            </a:extLst>
          </p:cNvPr>
          <p:cNvSpPr/>
          <p:nvPr/>
        </p:nvSpPr>
        <p:spPr>
          <a:xfrm>
            <a:off x="255210" y="232115"/>
            <a:ext cx="4056746" cy="6393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FE47BAF-2602-4076-BA13-308289AB0998}"/>
              </a:ext>
            </a:extLst>
          </p:cNvPr>
          <p:cNvSpPr/>
          <p:nvPr/>
        </p:nvSpPr>
        <p:spPr>
          <a:xfrm rot="5400000">
            <a:off x="-875005" y="1400624"/>
            <a:ext cx="6317174" cy="4056747"/>
          </a:xfrm>
          <a:prstGeom prst="triangle">
            <a:avLst>
              <a:gd name="adj" fmla="val 4975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1BE6F0-CE10-45A6-B2F7-59B76490B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1" y="1677162"/>
            <a:ext cx="2696638" cy="346099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F22321-5168-4AEF-AA1B-EC7AE03C6E28}"/>
              </a:ext>
            </a:extLst>
          </p:cNvPr>
          <p:cNvSpPr txBox="1"/>
          <p:nvPr/>
        </p:nvSpPr>
        <p:spPr>
          <a:xfrm>
            <a:off x="4567164" y="2829829"/>
            <a:ext cx="6921304" cy="230832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ঃনিউরন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(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মস্তিষ্কে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্ধান্ত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নিউরণের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ী।   </a:t>
            </a:r>
          </a:p>
        </p:txBody>
      </p:sp>
    </p:spTree>
    <p:extLst>
      <p:ext uri="{BB962C8B-B14F-4D97-AF65-F5344CB8AC3E}">
        <p14:creationId xmlns:p14="http://schemas.microsoft.com/office/powerpoint/2010/main" val="1010450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8519F51-741F-461C-A4B6-D03E54B7FC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87"/>
            </a:avLst>
          </a:prstGeom>
          <a:gradFill flip="none" rotWithShape="1">
            <a:gsLst>
              <a:gs pos="48000">
                <a:srgbClr val="7030A0"/>
              </a:gs>
              <a:gs pos="28752">
                <a:srgbClr val="FF0000"/>
              </a:gs>
              <a:gs pos="55000">
                <a:srgbClr val="C00000"/>
              </a:gs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2"/>
              </a:gs>
              <a:gs pos="83000">
                <a:srgbClr val="EC44B4"/>
              </a:gs>
              <a:gs pos="100000">
                <a:schemeClr val="accent2">
                  <a:lumMod val="75000"/>
                </a:schemeClr>
              </a:gs>
            </a:gsLst>
            <a:lin ang="10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52F975-3DAA-4974-9579-036C09162964}"/>
              </a:ext>
            </a:extLst>
          </p:cNvPr>
          <p:cNvSpPr/>
          <p:nvPr/>
        </p:nvSpPr>
        <p:spPr>
          <a:xfrm>
            <a:off x="255209" y="232116"/>
            <a:ext cx="4056746" cy="6393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26B1E5F6-6E59-49E2-8ED6-F4DA635AF8F2}"/>
              </a:ext>
            </a:extLst>
          </p:cNvPr>
          <p:cNvSpPr/>
          <p:nvPr/>
        </p:nvSpPr>
        <p:spPr>
          <a:xfrm rot="5400000">
            <a:off x="-875005" y="1362329"/>
            <a:ext cx="6317174" cy="4056747"/>
          </a:xfrm>
          <a:prstGeom prst="triangle">
            <a:avLst>
              <a:gd name="adj" fmla="val 4975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1E540-8802-4BB4-96CE-3EF0AD796F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74" y="2043027"/>
            <a:ext cx="2011072" cy="27719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351823-EA9E-4651-9387-4A8BBF0D9EA8}"/>
              </a:ext>
            </a:extLst>
          </p:cNvPr>
          <p:cNvSpPr txBox="1"/>
          <p:nvPr/>
        </p:nvSpPr>
        <p:spPr>
          <a:xfrm>
            <a:off x="6391215" y="438307"/>
            <a:ext cx="2977662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E02133-4BFC-45C9-B3B2-B46AC8F098E1}"/>
              </a:ext>
            </a:extLst>
          </p:cNvPr>
          <p:cNvSpPr txBox="1"/>
          <p:nvPr/>
        </p:nvSpPr>
        <p:spPr>
          <a:xfrm>
            <a:off x="5023442" y="2770990"/>
            <a:ext cx="64570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নিউরনের কয়টি অংশ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নিউরন বিভাজিত হয় না কেন?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মস্তিষ্কে নিউরনের কাজ কী?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161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88"/>
            </a:avLst>
          </a:prstGeom>
          <a:gradFill flip="none" rotWithShape="1">
            <a:gsLst>
              <a:gs pos="48000">
                <a:srgbClr val="7030A0"/>
              </a:gs>
              <a:gs pos="28752">
                <a:srgbClr val="FF0000"/>
              </a:gs>
              <a:gs pos="55000">
                <a:srgbClr val="C00000"/>
              </a:gs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2"/>
              </a:gs>
              <a:gs pos="83000">
                <a:srgbClr val="EC44B4"/>
              </a:gs>
              <a:gs pos="100000">
                <a:schemeClr val="accent2">
                  <a:lumMod val="75000"/>
                </a:schemeClr>
              </a:gs>
            </a:gsLst>
            <a:lin ang="10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079DAB-FFB8-4401-AFDC-1C1A0A189DD0}"/>
              </a:ext>
            </a:extLst>
          </p:cNvPr>
          <p:cNvSpPr/>
          <p:nvPr/>
        </p:nvSpPr>
        <p:spPr>
          <a:xfrm>
            <a:off x="255209" y="232116"/>
            <a:ext cx="4056746" cy="6393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2574154-7812-406F-8136-0FDFD4E61410}"/>
              </a:ext>
            </a:extLst>
          </p:cNvPr>
          <p:cNvSpPr/>
          <p:nvPr/>
        </p:nvSpPr>
        <p:spPr>
          <a:xfrm rot="5400000">
            <a:off x="-875005" y="1362329"/>
            <a:ext cx="6317174" cy="4056747"/>
          </a:xfrm>
          <a:prstGeom prst="triangle">
            <a:avLst>
              <a:gd name="adj" fmla="val 4975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96547-ABDF-4180-ADFC-96D8E56FE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51" y="2108395"/>
            <a:ext cx="2514600" cy="251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3BC137-6586-4331-AC7C-636873113C85}"/>
              </a:ext>
            </a:extLst>
          </p:cNvPr>
          <p:cNvSpPr txBox="1"/>
          <p:nvPr/>
        </p:nvSpPr>
        <p:spPr>
          <a:xfrm>
            <a:off x="5359791" y="836525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“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bn-IN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”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BABA38-DA2F-4CE9-A8A1-43D0CE306079}"/>
              </a:ext>
            </a:extLst>
          </p:cNvPr>
          <p:cNvSpPr txBox="1"/>
          <p:nvPr/>
        </p:nvSpPr>
        <p:spPr>
          <a:xfrm>
            <a:off x="4602659" y="2985488"/>
            <a:ext cx="7000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একগুচ্ছ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কোষ একত্রিত হয়ে কাজ করাকে বুঝায়।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৩টি অংশ রয়েছে।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নিউরনের সাইটোপ্লাজমে সক্রিয় সেন্টিওল থাকে না 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মস্তিষ্ক কে উদ্দীপনায় সারা জাগাতে সাহায্য করে।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537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45CB269B-1366-416B-9861-D152F2E8ED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87"/>
            </a:avLst>
          </a:prstGeom>
          <a:gradFill flip="none" rotWithShape="1">
            <a:gsLst>
              <a:gs pos="48000">
                <a:srgbClr val="7030A0"/>
              </a:gs>
              <a:gs pos="28752">
                <a:srgbClr val="FF0000"/>
              </a:gs>
              <a:gs pos="55000">
                <a:srgbClr val="C00000"/>
              </a:gs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2"/>
              </a:gs>
              <a:gs pos="83000">
                <a:srgbClr val="EC44B4"/>
              </a:gs>
              <a:gs pos="100000">
                <a:schemeClr val="accent2">
                  <a:lumMod val="75000"/>
                </a:schemeClr>
              </a:gs>
            </a:gsLst>
            <a:lin ang="10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24C946-1865-4A01-BC45-ABD1269B76C1}"/>
              </a:ext>
            </a:extLst>
          </p:cNvPr>
          <p:cNvSpPr/>
          <p:nvPr/>
        </p:nvSpPr>
        <p:spPr>
          <a:xfrm>
            <a:off x="255208" y="232116"/>
            <a:ext cx="4696619" cy="6393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AB31766-1EB8-4175-8808-B2B6880AE597}"/>
              </a:ext>
            </a:extLst>
          </p:cNvPr>
          <p:cNvSpPr/>
          <p:nvPr/>
        </p:nvSpPr>
        <p:spPr>
          <a:xfrm rot="5400000">
            <a:off x="-875005" y="1362329"/>
            <a:ext cx="6317174" cy="4056747"/>
          </a:xfrm>
          <a:prstGeom prst="triangle">
            <a:avLst>
              <a:gd name="adj" fmla="val 4975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92A21E-126E-4944-8F96-F5F805B08DF7}"/>
              </a:ext>
            </a:extLst>
          </p:cNvPr>
          <p:cNvSpPr txBox="1"/>
          <p:nvPr/>
        </p:nvSpPr>
        <p:spPr>
          <a:xfrm>
            <a:off x="6356252" y="955226"/>
            <a:ext cx="4431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740F88-7550-4127-BC10-041FAA5DF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0671" y="2532151"/>
            <a:ext cx="2362613" cy="1793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4DD9AD-7F69-4706-B468-418957DCD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5205" y="1913206"/>
            <a:ext cx="3149176" cy="26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0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repeatCount="4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B9E4276-0A03-4655-970E-EE843A27A0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87"/>
            </a:avLst>
          </a:prstGeom>
          <a:gradFill flip="none" rotWithShape="1">
            <a:gsLst>
              <a:gs pos="48000">
                <a:srgbClr val="7030A0"/>
              </a:gs>
              <a:gs pos="28752">
                <a:srgbClr val="FF0000"/>
              </a:gs>
              <a:gs pos="55000">
                <a:srgbClr val="C00000"/>
              </a:gs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2"/>
              </a:gs>
              <a:gs pos="83000">
                <a:srgbClr val="EC44B4"/>
              </a:gs>
              <a:gs pos="100000">
                <a:schemeClr val="accent2">
                  <a:lumMod val="75000"/>
                </a:schemeClr>
              </a:gs>
            </a:gsLst>
            <a:lin ang="10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52A756-882B-479F-AF71-71B881BCD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24" y="1037492"/>
            <a:ext cx="9638714" cy="47830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5C35CE-813D-4A2C-8EFF-14A618514249}"/>
              </a:ext>
            </a:extLst>
          </p:cNvPr>
          <p:cNvSpPr txBox="1"/>
          <p:nvPr/>
        </p:nvSpPr>
        <p:spPr>
          <a:xfrm rot="20515255">
            <a:off x="1678991" y="2274837"/>
            <a:ext cx="8440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ক্লাসে </a:t>
            </a:r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5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repeatCount="4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33153"/>
            <a:ext cx="12192000" cy="6858000"/>
          </a:xfrm>
          <a:prstGeom prst="frame">
            <a:avLst>
              <a:gd name="adj1" fmla="val 3286"/>
            </a:avLst>
          </a:prstGeom>
          <a:gradFill flip="none" rotWithShape="1">
            <a:gsLst>
              <a:gs pos="48000">
                <a:srgbClr val="7030A0"/>
              </a:gs>
              <a:gs pos="28752">
                <a:srgbClr val="FF0000"/>
              </a:gs>
              <a:gs pos="55000">
                <a:srgbClr val="C00000"/>
              </a:gs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2"/>
              </a:gs>
              <a:gs pos="83000">
                <a:srgbClr val="EC44B4"/>
              </a:gs>
              <a:gs pos="100000">
                <a:schemeClr val="accent2">
                  <a:lumMod val="75000"/>
                </a:schemeClr>
              </a:gs>
            </a:gsLst>
            <a:lin ang="10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84683" y="286645"/>
            <a:ext cx="2617727" cy="5541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  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D361DC-13B3-4C0E-9393-26242153F8E9}"/>
              </a:ext>
            </a:extLst>
          </p:cNvPr>
          <p:cNvSpPr txBox="1"/>
          <p:nvPr/>
        </p:nvSpPr>
        <p:spPr>
          <a:xfrm>
            <a:off x="39617" y="3572349"/>
            <a:ext cx="49018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মতিয়র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কলেজ,হবিগঞ্জ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DFE66B-61CA-4DC9-9648-82406AA2B0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133" y="413421"/>
            <a:ext cx="2380916" cy="28281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C3266E3-5C11-43D3-A18D-70F2981D4340}"/>
              </a:ext>
            </a:extLst>
          </p:cNvPr>
          <p:cNvSpPr txBox="1"/>
          <p:nvPr/>
        </p:nvSpPr>
        <p:spPr>
          <a:xfrm>
            <a:off x="7841007" y="4023522"/>
            <a:ext cx="34860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জীব বিজ্ঞান 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ঃ নবম-দশ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8EDA3B6-9F9E-49F0-AAC1-1C3A01940376}"/>
              </a:ext>
            </a:extLst>
          </p:cNvPr>
          <p:cNvSpPr/>
          <p:nvPr/>
        </p:nvSpPr>
        <p:spPr>
          <a:xfrm>
            <a:off x="6022265" y="2060857"/>
            <a:ext cx="162499" cy="18970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14EF680-1DE3-4D96-8289-4B675AF4AAF8}"/>
              </a:ext>
            </a:extLst>
          </p:cNvPr>
          <p:cNvSpPr/>
          <p:nvPr/>
        </p:nvSpPr>
        <p:spPr>
          <a:xfrm>
            <a:off x="6033801" y="5588145"/>
            <a:ext cx="162499" cy="18970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0BF663-A3F5-4992-BD25-DD46C6CA4E07}"/>
              </a:ext>
            </a:extLst>
          </p:cNvPr>
          <p:cNvCxnSpPr/>
          <p:nvPr/>
        </p:nvCxnSpPr>
        <p:spPr>
          <a:xfrm>
            <a:off x="5793547" y="1856091"/>
            <a:ext cx="0" cy="3516923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8767A367-075E-401F-95C1-8BAD2929CF06}"/>
              </a:ext>
            </a:extLst>
          </p:cNvPr>
          <p:cNvSpPr/>
          <p:nvPr/>
        </p:nvSpPr>
        <p:spPr>
          <a:xfrm>
            <a:off x="5871302" y="1881868"/>
            <a:ext cx="162499" cy="18970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EE61FC1-242B-488A-8D35-B3720CA2287B}"/>
              </a:ext>
            </a:extLst>
          </p:cNvPr>
          <p:cNvSpPr/>
          <p:nvPr/>
        </p:nvSpPr>
        <p:spPr>
          <a:xfrm>
            <a:off x="5697865" y="1732656"/>
            <a:ext cx="162499" cy="18970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E5C5C85-0A9B-41C0-B46E-109CF6021092}"/>
              </a:ext>
            </a:extLst>
          </p:cNvPr>
          <p:cNvSpPr/>
          <p:nvPr/>
        </p:nvSpPr>
        <p:spPr>
          <a:xfrm>
            <a:off x="5862281" y="5488111"/>
            <a:ext cx="162499" cy="18970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707FA93-9576-4435-B28B-B13AB2811783}"/>
              </a:ext>
            </a:extLst>
          </p:cNvPr>
          <p:cNvSpPr/>
          <p:nvPr/>
        </p:nvSpPr>
        <p:spPr>
          <a:xfrm>
            <a:off x="5724721" y="5265881"/>
            <a:ext cx="162499" cy="18970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A86C26-FD39-40E3-B63F-795A8B939405}"/>
              </a:ext>
            </a:extLst>
          </p:cNvPr>
          <p:cNvSpPr/>
          <p:nvPr/>
        </p:nvSpPr>
        <p:spPr>
          <a:xfrm>
            <a:off x="442951" y="550524"/>
            <a:ext cx="2746425" cy="261113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249872-8923-4FD6-B1C0-E2FFF06A2371}"/>
              </a:ext>
            </a:extLst>
          </p:cNvPr>
          <p:cNvCxnSpPr/>
          <p:nvPr/>
        </p:nvCxnSpPr>
        <p:spPr>
          <a:xfrm>
            <a:off x="5945947" y="2008491"/>
            <a:ext cx="0" cy="3516923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0E08041-3163-453F-9D1C-CED9A943EF02}"/>
              </a:ext>
            </a:extLst>
          </p:cNvPr>
          <p:cNvCxnSpPr/>
          <p:nvPr/>
        </p:nvCxnSpPr>
        <p:spPr>
          <a:xfrm>
            <a:off x="6098347" y="2160891"/>
            <a:ext cx="0" cy="3516923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96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E638A0-E734-4CB6-A956-3AF6327B9BA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A8D46976-AF69-424B-9A0E-18427764068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087"/>
              </a:avLst>
            </a:prstGeom>
            <a:gradFill flip="none" rotWithShape="1">
              <a:gsLst>
                <a:gs pos="48000">
                  <a:srgbClr val="7030A0"/>
                </a:gs>
                <a:gs pos="28752">
                  <a:srgbClr val="FF0000"/>
                </a:gs>
                <a:gs pos="55000">
                  <a:srgbClr val="C0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67000">
                  <a:schemeClr val="accent2"/>
                </a:gs>
                <a:gs pos="83000">
                  <a:srgbClr val="EC44B4"/>
                </a:gs>
                <a:gs pos="100000">
                  <a:schemeClr val="accent2">
                    <a:lumMod val="75000"/>
                  </a:schemeClr>
                </a:gs>
              </a:gsLst>
              <a:lin ang="102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EE337EC-FC1B-443A-880B-2403DEC8E45C}"/>
                </a:ext>
              </a:extLst>
            </p:cNvPr>
            <p:cNvSpPr/>
            <p:nvPr/>
          </p:nvSpPr>
          <p:spPr>
            <a:xfrm>
              <a:off x="255209" y="232116"/>
              <a:ext cx="4056746" cy="6393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B44723CF-5B73-4189-8347-FE8911E751AC}"/>
                </a:ext>
              </a:extLst>
            </p:cNvPr>
            <p:cNvSpPr/>
            <p:nvPr/>
          </p:nvSpPr>
          <p:spPr>
            <a:xfrm rot="5400000">
              <a:off x="-875005" y="1362329"/>
              <a:ext cx="6317174" cy="4056747"/>
            </a:xfrm>
            <a:prstGeom prst="triangle">
              <a:avLst>
                <a:gd name="adj" fmla="val 49750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94AB9E2-A941-4586-8273-0580DCA13A21}"/>
              </a:ext>
            </a:extLst>
          </p:cNvPr>
          <p:cNvSpPr txBox="1"/>
          <p:nvPr/>
        </p:nvSpPr>
        <p:spPr>
          <a:xfrm>
            <a:off x="4938614" y="1014581"/>
            <a:ext cx="6337011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কিসের ছবি দেখতে পাচ্ছ?  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7BC759-2EBB-453C-9497-13A18E3B7567}"/>
              </a:ext>
            </a:extLst>
          </p:cNvPr>
          <p:cNvSpPr txBox="1"/>
          <p:nvPr/>
        </p:nvSpPr>
        <p:spPr>
          <a:xfrm>
            <a:off x="4938614" y="3748516"/>
            <a:ext cx="6337011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চিত্রে আমরা স্নায়ু কলার ছবি দেখতে পাচ্ছি।  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5B3F26-A9F0-4D29-A08E-AD713D2D6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7" b="29546"/>
          <a:stretch/>
        </p:blipFill>
        <p:spPr>
          <a:xfrm>
            <a:off x="156733" y="2187665"/>
            <a:ext cx="2614602" cy="240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7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C962FB-1389-4A8A-8CF4-7CB6B70934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A68B8F0A-E288-4CC9-A843-40FFA4413EC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087"/>
              </a:avLst>
            </a:prstGeom>
            <a:gradFill flip="none" rotWithShape="1">
              <a:gsLst>
                <a:gs pos="48000">
                  <a:srgbClr val="7030A0"/>
                </a:gs>
                <a:gs pos="28752">
                  <a:srgbClr val="FF0000"/>
                </a:gs>
                <a:gs pos="55000">
                  <a:srgbClr val="C0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67000">
                  <a:schemeClr val="accent2"/>
                </a:gs>
                <a:gs pos="83000">
                  <a:srgbClr val="EC44B4"/>
                </a:gs>
                <a:gs pos="100000">
                  <a:schemeClr val="accent2">
                    <a:lumMod val="75000"/>
                  </a:schemeClr>
                </a:gs>
              </a:gsLst>
              <a:lin ang="102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E21FCF7-F9FD-4DB4-828F-0E8D10BC85ED}"/>
                </a:ext>
              </a:extLst>
            </p:cNvPr>
            <p:cNvSpPr/>
            <p:nvPr/>
          </p:nvSpPr>
          <p:spPr>
            <a:xfrm>
              <a:off x="255209" y="232116"/>
              <a:ext cx="4056746" cy="6393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DB1E8F87-B2D9-4A94-ADB0-E9A62A28E1C7}"/>
                </a:ext>
              </a:extLst>
            </p:cNvPr>
            <p:cNvSpPr/>
            <p:nvPr/>
          </p:nvSpPr>
          <p:spPr>
            <a:xfrm rot="5400000">
              <a:off x="-875005" y="1362329"/>
              <a:ext cx="6317174" cy="4056747"/>
            </a:xfrm>
            <a:prstGeom prst="triangle">
              <a:avLst>
                <a:gd name="adj" fmla="val 49750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D2322B9-010B-485F-AFDD-87CD7FF4B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27" y="3015765"/>
            <a:ext cx="3460651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7B41E1-0FF9-48A7-AC3C-35A16287C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573" y="3390701"/>
            <a:ext cx="2160867" cy="171899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1CB798-2343-4E80-AC80-8C6FFA51E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42" y="3069163"/>
            <a:ext cx="2264898" cy="22877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1BE1D2-B9FF-4866-852E-1F13BDAA577E}"/>
              </a:ext>
            </a:extLst>
          </p:cNvPr>
          <p:cNvSpPr/>
          <p:nvPr/>
        </p:nvSpPr>
        <p:spPr>
          <a:xfrm>
            <a:off x="5032744" y="5628719"/>
            <a:ext cx="3464142" cy="7102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bn-IN" sz="4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 </a:t>
            </a:r>
            <a:r>
              <a:rPr lang="en-US" sz="4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B66E55-902F-418A-8E00-F2392324077C}"/>
              </a:ext>
            </a:extLst>
          </p:cNvPr>
          <p:cNvCxnSpPr>
            <a:cxnSpLocks/>
          </p:cNvCxnSpPr>
          <p:nvPr/>
        </p:nvCxnSpPr>
        <p:spPr>
          <a:xfrm flipH="1">
            <a:off x="5602738" y="3088007"/>
            <a:ext cx="1516789" cy="116219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C84666-9208-422B-B57E-8995E643A203}"/>
              </a:ext>
            </a:extLst>
          </p:cNvPr>
          <p:cNvCxnSpPr>
            <a:cxnSpLocks/>
          </p:cNvCxnSpPr>
          <p:nvPr/>
        </p:nvCxnSpPr>
        <p:spPr>
          <a:xfrm flipH="1" flipV="1">
            <a:off x="5598525" y="4256753"/>
            <a:ext cx="1518217" cy="1041409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431BC96-6B05-46EC-8B42-E4BD8E964B9A}"/>
              </a:ext>
            </a:extLst>
          </p:cNvPr>
          <p:cNvSpPr txBox="1"/>
          <p:nvPr/>
        </p:nvSpPr>
        <p:spPr>
          <a:xfrm>
            <a:off x="5910361" y="629989"/>
            <a:ext cx="3939370" cy="1938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স্নায়ু টিস্যু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৩৯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312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24563F4-559B-40D0-A10C-C6870B20CC58}"/>
              </a:ext>
            </a:extLst>
          </p:cNvPr>
          <p:cNvSpPr txBox="1"/>
          <p:nvPr/>
        </p:nvSpPr>
        <p:spPr>
          <a:xfrm>
            <a:off x="2912012" y="289982"/>
            <a:ext cx="378421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5FA842F4-B0D2-4707-B325-E35D01F8AF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88"/>
            </a:avLst>
          </a:prstGeom>
          <a:gradFill flip="none" rotWithShape="1">
            <a:gsLst>
              <a:gs pos="48000">
                <a:srgbClr val="7030A0"/>
              </a:gs>
              <a:gs pos="28752">
                <a:srgbClr val="FF0000"/>
              </a:gs>
              <a:gs pos="55000">
                <a:srgbClr val="C00000"/>
              </a:gs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2"/>
              </a:gs>
              <a:gs pos="83000">
                <a:srgbClr val="EC44B4"/>
              </a:gs>
              <a:gs pos="100000">
                <a:schemeClr val="accent2">
                  <a:lumMod val="75000"/>
                </a:schemeClr>
              </a:gs>
            </a:gsLst>
            <a:lin ang="10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4C12F1-A688-4E5E-A020-A2ADA4B2D2CA}"/>
              </a:ext>
            </a:extLst>
          </p:cNvPr>
          <p:cNvSpPr txBox="1"/>
          <p:nvPr/>
        </p:nvSpPr>
        <p:spPr>
          <a:xfrm>
            <a:off x="450165" y="2241958"/>
            <a:ext cx="5233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8048AB-5848-4455-826A-F1CDC1226DC3}"/>
              </a:ext>
            </a:extLst>
          </p:cNvPr>
          <p:cNvSpPr txBox="1"/>
          <p:nvPr/>
        </p:nvSpPr>
        <p:spPr>
          <a:xfrm>
            <a:off x="450165" y="4084652"/>
            <a:ext cx="10086537" cy="156966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টিস্যু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দেহ গঠনে বিভিন্ন প্রকার টিস্যু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স্নায়ু টিস্যু গঠনে নিউরনের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8DC387-CBC5-49AE-96C6-03485252E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625" y="928468"/>
            <a:ext cx="3784210" cy="23774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5696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10E1A4-3FE8-471B-B4F3-C90309B0C0D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506437"/>
            <a:chExt cx="12192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A1C141F5-B36F-4D27-BA0E-742010521AE6}"/>
                </a:ext>
              </a:extLst>
            </p:cNvPr>
            <p:cNvSpPr/>
            <p:nvPr/>
          </p:nvSpPr>
          <p:spPr>
            <a:xfrm>
              <a:off x="0" y="-506437"/>
              <a:ext cx="12192000" cy="6858000"/>
            </a:xfrm>
            <a:prstGeom prst="frame">
              <a:avLst>
                <a:gd name="adj1" fmla="val 3087"/>
              </a:avLst>
            </a:prstGeom>
            <a:gradFill flip="none" rotWithShape="1">
              <a:gsLst>
                <a:gs pos="48000">
                  <a:srgbClr val="7030A0"/>
                </a:gs>
                <a:gs pos="28752">
                  <a:srgbClr val="FF0000"/>
                </a:gs>
                <a:gs pos="55000">
                  <a:srgbClr val="C0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67000">
                  <a:schemeClr val="accent2"/>
                </a:gs>
                <a:gs pos="83000">
                  <a:srgbClr val="EC44B4"/>
                </a:gs>
                <a:gs pos="100000">
                  <a:schemeClr val="accent2">
                    <a:lumMod val="75000"/>
                  </a:schemeClr>
                </a:gs>
              </a:gsLst>
              <a:lin ang="102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3A27793-36D1-4E92-8E53-B414922C498B}"/>
                </a:ext>
              </a:extLst>
            </p:cNvPr>
            <p:cNvSpPr/>
            <p:nvPr/>
          </p:nvSpPr>
          <p:spPr>
            <a:xfrm>
              <a:off x="211726" y="-312616"/>
              <a:ext cx="4056746" cy="6393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E1B51DE8-4823-4797-BD4F-5F9D918A19DA}"/>
                </a:ext>
              </a:extLst>
            </p:cNvPr>
            <p:cNvSpPr/>
            <p:nvPr/>
          </p:nvSpPr>
          <p:spPr>
            <a:xfrm rot="5400000">
              <a:off x="-940232" y="825994"/>
              <a:ext cx="6317174" cy="4056747"/>
            </a:xfrm>
            <a:prstGeom prst="triangle">
              <a:avLst>
                <a:gd name="adj" fmla="val 49750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6344AA-7EB2-48C9-8D9D-961A0302E8A6}"/>
                </a:ext>
              </a:extLst>
            </p:cNvPr>
            <p:cNvSpPr txBox="1"/>
            <p:nvPr/>
          </p:nvSpPr>
          <p:spPr>
            <a:xfrm>
              <a:off x="428707" y="2854368"/>
              <a:ext cx="353838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পাশের 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দেখি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ও</a:t>
              </a:r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বলি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FF4FA07-F14C-4858-9576-5A82782C1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11" y="506437"/>
            <a:ext cx="5967058" cy="35797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198B3C-5D68-4F02-A95B-691F89A53847}"/>
              </a:ext>
            </a:extLst>
          </p:cNvPr>
          <p:cNvSpPr txBox="1"/>
          <p:nvPr/>
        </p:nvSpPr>
        <p:spPr>
          <a:xfrm>
            <a:off x="4958018" y="4672346"/>
            <a:ext cx="6157528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491F23-1582-4421-9176-BDFD53A5820F}"/>
              </a:ext>
            </a:extLst>
          </p:cNvPr>
          <p:cNvSpPr txBox="1"/>
          <p:nvPr/>
        </p:nvSpPr>
        <p:spPr>
          <a:xfrm>
            <a:off x="5814636" y="5489315"/>
            <a:ext cx="4377407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নিউরোন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964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9B4709-DFE3-4525-91F8-5B7F94539C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8DBD66AC-C650-4EA9-AA2E-D6468D911EA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087"/>
              </a:avLst>
            </a:prstGeom>
            <a:gradFill flip="none" rotWithShape="1">
              <a:gsLst>
                <a:gs pos="48000">
                  <a:srgbClr val="7030A0"/>
                </a:gs>
                <a:gs pos="28752">
                  <a:srgbClr val="FF0000"/>
                </a:gs>
                <a:gs pos="55000">
                  <a:srgbClr val="C0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67000">
                  <a:schemeClr val="accent2"/>
                </a:gs>
                <a:gs pos="83000">
                  <a:srgbClr val="EC44B4"/>
                </a:gs>
                <a:gs pos="100000">
                  <a:schemeClr val="accent2">
                    <a:lumMod val="75000"/>
                  </a:schemeClr>
                </a:gs>
              </a:gsLst>
              <a:lin ang="102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5947CC7-8D07-41A8-81B9-BC2343A74DC0}"/>
                </a:ext>
              </a:extLst>
            </p:cNvPr>
            <p:cNvSpPr/>
            <p:nvPr/>
          </p:nvSpPr>
          <p:spPr>
            <a:xfrm>
              <a:off x="255209" y="232116"/>
              <a:ext cx="4056746" cy="6393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F8375FB4-59F9-4C3F-8A57-35E28A61CD68}"/>
                </a:ext>
              </a:extLst>
            </p:cNvPr>
            <p:cNvSpPr/>
            <p:nvPr/>
          </p:nvSpPr>
          <p:spPr>
            <a:xfrm rot="5400000">
              <a:off x="-875005" y="1362329"/>
              <a:ext cx="6317174" cy="4056747"/>
            </a:xfrm>
            <a:prstGeom prst="triangle">
              <a:avLst>
                <a:gd name="adj" fmla="val 49750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48E3261-F7B1-47D1-B332-C8ABF1BDF9E1}"/>
                </a:ext>
              </a:extLst>
            </p:cNvPr>
            <p:cNvSpPr txBox="1"/>
            <p:nvPr/>
          </p:nvSpPr>
          <p:spPr>
            <a:xfrm>
              <a:off x="1540055" y="308710"/>
              <a:ext cx="2581779" cy="76944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কাজঃ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B83ACAA-8B6F-4F1B-811E-02FC2F54B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10" y="2222694"/>
            <a:ext cx="1894816" cy="20538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3AE3DF-3167-42B7-A4A4-70DC51461B88}"/>
              </a:ext>
            </a:extLst>
          </p:cNvPr>
          <p:cNvSpPr/>
          <p:nvPr/>
        </p:nvSpPr>
        <p:spPr>
          <a:xfrm>
            <a:off x="6289108" y="754985"/>
            <a:ext cx="2207779" cy="64633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টিস্যু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AE7112-B1AA-4476-885A-F7A68DA9EC6B}"/>
              </a:ext>
            </a:extLst>
          </p:cNvPr>
          <p:cNvSpPr txBox="1"/>
          <p:nvPr/>
        </p:nvSpPr>
        <p:spPr>
          <a:xfrm>
            <a:off x="5607251" y="2793406"/>
            <a:ext cx="5289452" cy="230832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উত্তরঃএকক বা বিভিন্ন প্রকারের একগুচ্ছ কোষ একত্রিত হয়ে যদি একই কাজ করে এবং উৎপত্তি ও যদি অভিন্ন হয়,তখন তাকে টিস্যু বলে।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25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E9E65A-98B3-4F0F-9ECF-7C9263B045F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AEDD6826-0AC3-4E64-B8CD-20B45AE82F3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087"/>
              </a:avLst>
            </a:prstGeom>
            <a:gradFill flip="none" rotWithShape="1">
              <a:gsLst>
                <a:gs pos="48000">
                  <a:srgbClr val="7030A0"/>
                </a:gs>
                <a:gs pos="28752">
                  <a:srgbClr val="FF0000"/>
                </a:gs>
                <a:gs pos="55000">
                  <a:srgbClr val="C0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67000">
                  <a:schemeClr val="accent2"/>
                </a:gs>
                <a:gs pos="83000">
                  <a:srgbClr val="EC44B4"/>
                </a:gs>
                <a:gs pos="100000">
                  <a:schemeClr val="accent2">
                    <a:lumMod val="75000"/>
                  </a:schemeClr>
                </a:gs>
              </a:gsLst>
              <a:lin ang="102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B33A27D-FB00-42D2-9BE2-E422F4DBA92F}"/>
                </a:ext>
              </a:extLst>
            </p:cNvPr>
            <p:cNvSpPr/>
            <p:nvPr/>
          </p:nvSpPr>
          <p:spPr>
            <a:xfrm>
              <a:off x="255209" y="232116"/>
              <a:ext cx="4056746" cy="6393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FD61F887-052E-453C-A741-9C0C1FC9D669}"/>
                </a:ext>
              </a:extLst>
            </p:cNvPr>
            <p:cNvSpPr/>
            <p:nvPr/>
          </p:nvSpPr>
          <p:spPr>
            <a:xfrm rot="5400000">
              <a:off x="-875005" y="1362329"/>
              <a:ext cx="6317174" cy="4056747"/>
            </a:xfrm>
            <a:prstGeom prst="triangle">
              <a:avLst>
                <a:gd name="adj" fmla="val 49750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DB5529-D1BA-44F8-A2CE-9BA94F0D2DE7}"/>
                </a:ext>
              </a:extLst>
            </p:cNvPr>
            <p:cNvSpPr txBox="1"/>
            <p:nvPr/>
          </p:nvSpPr>
          <p:spPr>
            <a:xfrm>
              <a:off x="358369" y="2705724"/>
              <a:ext cx="33132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 চলো একটি ভিডিও দেখি 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Nervous System(স্নায়ু তন্ত্র) in bengali, about nervous system[4]">
            <a:hlinkClick r:id="" action="ppaction://media"/>
            <a:extLst>
              <a:ext uri="{FF2B5EF4-FFF2-40B4-BE49-F238E27FC236}">
                <a16:creationId xmlns:a16="http://schemas.microsoft.com/office/drawing/2014/main" id="{7839BFFE-92C8-4F50-ACA8-4CD5D22F609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5115" y="418468"/>
            <a:ext cx="7123088" cy="31125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3B8373-8343-40D5-BA31-337E18708F42}"/>
              </a:ext>
            </a:extLst>
          </p:cNvPr>
          <p:cNvSpPr txBox="1"/>
          <p:nvPr/>
        </p:nvSpPr>
        <p:spPr>
          <a:xfrm>
            <a:off x="5331932" y="4257043"/>
            <a:ext cx="5823747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টি দেখে কি বুঝতে পারলে?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09FDCB-1ED6-4D5A-84A1-703220791646}"/>
              </a:ext>
            </a:extLst>
          </p:cNvPr>
          <p:cNvSpPr txBox="1"/>
          <p:nvPr/>
        </p:nvSpPr>
        <p:spPr>
          <a:xfrm>
            <a:off x="5401134" y="5495966"/>
            <a:ext cx="5823746" cy="76944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দেহ গঠনে নিউরনের ভূমিকা।  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419</Words>
  <Application>Microsoft Office PowerPoint</Application>
  <PresentationFormat>Widescreen</PresentationFormat>
  <Paragraphs>60</Paragraphs>
  <Slides>18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Kalpurush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Md. Motior</cp:lastModifiedBy>
  <cp:revision>195</cp:revision>
  <dcterms:created xsi:type="dcterms:W3CDTF">2021-07-23T08:05:21Z</dcterms:created>
  <dcterms:modified xsi:type="dcterms:W3CDTF">2022-06-16T17:39:15Z</dcterms:modified>
</cp:coreProperties>
</file>