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72" r:id="rId7"/>
    <p:sldId id="273" r:id="rId8"/>
    <p:sldId id="274" r:id="rId9"/>
    <p:sldId id="260" r:id="rId10"/>
    <p:sldId id="261" r:id="rId11"/>
    <p:sldId id="262" r:id="rId12"/>
    <p:sldId id="263" r:id="rId13"/>
    <p:sldId id="264" r:id="rId14"/>
    <p:sldId id="265" r:id="rId15"/>
    <p:sldId id="266" r:id="rId16"/>
    <p:sldId id="267" r:id="rId17"/>
    <p:sldId id="269" r:id="rId18"/>
    <p:sldId id="270" r:id="rId19"/>
    <p:sldId id="271"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FF99CC"/>
    <a:srgbClr val="5C73D4"/>
    <a:srgbClr val="FF3399"/>
    <a:srgbClr val="0066FF"/>
    <a:srgbClr val="10B036"/>
    <a:srgbClr val="E1DFFB"/>
    <a:srgbClr val="FCFCF8"/>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74" d="100"/>
          <a:sy n="74" d="100"/>
        </p:scale>
        <p:origin x="456" y="72"/>
      </p:cViewPr>
      <p:guideLst/>
    </p:cSldViewPr>
  </p:slideViewPr>
  <p:notesTextViewPr>
    <p:cViewPr>
      <p:scale>
        <a:sx n="1" d="1"/>
        <a:sy n="1" d="1"/>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9DAE4-39EA-4113-96D6-6AF27DFFB42D}" type="datetimeFigureOut">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367815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9DAE4-39EA-4113-96D6-6AF27DFFB42D}" type="datetimeFigureOut">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211287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9DAE4-39EA-4113-96D6-6AF27DFFB42D}" type="datetimeFigureOut">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377336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9DAE4-39EA-4113-96D6-6AF27DFFB42D}" type="datetimeFigureOut">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200064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9DAE4-39EA-4113-96D6-6AF27DFFB42D}" type="datetimeFigureOut">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31349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99DAE4-39EA-4113-96D6-6AF27DFFB42D}" type="datetimeFigureOut">
              <a:rPr lang="en-US" smtClean="0"/>
              <a:t>01-Mar-22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318521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9DAE4-39EA-4113-96D6-6AF27DFFB42D}" type="datetimeFigureOut">
              <a:rPr lang="en-US" smtClean="0"/>
              <a:t>01-Mar-22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397839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9DAE4-39EA-4113-96D6-6AF27DFFB42D}" type="datetimeFigureOut">
              <a:rPr lang="en-US" smtClean="0"/>
              <a:t>01-Mar-22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237614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9DAE4-39EA-4113-96D6-6AF27DFFB42D}" type="datetimeFigureOut">
              <a:rPr lang="en-US" smtClean="0"/>
              <a:t>01-Mar-22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423653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9DAE4-39EA-4113-96D6-6AF27DFFB42D}" type="datetimeFigureOut">
              <a:rPr lang="en-US" smtClean="0"/>
              <a:t>01-Mar-22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240276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9DAE4-39EA-4113-96D6-6AF27DFFB42D}" type="datetimeFigureOut">
              <a:rPr lang="en-US" smtClean="0"/>
              <a:t>01-Mar-22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50FFA-0F82-4CBC-B873-498F9C14F73A}" type="slidenum">
              <a:rPr lang="en-US" smtClean="0"/>
              <a:t>‹#›</a:t>
            </a:fld>
            <a:endParaRPr lang="en-US"/>
          </a:p>
        </p:txBody>
      </p:sp>
    </p:spTree>
    <p:extLst>
      <p:ext uri="{BB962C8B-B14F-4D97-AF65-F5344CB8AC3E}">
        <p14:creationId xmlns:p14="http://schemas.microsoft.com/office/powerpoint/2010/main" val="98027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9DAE4-39EA-4113-96D6-6AF27DFFB42D}" type="datetimeFigureOut">
              <a:rPr lang="en-US" smtClean="0"/>
              <a:t>01-Mar-22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50FFA-0F82-4CBC-B873-498F9C14F73A}" type="slidenum">
              <a:rPr lang="en-US" smtClean="0"/>
              <a:t>‹#›</a:t>
            </a:fld>
            <a:endParaRPr lang="en-US"/>
          </a:p>
        </p:txBody>
      </p:sp>
    </p:spTree>
    <p:extLst>
      <p:ext uri="{BB962C8B-B14F-4D97-AF65-F5344CB8AC3E}">
        <p14:creationId xmlns:p14="http://schemas.microsoft.com/office/powerpoint/2010/main" val="4055192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5.jpg"/><Relationship Id="rId7" Type="http://schemas.openxmlformats.org/officeDocument/2006/relationships/image" Target="../media/image48.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10.jpg"/><Relationship Id="rId4" Type="http://schemas.openxmlformats.org/officeDocument/2006/relationships/image" Target="../media/image46.jpeg"/><Relationship Id="rId9"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873"/>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68940" y="255494"/>
              <a:ext cx="11672047" cy="6347012"/>
            </a:xfrm>
            <a:prstGeom prst="frame">
              <a:avLst>
                <a:gd name="adj1" fmla="val 2602"/>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extBox 19"/>
          <p:cNvSpPr txBox="1"/>
          <p:nvPr/>
        </p:nvSpPr>
        <p:spPr>
          <a:xfrm>
            <a:off x="1289381" y="3105834"/>
            <a:ext cx="9631163" cy="646331"/>
          </a:xfrm>
          <a:prstGeom prst="rect">
            <a:avLst/>
          </a:prstGeom>
          <a:noFill/>
        </p:spPr>
        <p:txBody>
          <a:bodyPr wrap="none" rtlCol="0">
            <a:spAutoFit/>
          </a:bodyPr>
          <a:lstStyle/>
          <a:p>
            <a:r>
              <a:rPr lang="en-US" sz="3600" b="1" dirty="0" smtClean="0">
                <a:solidFill>
                  <a:srgbClr val="FF0000"/>
                </a:solidFill>
                <a:latin typeface="Wide Latin" panose="020A0A07050505020404" pitchFamily="18" charset="0"/>
              </a:rPr>
              <a:t>W</a:t>
            </a:r>
            <a:r>
              <a:rPr lang="en-US" sz="3600" b="1" dirty="0" smtClean="0">
                <a:solidFill>
                  <a:srgbClr val="0066FF"/>
                </a:solidFill>
                <a:latin typeface="Wide Latin" panose="020A0A07050505020404" pitchFamily="18" charset="0"/>
              </a:rPr>
              <a:t>e</a:t>
            </a:r>
            <a:r>
              <a:rPr lang="en-US" sz="3600" b="1" dirty="0" smtClean="0">
                <a:solidFill>
                  <a:srgbClr val="FF3399"/>
                </a:solidFill>
                <a:latin typeface="Wide Latin" panose="020A0A07050505020404" pitchFamily="18" charset="0"/>
              </a:rPr>
              <a:t>l</a:t>
            </a:r>
            <a:r>
              <a:rPr lang="en-US" sz="3600" b="1" dirty="0" smtClean="0">
                <a:solidFill>
                  <a:srgbClr val="FFFF00"/>
                </a:solidFill>
                <a:latin typeface="Wide Latin" panose="020A0A07050505020404" pitchFamily="18" charset="0"/>
              </a:rPr>
              <a:t>c</a:t>
            </a:r>
            <a:r>
              <a:rPr lang="en-US" sz="3600" b="1" dirty="0" smtClean="0">
                <a:solidFill>
                  <a:srgbClr val="00B050"/>
                </a:solidFill>
                <a:latin typeface="Wide Latin" panose="020A0A07050505020404" pitchFamily="18" charset="0"/>
              </a:rPr>
              <a:t>o</a:t>
            </a:r>
            <a:r>
              <a:rPr lang="en-US" sz="3600" b="1" dirty="0" smtClean="0">
                <a:solidFill>
                  <a:srgbClr val="7030A0"/>
                </a:solidFill>
                <a:latin typeface="Wide Latin" panose="020A0A07050505020404" pitchFamily="18" charset="0"/>
              </a:rPr>
              <a:t>m</a:t>
            </a:r>
            <a:r>
              <a:rPr lang="en-US" sz="3600" b="1" dirty="0" smtClean="0">
                <a:solidFill>
                  <a:srgbClr val="FF99CC"/>
                </a:solidFill>
                <a:latin typeface="Wide Latin" panose="020A0A07050505020404" pitchFamily="18" charset="0"/>
              </a:rPr>
              <a:t>e</a:t>
            </a:r>
            <a:r>
              <a:rPr lang="en-US" sz="3600" b="1" dirty="0" smtClean="0">
                <a:latin typeface="Wide Latin" panose="020A0A07050505020404" pitchFamily="18" charset="0"/>
              </a:rPr>
              <a:t> </a:t>
            </a:r>
            <a:r>
              <a:rPr lang="en-US" sz="3600" b="1" dirty="0" smtClean="0">
                <a:solidFill>
                  <a:srgbClr val="FF0000"/>
                </a:solidFill>
                <a:latin typeface="Wide Latin" panose="020A0A07050505020404" pitchFamily="18" charset="0"/>
              </a:rPr>
              <a:t>T</a:t>
            </a:r>
            <a:r>
              <a:rPr lang="en-US" sz="3600" b="1" dirty="0" smtClean="0">
                <a:solidFill>
                  <a:srgbClr val="92D050"/>
                </a:solidFill>
                <a:latin typeface="Wide Latin" panose="020A0A07050505020404" pitchFamily="18" charset="0"/>
              </a:rPr>
              <a:t>o</a:t>
            </a:r>
            <a:r>
              <a:rPr lang="en-US" sz="3600" b="1" dirty="0" smtClean="0">
                <a:latin typeface="Wide Latin" panose="020A0A07050505020404" pitchFamily="18" charset="0"/>
              </a:rPr>
              <a:t> </a:t>
            </a:r>
            <a:r>
              <a:rPr lang="en-US" sz="3600" b="1" dirty="0" smtClean="0">
                <a:solidFill>
                  <a:schemeClr val="accent5"/>
                </a:solidFill>
                <a:latin typeface="Wide Latin" panose="020A0A07050505020404" pitchFamily="18" charset="0"/>
              </a:rPr>
              <a:t>m</a:t>
            </a:r>
            <a:r>
              <a:rPr lang="en-US" sz="3600" b="1" dirty="0" smtClean="0">
                <a:solidFill>
                  <a:srgbClr val="FF3399"/>
                </a:solidFill>
                <a:latin typeface="Wide Latin" panose="020A0A07050505020404" pitchFamily="18" charset="0"/>
              </a:rPr>
              <a:t>y</a:t>
            </a:r>
            <a:r>
              <a:rPr lang="en-US" sz="3600" b="1" dirty="0" smtClean="0">
                <a:latin typeface="Wide Latin" panose="020A0A07050505020404" pitchFamily="18" charset="0"/>
              </a:rPr>
              <a:t> </a:t>
            </a:r>
            <a:r>
              <a:rPr lang="en-US" sz="3600" b="1" dirty="0" smtClean="0">
                <a:solidFill>
                  <a:srgbClr val="FFC000"/>
                </a:solidFill>
                <a:latin typeface="Wide Latin" panose="020A0A07050505020404" pitchFamily="18" charset="0"/>
              </a:rPr>
              <a:t>S</a:t>
            </a:r>
            <a:r>
              <a:rPr lang="en-US" sz="3600" b="1" dirty="0" smtClean="0">
                <a:solidFill>
                  <a:srgbClr val="00B0F0"/>
                </a:solidFill>
                <a:latin typeface="Wide Latin" panose="020A0A07050505020404" pitchFamily="18" charset="0"/>
              </a:rPr>
              <a:t>t</a:t>
            </a:r>
            <a:r>
              <a:rPr lang="en-US" sz="3600" b="1" dirty="0" smtClean="0">
                <a:solidFill>
                  <a:srgbClr val="00B050"/>
                </a:solidFill>
                <a:latin typeface="Wide Latin" panose="020A0A07050505020404" pitchFamily="18" charset="0"/>
              </a:rPr>
              <a:t>u</a:t>
            </a:r>
            <a:r>
              <a:rPr lang="en-US" sz="3600" b="1" dirty="0" smtClean="0">
                <a:solidFill>
                  <a:srgbClr val="00FF00"/>
                </a:solidFill>
                <a:latin typeface="Wide Latin" panose="020A0A07050505020404" pitchFamily="18" charset="0"/>
              </a:rPr>
              <a:t>d</a:t>
            </a:r>
            <a:r>
              <a:rPr lang="en-US" sz="3600" b="1" dirty="0" smtClean="0">
                <a:solidFill>
                  <a:srgbClr val="FF0000"/>
                </a:solidFill>
                <a:latin typeface="Wide Latin" panose="020A0A07050505020404" pitchFamily="18" charset="0"/>
              </a:rPr>
              <a:t>e</a:t>
            </a:r>
            <a:r>
              <a:rPr lang="en-US" sz="3600" b="1" dirty="0" smtClean="0">
                <a:solidFill>
                  <a:srgbClr val="5C73D4"/>
                </a:solidFill>
                <a:latin typeface="Wide Latin" panose="020A0A07050505020404" pitchFamily="18" charset="0"/>
              </a:rPr>
              <a:t>n</a:t>
            </a:r>
            <a:r>
              <a:rPr lang="en-US" sz="3600" b="1" dirty="0" smtClean="0">
                <a:solidFill>
                  <a:srgbClr val="FF99CC"/>
                </a:solidFill>
                <a:latin typeface="Wide Latin" panose="020A0A07050505020404" pitchFamily="18" charset="0"/>
              </a:rPr>
              <a:t>t</a:t>
            </a:r>
            <a:r>
              <a:rPr lang="en-US" sz="3600" b="1" dirty="0" smtClean="0">
                <a:latin typeface="Wide Latin" panose="020A0A07050505020404" pitchFamily="18" charset="0"/>
              </a:rPr>
              <a:t> </a:t>
            </a:r>
            <a:endParaRPr lang="en-US" sz="3600" b="1" dirty="0">
              <a:latin typeface="Wide Latin" panose="020A0A07050505020404" pitchFamily="18" charset="0"/>
            </a:endParaRPr>
          </a:p>
        </p:txBody>
      </p:sp>
    </p:spTree>
    <p:extLst>
      <p:ext uri="{BB962C8B-B14F-4D97-AF65-F5344CB8AC3E}">
        <p14:creationId xmlns:p14="http://schemas.microsoft.com/office/powerpoint/2010/main" val="3399549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674"/>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31820" y="244699"/>
              <a:ext cx="11719774" cy="6362164"/>
            </a:xfrm>
            <a:prstGeom prst="frame">
              <a:avLst>
                <a:gd name="adj1" fmla="val 2459"/>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90267">
            <a:off x="1961261" y="170401"/>
            <a:ext cx="3589576" cy="36001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955" y="605303"/>
            <a:ext cx="4494727" cy="27303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754" y="2475962"/>
            <a:ext cx="3926973" cy="3536778"/>
          </a:xfrm>
          <a:prstGeom prst="rect">
            <a:avLst/>
          </a:prstGeom>
        </p:spPr>
      </p:pic>
      <p:sp>
        <p:nvSpPr>
          <p:cNvPr id="8" name="TextBox 7"/>
          <p:cNvSpPr txBox="1"/>
          <p:nvPr/>
        </p:nvSpPr>
        <p:spPr>
          <a:xfrm>
            <a:off x="2335442" y="2475962"/>
            <a:ext cx="2363147" cy="523220"/>
          </a:xfrm>
          <a:prstGeom prst="rect">
            <a:avLst/>
          </a:prstGeom>
          <a:noFill/>
        </p:spPr>
        <p:txBody>
          <a:bodyPr wrap="none" rtlCol="0">
            <a:spAutoFit/>
          </a:bodyPr>
          <a:lstStyle/>
          <a:p>
            <a:r>
              <a:rPr lang="en-US" sz="2800" b="1" dirty="0" smtClean="0">
                <a:latin typeface="Britannic Bold" panose="020B0903060703020204" pitchFamily="34" charset="0"/>
              </a:rPr>
              <a:t>Bamboo Flute</a:t>
            </a:r>
            <a:endParaRPr lang="en-US" sz="2800" b="1" dirty="0">
              <a:latin typeface="Britannic Bold" panose="020B0903060703020204" pitchFamily="34" charset="0"/>
            </a:endParaRPr>
          </a:p>
        </p:txBody>
      </p:sp>
      <p:sp>
        <p:nvSpPr>
          <p:cNvPr id="9" name="TextBox 8"/>
          <p:cNvSpPr txBox="1"/>
          <p:nvPr/>
        </p:nvSpPr>
        <p:spPr>
          <a:xfrm>
            <a:off x="8954289" y="3335628"/>
            <a:ext cx="1072730" cy="523220"/>
          </a:xfrm>
          <a:prstGeom prst="rect">
            <a:avLst/>
          </a:prstGeom>
          <a:noFill/>
        </p:spPr>
        <p:txBody>
          <a:bodyPr wrap="none" rtlCol="0">
            <a:spAutoFit/>
          </a:bodyPr>
          <a:lstStyle/>
          <a:p>
            <a:r>
              <a:rPr lang="en-US" sz="2800" b="1" dirty="0" smtClean="0">
                <a:latin typeface="Britannic Bold" panose="020B0903060703020204" pitchFamily="34" charset="0"/>
              </a:rPr>
              <a:t>Drum</a:t>
            </a:r>
            <a:endParaRPr lang="en-US" sz="2800" b="1" dirty="0">
              <a:latin typeface="Britannic Bold" panose="020B0903060703020204" pitchFamily="34" charset="0"/>
            </a:endParaRPr>
          </a:p>
        </p:txBody>
      </p:sp>
      <p:sp>
        <p:nvSpPr>
          <p:cNvPr id="10" name="TextBox 9"/>
          <p:cNvSpPr txBox="1"/>
          <p:nvPr/>
        </p:nvSpPr>
        <p:spPr>
          <a:xfrm>
            <a:off x="5480500" y="5524971"/>
            <a:ext cx="1045479" cy="523220"/>
          </a:xfrm>
          <a:prstGeom prst="rect">
            <a:avLst/>
          </a:prstGeom>
          <a:noFill/>
        </p:spPr>
        <p:txBody>
          <a:bodyPr wrap="none" rtlCol="0">
            <a:spAutoFit/>
          </a:bodyPr>
          <a:lstStyle/>
          <a:p>
            <a:r>
              <a:rPr lang="en-US" sz="2800" b="1" dirty="0" smtClean="0">
                <a:latin typeface="Britannic Bold" panose="020B0903060703020204" pitchFamily="34" charset="0"/>
              </a:rPr>
              <a:t>Tabla</a:t>
            </a:r>
            <a:endParaRPr lang="en-US" sz="2800" b="1" dirty="0">
              <a:latin typeface="Britannic Bold" panose="020B0903060703020204" pitchFamily="34" charset="0"/>
            </a:endParaRPr>
          </a:p>
        </p:txBody>
      </p:sp>
    </p:spTree>
    <p:extLst>
      <p:ext uri="{BB962C8B-B14F-4D97-AF65-F5344CB8AC3E}">
        <p14:creationId xmlns:p14="http://schemas.microsoft.com/office/powerpoint/2010/main" val="19417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ppt_y</p:attrName>
                                        </p:attrNameLst>
                                      </p:cBhvr>
                                      <p:tavLst>
                                        <p:tav tm="0">
                                          <p:val>
                                            <p:strVal val="#ppt_y+#ppt_h*1.125000"/>
                                          </p:val>
                                        </p:tav>
                                        <p:tav tm="100000">
                                          <p:val>
                                            <p:strVal val="#ppt_y"/>
                                          </p:val>
                                        </p:tav>
                                      </p:tavLst>
                                    </p:anim>
                                    <p:animEffect transition="in" filter="wipe(up)">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486"/>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18941" y="231820"/>
              <a:ext cx="11745532" cy="6426557"/>
            </a:xfrm>
            <a:prstGeom prst="frame">
              <a:avLst>
                <a:gd name="adj1" fmla="val 2484"/>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710" y="610158"/>
            <a:ext cx="4012678" cy="24047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831" y="408013"/>
            <a:ext cx="5858451" cy="25113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58883" flipH="1">
            <a:off x="1570882" y="3526657"/>
            <a:ext cx="3641301" cy="23875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181963" y="1965127"/>
            <a:ext cx="2824702" cy="5201628"/>
          </a:xfrm>
          <a:prstGeom prst="rect">
            <a:avLst/>
          </a:prstGeom>
        </p:spPr>
      </p:pic>
      <p:sp>
        <p:nvSpPr>
          <p:cNvPr id="10" name="TextBox 9"/>
          <p:cNvSpPr txBox="1"/>
          <p:nvPr/>
        </p:nvSpPr>
        <p:spPr>
          <a:xfrm>
            <a:off x="2862119" y="2870019"/>
            <a:ext cx="1088760" cy="523220"/>
          </a:xfrm>
          <a:prstGeom prst="rect">
            <a:avLst/>
          </a:prstGeom>
          <a:noFill/>
        </p:spPr>
        <p:txBody>
          <a:bodyPr wrap="none" rtlCol="0">
            <a:spAutoFit/>
          </a:bodyPr>
          <a:lstStyle/>
          <a:p>
            <a:r>
              <a:rPr lang="en-US" sz="2800" b="1" dirty="0" smtClean="0">
                <a:latin typeface="Britannic Bold" panose="020B0903060703020204" pitchFamily="34" charset="0"/>
              </a:rPr>
              <a:t>Piano</a:t>
            </a:r>
            <a:endParaRPr lang="en-US" sz="2800" b="1" dirty="0">
              <a:latin typeface="Britannic Bold" panose="020B0903060703020204" pitchFamily="34" charset="0"/>
            </a:endParaRPr>
          </a:p>
        </p:txBody>
      </p:sp>
      <p:sp>
        <p:nvSpPr>
          <p:cNvPr id="12" name="TextBox 11"/>
          <p:cNvSpPr txBox="1"/>
          <p:nvPr/>
        </p:nvSpPr>
        <p:spPr>
          <a:xfrm>
            <a:off x="7469603" y="2784068"/>
            <a:ext cx="1792478" cy="461665"/>
          </a:xfrm>
          <a:prstGeom prst="rect">
            <a:avLst/>
          </a:prstGeom>
          <a:noFill/>
        </p:spPr>
        <p:txBody>
          <a:bodyPr wrap="none" rtlCol="0">
            <a:spAutoFit/>
          </a:bodyPr>
          <a:lstStyle/>
          <a:p>
            <a:r>
              <a:rPr lang="en-US" sz="2400" b="1" dirty="0" smtClean="0">
                <a:latin typeface="Britannic Bold" panose="020B0903060703020204" pitchFamily="34" charset="0"/>
              </a:rPr>
              <a:t>Harmonium</a:t>
            </a:r>
            <a:endParaRPr lang="en-US" sz="2400" b="1" dirty="0">
              <a:latin typeface="Britannic Bold" panose="020B0903060703020204" pitchFamily="34" charset="0"/>
            </a:endParaRPr>
          </a:p>
        </p:txBody>
      </p:sp>
      <p:sp>
        <p:nvSpPr>
          <p:cNvPr id="13" name="TextBox 12"/>
          <p:cNvSpPr txBox="1"/>
          <p:nvPr/>
        </p:nvSpPr>
        <p:spPr>
          <a:xfrm>
            <a:off x="2743497" y="5621394"/>
            <a:ext cx="1207382" cy="461665"/>
          </a:xfrm>
          <a:prstGeom prst="rect">
            <a:avLst/>
          </a:prstGeom>
          <a:noFill/>
        </p:spPr>
        <p:txBody>
          <a:bodyPr wrap="none" rtlCol="0">
            <a:spAutoFit/>
          </a:bodyPr>
          <a:lstStyle/>
          <a:p>
            <a:r>
              <a:rPr lang="en-US" sz="2400" b="1" dirty="0" err="1" smtClean="0">
                <a:latin typeface="Britannic Bold" panose="020B0903060703020204" pitchFamily="34" charset="0"/>
              </a:rPr>
              <a:t>Ek</a:t>
            </a:r>
            <a:r>
              <a:rPr lang="en-US" sz="2400" b="1" dirty="0" smtClean="0">
                <a:latin typeface="Britannic Bold" panose="020B0903060703020204" pitchFamily="34" charset="0"/>
              </a:rPr>
              <a:t>-Tara</a:t>
            </a:r>
            <a:endParaRPr lang="en-US" sz="2400" b="1" dirty="0">
              <a:latin typeface="Britannic Bold" panose="020B0903060703020204" pitchFamily="34" charset="0"/>
            </a:endParaRPr>
          </a:p>
        </p:txBody>
      </p:sp>
      <p:sp>
        <p:nvSpPr>
          <p:cNvPr id="14" name="TextBox 13"/>
          <p:cNvSpPr txBox="1"/>
          <p:nvPr/>
        </p:nvSpPr>
        <p:spPr>
          <a:xfrm>
            <a:off x="8187748" y="5554884"/>
            <a:ext cx="1074333" cy="523220"/>
          </a:xfrm>
          <a:prstGeom prst="rect">
            <a:avLst/>
          </a:prstGeom>
          <a:noFill/>
        </p:spPr>
        <p:txBody>
          <a:bodyPr wrap="none" rtlCol="0">
            <a:spAutoFit/>
          </a:bodyPr>
          <a:lstStyle/>
          <a:p>
            <a:r>
              <a:rPr lang="en-US" sz="2800" b="1" dirty="0" smtClean="0">
                <a:latin typeface="Britannic Bold" panose="020B0903060703020204" pitchFamily="34" charset="0"/>
              </a:rPr>
              <a:t>Violin</a:t>
            </a:r>
            <a:endParaRPr lang="en-US" sz="2800" b="1" dirty="0">
              <a:latin typeface="Britannic Bold" panose="020B0903060703020204" pitchFamily="34" charset="0"/>
            </a:endParaRPr>
          </a:p>
        </p:txBody>
      </p:sp>
    </p:spTree>
    <p:extLst>
      <p:ext uri="{BB962C8B-B14F-4D97-AF65-F5344CB8AC3E}">
        <p14:creationId xmlns:p14="http://schemas.microsoft.com/office/powerpoint/2010/main" val="41077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ppt_x</p:attrName>
                                        </p:attrNameLst>
                                      </p:cBhvr>
                                      <p:tavLst>
                                        <p:tav tm="0">
                                          <p:val>
                                            <p:strVal val="#ppt_x+#ppt_w*1.125000"/>
                                          </p:val>
                                        </p:tav>
                                        <p:tav tm="100000">
                                          <p:val>
                                            <p:strVal val="#ppt_x"/>
                                          </p:val>
                                        </p:tav>
                                      </p:tavLst>
                                    </p:anim>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2569" y="1017297"/>
            <a:ext cx="6692858" cy="523220"/>
          </a:xfrm>
          <a:prstGeom prst="rect">
            <a:avLst/>
          </a:prstGeom>
          <a:noFill/>
        </p:spPr>
        <p:txBody>
          <a:bodyPr wrap="none" rtlCol="0">
            <a:spAutoFit/>
          </a:bodyPr>
          <a:lstStyle/>
          <a:p>
            <a:r>
              <a:rPr lang="en-US" sz="2800" b="1" dirty="0" smtClean="0">
                <a:solidFill>
                  <a:srgbClr val="00B050"/>
                </a:solidFill>
                <a:latin typeface="Britannic Bold" panose="020B0903060703020204" pitchFamily="34" charset="0"/>
              </a:rPr>
              <a:t>Now Answer the following questions……. </a:t>
            </a:r>
            <a:endParaRPr lang="en-US" sz="2800" b="1" dirty="0">
              <a:solidFill>
                <a:srgbClr val="00B050"/>
              </a:solidFill>
              <a:latin typeface="Britannic Bold" panose="020B0903060703020204" pitchFamily="34" charset="0"/>
            </a:endParaRPr>
          </a:p>
        </p:txBody>
      </p:sp>
      <p:sp>
        <p:nvSpPr>
          <p:cNvPr id="6" name="TextBox 5"/>
          <p:cNvSpPr txBox="1"/>
          <p:nvPr/>
        </p:nvSpPr>
        <p:spPr>
          <a:xfrm>
            <a:off x="1664078" y="1629585"/>
            <a:ext cx="3309689" cy="461665"/>
          </a:xfrm>
          <a:prstGeom prst="rect">
            <a:avLst/>
          </a:prstGeom>
          <a:noFill/>
          <a:ln w="38100">
            <a:solidFill>
              <a:schemeClr val="tx1"/>
            </a:solidFill>
          </a:ln>
        </p:spPr>
        <p:txBody>
          <a:bodyPr wrap="none" rtlCol="0">
            <a:spAutoFit/>
          </a:bodyPr>
          <a:lstStyle/>
          <a:p>
            <a:r>
              <a:rPr lang="en-US" sz="2400" b="1" dirty="0" smtClean="0">
                <a:latin typeface="Bodoni MT Black" panose="02070A03080606020203" pitchFamily="18" charset="0"/>
              </a:rPr>
              <a:t>1</a:t>
            </a:r>
            <a:r>
              <a:rPr lang="en-US" sz="2000" b="1" dirty="0" smtClean="0">
                <a:solidFill>
                  <a:srgbClr val="002060"/>
                </a:solidFill>
                <a:latin typeface="Bodoni MT Black" panose="02070A03080606020203" pitchFamily="18" charset="0"/>
              </a:rPr>
              <a:t>. Can you sing a song? </a:t>
            </a:r>
            <a:endParaRPr lang="en-US" sz="2000" b="1" dirty="0">
              <a:solidFill>
                <a:srgbClr val="002060"/>
              </a:solidFill>
              <a:latin typeface="Bodoni MT Black" panose="02070A03080606020203" pitchFamily="18" charset="0"/>
            </a:endParaRPr>
          </a:p>
        </p:txBody>
      </p:sp>
      <p:sp>
        <p:nvSpPr>
          <p:cNvPr id="7" name="TextBox 6"/>
          <p:cNvSpPr txBox="1"/>
          <p:nvPr/>
        </p:nvSpPr>
        <p:spPr>
          <a:xfrm>
            <a:off x="1671167" y="2715077"/>
            <a:ext cx="6635663" cy="400110"/>
          </a:xfrm>
          <a:prstGeom prst="rect">
            <a:avLst/>
          </a:prstGeom>
          <a:noFill/>
          <a:ln w="38100">
            <a:solidFill>
              <a:schemeClr val="tx1"/>
            </a:solidFill>
          </a:ln>
        </p:spPr>
        <p:txBody>
          <a:bodyPr wrap="none" rtlCol="0">
            <a:spAutoFit/>
          </a:bodyPr>
          <a:lstStyle/>
          <a:p>
            <a:r>
              <a:rPr lang="en-US" sz="2000" dirty="0" smtClean="0">
                <a:latin typeface="Bodoni MT Black" panose="02070A03080606020203" pitchFamily="18" charset="0"/>
              </a:rPr>
              <a:t>2</a:t>
            </a:r>
            <a:r>
              <a:rPr lang="en-US" sz="2000" dirty="0" smtClean="0">
                <a:solidFill>
                  <a:srgbClr val="002060"/>
                </a:solidFill>
                <a:latin typeface="Bodoni MT Black" panose="02070A03080606020203" pitchFamily="18" charset="0"/>
              </a:rPr>
              <a:t>. Can you play any of these musical instrument? </a:t>
            </a:r>
            <a:endParaRPr lang="en-US" sz="2000" dirty="0">
              <a:solidFill>
                <a:srgbClr val="002060"/>
              </a:solidFill>
              <a:latin typeface="Bodoni MT Black" panose="02070A03080606020203" pitchFamily="18" charset="0"/>
            </a:endParaRPr>
          </a:p>
        </p:txBody>
      </p:sp>
      <p:sp>
        <p:nvSpPr>
          <p:cNvPr id="8" name="TextBox 7"/>
          <p:cNvSpPr txBox="1"/>
          <p:nvPr/>
        </p:nvSpPr>
        <p:spPr>
          <a:xfrm>
            <a:off x="1661375" y="4071800"/>
            <a:ext cx="6888424" cy="707886"/>
          </a:xfrm>
          <a:prstGeom prst="rect">
            <a:avLst/>
          </a:prstGeom>
          <a:noFill/>
          <a:ln w="38100">
            <a:solidFill>
              <a:schemeClr val="tx1"/>
            </a:solidFill>
          </a:ln>
        </p:spPr>
        <p:txBody>
          <a:bodyPr wrap="none" rtlCol="0">
            <a:spAutoFit/>
          </a:bodyPr>
          <a:lstStyle/>
          <a:p>
            <a:r>
              <a:rPr lang="en-US" sz="2000" b="1" dirty="0" smtClean="0">
                <a:latin typeface="Bodoni MT Black" panose="02070A03080606020203" pitchFamily="18" charset="0"/>
              </a:rPr>
              <a:t>3. </a:t>
            </a:r>
            <a:r>
              <a:rPr lang="en-US" sz="2000" b="1" dirty="0" smtClean="0">
                <a:solidFill>
                  <a:srgbClr val="002060"/>
                </a:solidFill>
                <a:latin typeface="Bodoni MT Black" panose="02070A03080606020203" pitchFamily="18" charset="0"/>
              </a:rPr>
              <a:t>Do you know anybody who can play any of these </a:t>
            </a:r>
          </a:p>
          <a:p>
            <a:r>
              <a:rPr lang="en-US" sz="2000" b="1" dirty="0" smtClean="0">
                <a:solidFill>
                  <a:srgbClr val="002060"/>
                </a:solidFill>
                <a:latin typeface="Bodoni MT Black" panose="02070A03080606020203" pitchFamily="18" charset="0"/>
              </a:rPr>
              <a:t>instruments? Tell what you know about her/him. </a:t>
            </a:r>
            <a:endParaRPr lang="en-US" sz="2000" b="1" dirty="0">
              <a:solidFill>
                <a:srgbClr val="002060"/>
              </a:solidFill>
              <a:latin typeface="Bodoni MT Black" panose="02070A03080606020203" pitchFamily="18" charset="0"/>
            </a:endParaRPr>
          </a:p>
        </p:txBody>
      </p:sp>
      <p:grpSp>
        <p:nvGrpSpPr>
          <p:cNvPr id="10" name="Group 9"/>
          <p:cNvGrpSpPr/>
          <p:nvPr/>
        </p:nvGrpSpPr>
        <p:grpSpPr>
          <a:xfrm>
            <a:off x="-77273" y="-133818"/>
            <a:ext cx="12367479" cy="6991818"/>
            <a:chOff x="-77273" y="-133818"/>
            <a:chExt cx="12367479" cy="6991818"/>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674"/>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31819" y="231820"/>
                <a:ext cx="11706895" cy="6387921"/>
              </a:xfrm>
              <a:prstGeom prst="frame">
                <a:avLst>
                  <a:gd name="adj1" fmla="val 2666"/>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3" y="5093429"/>
              <a:ext cx="12312201" cy="156904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6330" y="95467"/>
              <a:ext cx="2305248" cy="184667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984958" y="38406"/>
              <a:ext cx="2305248" cy="1846677"/>
            </a:xfrm>
            <a:prstGeom prst="rect">
              <a:avLst/>
            </a:prstGeom>
          </p:spPr>
        </p:pic>
      </p:grpSp>
      <p:sp>
        <p:nvSpPr>
          <p:cNvPr id="14" name="TextBox 13"/>
          <p:cNvSpPr txBox="1"/>
          <p:nvPr/>
        </p:nvSpPr>
        <p:spPr>
          <a:xfrm>
            <a:off x="1661375" y="2217407"/>
            <a:ext cx="3777765" cy="400110"/>
          </a:xfrm>
          <a:prstGeom prst="rect">
            <a:avLst/>
          </a:prstGeom>
          <a:noFill/>
          <a:ln w="38100">
            <a:solidFill>
              <a:schemeClr val="tx1"/>
            </a:solidFill>
            <a:prstDash val="dashDot"/>
          </a:ln>
        </p:spPr>
        <p:txBody>
          <a:bodyPr wrap="none" rtlCol="0">
            <a:spAutoFit/>
          </a:bodyPr>
          <a:lstStyle/>
          <a:p>
            <a:r>
              <a:rPr lang="en-US" sz="2000" b="1" dirty="0" smtClean="0">
                <a:latin typeface="Bodoni MT Black" panose="02070A03080606020203" pitchFamily="18" charset="0"/>
              </a:rPr>
              <a:t>Ans: Yes, I can sing a song. </a:t>
            </a:r>
            <a:endParaRPr lang="en-US" sz="2000" b="1" dirty="0">
              <a:latin typeface="Bodoni MT Black" panose="02070A03080606020203" pitchFamily="18" charset="0"/>
            </a:endParaRPr>
          </a:p>
        </p:txBody>
      </p:sp>
      <p:sp>
        <p:nvSpPr>
          <p:cNvPr id="15" name="TextBox 14"/>
          <p:cNvSpPr txBox="1"/>
          <p:nvPr/>
        </p:nvSpPr>
        <p:spPr>
          <a:xfrm>
            <a:off x="1674255" y="3253329"/>
            <a:ext cx="7961758" cy="707886"/>
          </a:xfrm>
          <a:prstGeom prst="rect">
            <a:avLst/>
          </a:prstGeom>
          <a:noFill/>
          <a:ln w="57150">
            <a:solidFill>
              <a:schemeClr val="tx1"/>
            </a:solidFill>
            <a:prstDash val="dashDot"/>
          </a:ln>
        </p:spPr>
        <p:txBody>
          <a:bodyPr wrap="square" rtlCol="0">
            <a:spAutoFit/>
          </a:bodyPr>
          <a:lstStyle/>
          <a:p>
            <a:r>
              <a:rPr lang="en-US" sz="2000" dirty="0" smtClean="0">
                <a:latin typeface="Bodoni MT Black" panose="02070A03080606020203" pitchFamily="18" charset="0"/>
              </a:rPr>
              <a:t>Ans: Yes, I can play Harmonium of these musical </a:t>
            </a:r>
          </a:p>
          <a:p>
            <a:r>
              <a:rPr lang="en-US" sz="2000" dirty="0" smtClean="0">
                <a:latin typeface="Bodoni MT Black" panose="02070A03080606020203" pitchFamily="18" charset="0"/>
              </a:rPr>
              <a:t>instruments</a:t>
            </a:r>
            <a:r>
              <a:rPr lang="en-US" sz="1600" dirty="0" smtClean="0">
                <a:latin typeface="Bodoni MT Black" panose="02070A03080606020203" pitchFamily="18" charset="0"/>
              </a:rPr>
              <a:t>. </a:t>
            </a:r>
            <a:endParaRPr lang="en-US" sz="1600" dirty="0">
              <a:latin typeface="Bodoni MT Black" panose="02070A03080606020203" pitchFamily="18" charset="0"/>
            </a:endParaRPr>
          </a:p>
        </p:txBody>
      </p:sp>
      <p:sp>
        <p:nvSpPr>
          <p:cNvPr id="13" name="TextBox 12"/>
          <p:cNvSpPr txBox="1"/>
          <p:nvPr/>
        </p:nvSpPr>
        <p:spPr>
          <a:xfrm>
            <a:off x="1661375" y="4934718"/>
            <a:ext cx="8500056" cy="707886"/>
          </a:xfrm>
          <a:prstGeom prst="rect">
            <a:avLst/>
          </a:prstGeom>
          <a:noFill/>
          <a:ln w="57150">
            <a:solidFill>
              <a:schemeClr val="tx1"/>
            </a:solidFill>
            <a:prstDash val="dashDot"/>
          </a:ln>
        </p:spPr>
        <p:txBody>
          <a:bodyPr wrap="square" rtlCol="0">
            <a:spAutoFit/>
          </a:bodyPr>
          <a:lstStyle/>
          <a:p>
            <a:r>
              <a:rPr lang="en-US" sz="2000" b="1" dirty="0" smtClean="0">
                <a:latin typeface="Bodoni MT Black" panose="02070A03080606020203" pitchFamily="18" charset="0"/>
              </a:rPr>
              <a:t>Ans: Yes, I know a person who is my favorite teacher. </a:t>
            </a:r>
          </a:p>
          <a:p>
            <a:r>
              <a:rPr lang="en-US" sz="2000" b="1" dirty="0" smtClean="0">
                <a:latin typeface="Bodoni MT Black" panose="02070A03080606020203" pitchFamily="18" charset="0"/>
              </a:rPr>
              <a:t>He can play harmonium any occasion.  </a:t>
            </a:r>
            <a:endParaRPr lang="en-US" sz="2000" b="1" dirty="0">
              <a:latin typeface="Bodoni MT Black" panose="02070A03080606020203" pitchFamily="18" charset="0"/>
            </a:endParaRPr>
          </a:p>
        </p:txBody>
      </p:sp>
      <p:sp>
        <p:nvSpPr>
          <p:cNvPr id="16" name="TextBox 15"/>
          <p:cNvSpPr txBox="1"/>
          <p:nvPr/>
        </p:nvSpPr>
        <p:spPr>
          <a:xfrm>
            <a:off x="4773908" y="459966"/>
            <a:ext cx="2644183" cy="646331"/>
          </a:xfrm>
          <a:prstGeom prst="rect">
            <a:avLst/>
          </a:prstGeom>
          <a:noFill/>
        </p:spPr>
        <p:txBody>
          <a:bodyPr wrap="square" rtlCol="0">
            <a:spAutoFit/>
            <a:scene3d>
              <a:camera prst="orthographicFront"/>
              <a:lightRig rig="threePt" dir="t"/>
            </a:scene3d>
            <a:sp3d extrusionH="57150">
              <a:bevelT w="57150" h="38100" prst="artDeco"/>
            </a:sp3d>
          </a:bodyPr>
          <a:lstStyle/>
          <a:p>
            <a:r>
              <a:rPr lang="en-US" sz="3600" b="1" dirty="0" smtClean="0">
                <a:ln>
                  <a:solidFill>
                    <a:srgbClr val="C00000"/>
                  </a:solidFill>
                </a:ln>
                <a:solidFill>
                  <a:srgbClr val="FF0000"/>
                </a:solidFill>
                <a:effectLst>
                  <a:outerShdw blurRad="50800" dist="38100" dir="8100000" algn="tr" rotWithShape="0">
                    <a:prstClr val="black">
                      <a:alpha val="40000"/>
                    </a:prstClr>
                  </a:outerShdw>
                </a:effectLst>
                <a:latin typeface="Bodoni MT Black" panose="02070A03080606020203" pitchFamily="18" charset="0"/>
              </a:rPr>
              <a:t>Pair work </a:t>
            </a:r>
            <a:endParaRPr lang="en-US" sz="3600" b="1" dirty="0">
              <a:ln>
                <a:solidFill>
                  <a:srgbClr val="C00000"/>
                </a:solidFill>
              </a:ln>
              <a:solidFill>
                <a:srgbClr val="FF0000"/>
              </a:solidFill>
              <a:effectLst>
                <a:outerShdw blurRad="50800" dist="38100" dir="8100000" algn="tr" rotWithShape="0">
                  <a:prstClr val="black">
                    <a:alpha val="40000"/>
                  </a:prstClr>
                </a:outerShdw>
              </a:effectLst>
              <a:latin typeface="Bodoni MT Black" panose="02070A03080606020203" pitchFamily="18" charset="0"/>
            </a:endParaRPr>
          </a:p>
        </p:txBody>
      </p:sp>
    </p:spTree>
    <p:extLst>
      <p:ext uri="{BB962C8B-B14F-4D97-AF65-F5344CB8AC3E}">
        <p14:creationId xmlns:p14="http://schemas.microsoft.com/office/powerpoint/2010/main" val="4868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ppt_y</p:attrName>
                                        </p:attrNameLst>
                                      </p:cBhvr>
                                      <p:tavLst>
                                        <p:tav tm="0">
                                          <p:val>
                                            <p:strVal val="#ppt_y+#ppt_h*1.125000"/>
                                          </p:val>
                                        </p:tav>
                                        <p:tav tm="100000">
                                          <p:val>
                                            <p:strVal val="#ppt_y"/>
                                          </p:val>
                                        </p:tav>
                                      </p:tavLst>
                                    </p:anim>
                                    <p:animEffect transition="in" filter="wipe(up)">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4" grpId="0" animBg="1"/>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1861" y="450758"/>
            <a:ext cx="9608277" cy="1043190"/>
            <a:chOff x="1581925" y="746975"/>
            <a:chExt cx="9608277" cy="1043190"/>
          </a:xfrm>
        </p:grpSpPr>
        <p:sp>
          <p:nvSpPr>
            <p:cNvPr id="6" name="Flowchart: Alternate Process 5"/>
            <p:cNvSpPr/>
            <p:nvPr/>
          </p:nvSpPr>
          <p:spPr>
            <a:xfrm>
              <a:off x="1948683" y="1017431"/>
              <a:ext cx="9241519" cy="502276"/>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Bodoni MT Black" panose="02070A03080606020203" pitchFamily="18" charset="0"/>
                </a:rPr>
                <a:t>Read the text silently &amp; carefully…… </a:t>
              </a:r>
              <a:endParaRPr lang="en-US" sz="3200" b="1" dirty="0">
                <a:solidFill>
                  <a:srgbClr val="FF0000"/>
                </a:solidFill>
                <a:latin typeface="Bodoni MT Black" panose="02070A03080606020203" pitchFamily="18" charset="0"/>
              </a:endParaRPr>
            </a:p>
          </p:txBody>
        </p:sp>
        <p:sp>
          <p:nvSpPr>
            <p:cNvPr id="8" name="6-Point Star 7"/>
            <p:cNvSpPr/>
            <p:nvPr/>
          </p:nvSpPr>
          <p:spPr>
            <a:xfrm>
              <a:off x="1581925" y="746975"/>
              <a:ext cx="1106050" cy="1043190"/>
            </a:xfrm>
            <a:prstGeom prst="star6">
              <a:avLst>
                <a:gd name="adj" fmla="val 26747"/>
                <a:gd name="hf" fmla="val 115470"/>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6-Point Star 8"/>
            <p:cNvSpPr/>
            <p:nvPr/>
          </p:nvSpPr>
          <p:spPr>
            <a:xfrm rot="19982851">
              <a:off x="1805430" y="971947"/>
              <a:ext cx="624113" cy="596209"/>
            </a:xfrm>
            <a:prstGeom prst="star6">
              <a:avLst>
                <a:gd name="adj" fmla="val 25311"/>
                <a:gd name="hf" fmla="val 115470"/>
              </a:avLst>
            </a:prstGeom>
            <a:solidFill>
              <a:srgbClr val="10B0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862884" y="4056905"/>
            <a:ext cx="10483403" cy="1815882"/>
          </a:xfrm>
          <a:prstGeom prst="rect">
            <a:avLst/>
          </a:prstGeom>
          <a:noFill/>
          <a:ln w="38100">
            <a:solidFill>
              <a:srgbClr val="00B050"/>
            </a:solidFill>
          </a:ln>
        </p:spPr>
        <p:txBody>
          <a:bodyPr wrap="square" rtlCol="0">
            <a:spAutoFit/>
          </a:bodyPr>
          <a:lstStyle/>
          <a:p>
            <a:r>
              <a:rPr lang="en-US" sz="2800" b="1" dirty="0" smtClean="0">
                <a:solidFill>
                  <a:srgbClr val="FF3399"/>
                </a:solidFill>
                <a:latin typeface="Bodoni MT Black" panose="02070A03080606020203" pitchFamily="18" charset="0"/>
              </a:rPr>
              <a:t>Folk songs are songs sung in the traditional style of a community or country. Here the traditional style includes the themes, words and tunes of the songs that have existed for a long time among the common people.  </a:t>
            </a:r>
            <a:endParaRPr lang="en-US" sz="2800" b="1" dirty="0">
              <a:solidFill>
                <a:srgbClr val="FF3399"/>
              </a:solidFill>
              <a:latin typeface="Bodoni MT Black" panose="02070A03080606020203"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37" y="1493946"/>
            <a:ext cx="5176601" cy="2477524"/>
          </a:xfrm>
          <a:prstGeom prst="rect">
            <a:avLst/>
          </a:prstGeom>
          <a:ln>
            <a:noFill/>
          </a:ln>
          <a:effectLst>
            <a:outerShdw blurRad="190500" algn="tl" rotWithShape="0">
              <a:srgbClr val="000000">
                <a:alpha val="70000"/>
              </a:srgbClr>
            </a:outerShdw>
          </a:effectLst>
        </p:spPr>
      </p:pic>
      <p:grpSp>
        <p:nvGrpSpPr>
          <p:cNvPr id="7" name="Group 6"/>
          <p:cNvGrpSpPr/>
          <p:nvPr/>
        </p:nvGrpSpPr>
        <p:grpSpPr>
          <a:xfrm>
            <a:off x="0" y="0"/>
            <a:ext cx="12192000" cy="6858000"/>
            <a:chOff x="0" y="0"/>
            <a:chExt cx="12192000" cy="685800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486"/>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31820" y="231820"/>
                <a:ext cx="11745532" cy="6413679"/>
              </a:xfrm>
              <a:prstGeom prst="frame">
                <a:avLst>
                  <a:gd name="adj1" fmla="val 2482"/>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08" y="5485801"/>
              <a:ext cx="11449319" cy="1008115"/>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253" y="1493946"/>
            <a:ext cx="4997005" cy="2477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53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893" y="4373834"/>
            <a:ext cx="10898747" cy="1569660"/>
          </a:xfrm>
          <a:prstGeom prst="rect">
            <a:avLst/>
          </a:prstGeom>
          <a:noFill/>
          <a:ln w="38100">
            <a:solidFill>
              <a:srgbClr val="00B0F0"/>
            </a:solidFill>
          </a:ln>
        </p:spPr>
        <p:txBody>
          <a:bodyPr wrap="square" rtlCol="0">
            <a:spAutoFit/>
          </a:bodyPr>
          <a:lstStyle/>
          <a:p>
            <a:r>
              <a:rPr lang="en-US" sz="2400" b="1" dirty="0" smtClean="0">
                <a:solidFill>
                  <a:srgbClr val="FF3399"/>
                </a:solidFill>
                <a:latin typeface="Bodoni MT Black" panose="02070A03080606020203" pitchFamily="18" charset="0"/>
              </a:rPr>
              <a:t>We have a rich history and collection of folk songs in Bangladesh. Of them Palligiti, Bhatiali, Bhawaiya, Jari, Sari, Gambhira, Lalongiti, Palagaan and songs of Hason Raja are very popular. The traditional Musical instruments are usually played with these songs. </a:t>
            </a:r>
            <a:endParaRPr lang="en-US" sz="2400" b="1" dirty="0">
              <a:solidFill>
                <a:srgbClr val="FF3399"/>
              </a:solidFill>
              <a:latin typeface="Bodoni MT Black" panose="02070A030806060202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45" y="912433"/>
            <a:ext cx="5299656" cy="32114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01" y="912433"/>
            <a:ext cx="5228823" cy="3211477"/>
          </a:xfrm>
          <a:prstGeom prst="rect">
            <a:avLst/>
          </a:prstGeom>
        </p:spPr>
      </p:pic>
      <p:grpSp>
        <p:nvGrpSpPr>
          <p:cNvPr id="7" name="Group 6"/>
          <p:cNvGrpSpPr/>
          <p:nvPr/>
        </p:nvGrpSpPr>
        <p:grpSpPr>
          <a:xfrm>
            <a:off x="0" y="0"/>
            <a:ext cx="12192000" cy="6858000"/>
            <a:chOff x="0" y="0"/>
            <a:chExt cx="12192000" cy="6858000"/>
          </a:xfrm>
        </p:grpSpPr>
        <p:sp>
          <p:nvSpPr>
            <p:cNvPr id="3" name="Frame 2"/>
            <p:cNvSpPr/>
            <p:nvPr/>
          </p:nvSpPr>
          <p:spPr>
            <a:xfrm>
              <a:off x="206062" y="193182"/>
              <a:ext cx="11758411" cy="6465195"/>
            </a:xfrm>
            <a:prstGeom prst="frame">
              <a:avLst>
                <a:gd name="adj1" fmla="val 2213"/>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rame 1"/>
            <p:cNvSpPr/>
            <p:nvPr/>
          </p:nvSpPr>
          <p:spPr>
            <a:xfrm>
              <a:off x="0" y="0"/>
              <a:ext cx="12192000" cy="6858000"/>
            </a:xfrm>
            <a:prstGeom prst="frame">
              <a:avLst>
                <a:gd name="adj1" fmla="val 3298"/>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51" y="5582833"/>
            <a:ext cx="11500834" cy="935650"/>
          </a:xfrm>
          <a:prstGeom prst="rect">
            <a:avLst/>
          </a:prstGeom>
        </p:spPr>
      </p:pic>
    </p:spTree>
    <p:extLst>
      <p:ext uri="{BB962C8B-B14F-4D97-AF65-F5344CB8AC3E}">
        <p14:creationId xmlns:p14="http://schemas.microsoft.com/office/powerpoint/2010/main" val="254999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ppt_w/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879" y="0"/>
            <a:ext cx="12192000" cy="6858000"/>
            <a:chOff x="0" y="0"/>
            <a:chExt cx="12192000" cy="6858000"/>
          </a:xfrm>
        </p:grpSpPr>
        <p:sp>
          <p:nvSpPr>
            <p:cNvPr id="2" name="Frame 1"/>
            <p:cNvSpPr/>
            <p:nvPr/>
          </p:nvSpPr>
          <p:spPr>
            <a:xfrm>
              <a:off x="0" y="0"/>
              <a:ext cx="12192000" cy="6858000"/>
            </a:xfrm>
            <a:prstGeom prst="frame">
              <a:avLst>
                <a:gd name="adj1" fmla="val 3299"/>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06062" y="193182"/>
              <a:ext cx="11758411" cy="6468875"/>
            </a:xfrm>
            <a:prstGeom prst="frame">
              <a:avLst>
                <a:gd name="adj1" fmla="val 2105"/>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p:cNvSpPr txBox="1"/>
          <p:nvPr/>
        </p:nvSpPr>
        <p:spPr>
          <a:xfrm>
            <a:off x="2455871" y="482051"/>
            <a:ext cx="6973447" cy="523220"/>
          </a:xfrm>
          <a:prstGeom prst="rect">
            <a:avLst/>
          </a:prstGeom>
          <a:noFill/>
          <a:ln w="57150">
            <a:solidFill>
              <a:srgbClr val="0066FF"/>
            </a:solidFill>
            <a:prstDash val="dashDot"/>
          </a:ln>
        </p:spPr>
        <p:txBody>
          <a:bodyPr wrap="none" rtlCol="0">
            <a:spAutoFit/>
          </a:bodyPr>
          <a:lstStyle/>
          <a:p>
            <a:r>
              <a:rPr lang="en-US" sz="2800" b="1" dirty="0" smtClean="0">
                <a:latin typeface="Bodoni MT Black" panose="02070A03080606020203" pitchFamily="18" charset="0"/>
              </a:rPr>
              <a:t>Let’s we know some folk songs name.</a:t>
            </a:r>
            <a:endParaRPr lang="en-US" sz="2800" b="1" dirty="0">
              <a:latin typeface="Bodoni MT Black" panose="02070A03080606020203" pitchFamily="18" charset="0"/>
            </a:endParaRPr>
          </a:p>
        </p:txBody>
      </p:sp>
      <p:sp>
        <p:nvSpPr>
          <p:cNvPr id="6" name="TextBox 5"/>
          <p:cNvSpPr txBox="1"/>
          <p:nvPr/>
        </p:nvSpPr>
        <p:spPr>
          <a:xfrm>
            <a:off x="4339832" y="4437336"/>
            <a:ext cx="1457130" cy="461665"/>
          </a:xfrm>
          <a:prstGeom prst="rect">
            <a:avLst/>
          </a:prstGeom>
          <a:noFill/>
          <a:ln w="57150">
            <a:solidFill>
              <a:srgbClr val="FF33CC"/>
            </a:solidFill>
          </a:ln>
        </p:spPr>
        <p:txBody>
          <a:bodyPr wrap="none" rtlCol="0">
            <a:spAutoFit/>
          </a:bodyPr>
          <a:lstStyle/>
          <a:p>
            <a:r>
              <a:rPr lang="en-US" sz="2400" b="1" dirty="0" smtClean="0">
                <a:latin typeface="Bodoni MT Black" panose="02070A03080606020203" pitchFamily="18" charset="0"/>
              </a:rPr>
              <a:t>Palligiti</a:t>
            </a:r>
            <a:endParaRPr lang="en-US" sz="2400" b="1" dirty="0">
              <a:latin typeface="Bodoni MT Black" panose="02070A03080606020203" pitchFamily="18" charset="0"/>
            </a:endParaRPr>
          </a:p>
        </p:txBody>
      </p:sp>
      <p:sp>
        <p:nvSpPr>
          <p:cNvPr id="7" name="TextBox 6"/>
          <p:cNvSpPr txBox="1"/>
          <p:nvPr/>
        </p:nvSpPr>
        <p:spPr>
          <a:xfrm>
            <a:off x="4342477" y="3930803"/>
            <a:ext cx="1477007" cy="461665"/>
          </a:xfrm>
          <a:prstGeom prst="rect">
            <a:avLst/>
          </a:prstGeom>
          <a:noFill/>
          <a:ln w="57150">
            <a:solidFill>
              <a:srgbClr val="FF33CC"/>
            </a:solidFill>
          </a:ln>
        </p:spPr>
        <p:txBody>
          <a:bodyPr wrap="none" rtlCol="0">
            <a:spAutoFit/>
          </a:bodyPr>
          <a:lstStyle/>
          <a:p>
            <a:r>
              <a:rPr lang="en-US" sz="2400" b="1" dirty="0" smtClean="0">
                <a:latin typeface="Bodoni MT Black" panose="02070A03080606020203" pitchFamily="18" charset="0"/>
              </a:rPr>
              <a:t>Bhatiali</a:t>
            </a:r>
            <a:endParaRPr lang="en-US" sz="2400" b="1" dirty="0">
              <a:latin typeface="Bodoni MT Black" panose="02070A03080606020203" pitchFamily="18" charset="0"/>
            </a:endParaRPr>
          </a:p>
        </p:txBody>
      </p:sp>
      <p:sp>
        <p:nvSpPr>
          <p:cNvPr id="8" name="TextBox 7"/>
          <p:cNvSpPr txBox="1"/>
          <p:nvPr/>
        </p:nvSpPr>
        <p:spPr>
          <a:xfrm>
            <a:off x="4339832" y="2337434"/>
            <a:ext cx="1709827" cy="461665"/>
          </a:xfrm>
          <a:prstGeom prst="rect">
            <a:avLst/>
          </a:prstGeom>
          <a:noFill/>
          <a:ln w="57150">
            <a:solidFill>
              <a:srgbClr val="FF6699"/>
            </a:solidFill>
          </a:ln>
        </p:spPr>
        <p:txBody>
          <a:bodyPr wrap="none" rtlCol="0">
            <a:spAutoFit/>
          </a:bodyPr>
          <a:lstStyle/>
          <a:p>
            <a:r>
              <a:rPr lang="en-US" sz="2400" b="1" dirty="0" smtClean="0">
                <a:latin typeface="Bodoni MT Black" panose="02070A03080606020203" pitchFamily="18" charset="0"/>
              </a:rPr>
              <a:t>Bhawaiya</a:t>
            </a:r>
            <a:endParaRPr lang="en-US" sz="2400" b="1" dirty="0">
              <a:latin typeface="Bodoni MT Black" panose="02070A03080606020203" pitchFamily="18" charset="0"/>
            </a:endParaRPr>
          </a:p>
        </p:txBody>
      </p:sp>
      <p:sp>
        <p:nvSpPr>
          <p:cNvPr id="9" name="TextBox 8"/>
          <p:cNvSpPr txBox="1"/>
          <p:nvPr/>
        </p:nvSpPr>
        <p:spPr>
          <a:xfrm>
            <a:off x="4339221" y="4958275"/>
            <a:ext cx="831959" cy="461665"/>
          </a:xfrm>
          <a:prstGeom prst="rect">
            <a:avLst/>
          </a:prstGeom>
          <a:noFill/>
          <a:ln w="57150">
            <a:solidFill>
              <a:srgbClr val="FF33CC"/>
            </a:solidFill>
          </a:ln>
        </p:spPr>
        <p:txBody>
          <a:bodyPr wrap="none" rtlCol="0">
            <a:spAutoFit/>
          </a:bodyPr>
          <a:lstStyle/>
          <a:p>
            <a:r>
              <a:rPr lang="en-US" sz="2400" b="1" dirty="0" smtClean="0">
                <a:latin typeface="Bodoni MT Black" panose="02070A03080606020203" pitchFamily="18" charset="0"/>
              </a:rPr>
              <a:t>Jari</a:t>
            </a:r>
            <a:endParaRPr lang="en-US" sz="2400" b="1" dirty="0">
              <a:latin typeface="Bodoni MT Black" panose="02070A03080606020203" pitchFamily="18" charset="0"/>
            </a:endParaRPr>
          </a:p>
        </p:txBody>
      </p:sp>
      <p:sp>
        <p:nvSpPr>
          <p:cNvPr id="10" name="TextBox 9"/>
          <p:cNvSpPr txBox="1"/>
          <p:nvPr/>
        </p:nvSpPr>
        <p:spPr>
          <a:xfrm>
            <a:off x="4339221" y="5494442"/>
            <a:ext cx="829073" cy="461665"/>
          </a:xfrm>
          <a:prstGeom prst="rect">
            <a:avLst/>
          </a:prstGeom>
          <a:noFill/>
          <a:ln w="57150">
            <a:solidFill>
              <a:srgbClr val="FF3399"/>
            </a:solidFill>
          </a:ln>
        </p:spPr>
        <p:txBody>
          <a:bodyPr wrap="none" rtlCol="0">
            <a:spAutoFit/>
          </a:bodyPr>
          <a:lstStyle/>
          <a:p>
            <a:r>
              <a:rPr lang="en-US" sz="2400" b="1" dirty="0" smtClean="0">
                <a:latin typeface="Bodoni MT Black" panose="02070A03080606020203" pitchFamily="18" charset="0"/>
              </a:rPr>
              <a:t>Sari</a:t>
            </a:r>
            <a:endParaRPr lang="en-US" sz="2400" b="1" dirty="0">
              <a:latin typeface="Bodoni MT Black" panose="02070A03080606020203" pitchFamily="18" charset="0"/>
            </a:endParaRPr>
          </a:p>
        </p:txBody>
      </p:sp>
      <p:sp>
        <p:nvSpPr>
          <p:cNvPr id="11" name="TextBox 10"/>
          <p:cNvSpPr txBox="1"/>
          <p:nvPr/>
        </p:nvSpPr>
        <p:spPr>
          <a:xfrm>
            <a:off x="4330599" y="1793559"/>
            <a:ext cx="1753685" cy="461665"/>
          </a:xfrm>
          <a:prstGeom prst="rect">
            <a:avLst/>
          </a:prstGeom>
          <a:noFill/>
          <a:ln w="57150">
            <a:solidFill>
              <a:srgbClr val="FF3399"/>
            </a:solidFill>
          </a:ln>
        </p:spPr>
        <p:txBody>
          <a:bodyPr wrap="none" rtlCol="0">
            <a:spAutoFit/>
          </a:bodyPr>
          <a:lstStyle/>
          <a:p>
            <a:r>
              <a:rPr lang="en-US" sz="2400" b="1" dirty="0" smtClean="0">
                <a:latin typeface="Bodoni MT Black" panose="02070A03080606020203" pitchFamily="18" charset="0"/>
              </a:rPr>
              <a:t>Gambhira</a:t>
            </a:r>
            <a:endParaRPr lang="en-US" sz="2400" b="1" dirty="0">
              <a:latin typeface="Bodoni MT Black" panose="02070A03080606020203" pitchFamily="18" charset="0"/>
            </a:endParaRPr>
          </a:p>
        </p:txBody>
      </p:sp>
      <p:sp>
        <p:nvSpPr>
          <p:cNvPr id="12" name="TextBox 11"/>
          <p:cNvSpPr txBox="1"/>
          <p:nvPr/>
        </p:nvSpPr>
        <p:spPr>
          <a:xfrm>
            <a:off x="4342477" y="3395833"/>
            <a:ext cx="1600118" cy="461665"/>
          </a:xfrm>
          <a:prstGeom prst="rect">
            <a:avLst/>
          </a:prstGeom>
          <a:noFill/>
          <a:ln w="57150">
            <a:solidFill>
              <a:srgbClr val="FF33CC"/>
            </a:solidFill>
          </a:ln>
        </p:spPr>
        <p:txBody>
          <a:bodyPr wrap="none" rtlCol="0">
            <a:spAutoFit/>
          </a:bodyPr>
          <a:lstStyle/>
          <a:p>
            <a:r>
              <a:rPr lang="en-US" sz="2400" b="1" dirty="0" smtClean="0">
                <a:latin typeface="Bodoni MT Black" panose="02070A03080606020203" pitchFamily="18" charset="0"/>
              </a:rPr>
              <a:t>Lalongiti</a:t>
            </a:r>
            <a:endParaRPr lang="en-US" sz="2400" b="1" dirty="0">
              <a:latin typeface="Bodoni MT Black" panose="02070A03080606020203" pitchFamily="18" charset="0"/>
            </a:endParaRPr>
          </a:p>
        </p:txBody>
      </p:sp>
      <p:sp>
        <p:nvSpPr>
          <p:cNvPr id="13" name="TextBox 12"/>
          <p:cNvSpPr txBox="1"/>
          <p:nvPr/>
        </p:nvSpPr>
        <p:spPr>
          <a:xfrm>
            <a:off x="4328692" y="2857508"/>
            <a:ext cx="1694783" cy="461665"/>
          </a:xfrm>
          <a:prstGeom prst="rect">
            <a:avLst/>
          </a:prstGeom>
          <a:noFill/>
          <a:ln w="57150">
            <a:solidFill>
              <a:srgbClr val="FF33CC"/>
            </a:solidFill>
          </a:ln>
        </p:spPr>
        <p:txBody>
          <a:bodyPr wrap="square" rtlCol="0">
            <a:spAutoFit/>
          </a:bodyPr>
          <a:lstStyle/>
          <a:p>
            <a:r>
              <a:rPr lang="en-US" sz="2400" b="1" dirty="0" smtClean="0">
                <a:latin typeface="Bodoni MT Black" panose="02070A03080606020203" pitchFamily="18" charset="0"/>
              </a:rPr>
              <a:t>Palagaan </a:t>
            </a:r>
            <a:endParaRPr lang="en-US" sz="2400" b="1" dirty="0">
              <a:latin typeface="Bodoni MT Black" panose="02070A03080606020203" pitchFamily="18" charset="0"/>
            </a:endParaRPr>
          </a:p>
        </p:txBody>
      </p:sp>
      <p:sp>
        <p:nvSpPr>
          <p:cNvPr id="14" name="TextBox 13"/>
          <p:cNvSpPr txBox="1"/>
          <p:nvPr/>
        </p:nvSpPr>
        <p:spPr>
          <a:xfrm>
            <a:off x="4330599" y="1247620"/>
            <a:ext cx="3438121" cy="461665"/>
          </a:xfrm>
          <a:prstGeom prst="rect">
            <a:avLst/>
          </a:prstGeom>
          <a:noFill/>
          <a:ln w="57150">
            <a:solidFill>
              <a:srgbClr val="FF3399"/>
            </a:solidFill>
          </a:ln>
        </p:spPr>
        <p:txBody>
          <a:bodyPr wrap="none" rtlCol="0">
            <a:spAutoFit/>
          </a:bodyPr>
          <a:lstStyle/>
          <a:p>
            <a:r>
              <a:rPr lang="en-US" sz="2400" b="1" dirty="0" smtClean="0">
                <a:latin typeface="Bodoni MT Black" panose="02070A03080606020203" pitchFamily="18" charset="0"/>
              </a:rPr>
              <a:t>Songs of Hason Raja</a:t>
            </a:r>
            <a:endParaRPr lang="en-US" sz="2400" b="1" dirty="0">
              <a:latin typeface="Bodoni MT Black" panose="02070A03080606020203" pitchFamily="18"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7624">
            <a:off x="9810433" y="267379"/>
            <a:ext cx="2453937" cy="754059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0221">
            <a:off x="-249631" y="335650"/>
            <a:ext cx="2535177" cy="7390872"/>
          </a:xfrm>
          <a:prstGeom prst="rect">
            <a:avLst/>
          </a:prstGeom>
        </p:spPr>
      </p:pic>
    </p:spTree>
    <p:extLst>
      <p:ext uri="{BB962C8B-B14F-4D97-AF65-F5344CB8AC3E}">
        <p14:creationId xmlns:p14="http://schemas.microsoft.com/office/powerpoint/2010/main" val="4880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p:tgtEl>
                                          <p:spTgt spid="6"/>
                                        </p:tgtEl>
                                        <p:attrNameLst>
                                          <p:attrName>ppt_y</p:attrName>
                                        </p:attrNameLst>
                                      </p:cBhvr>
                                      <p:tavLst>
                                        <p:tav tm="0">
                                          <p:val>
                                            <p:strVal val="#ppt_y+#ppt_h*1.125000"/>
                                          </p:val>
                                        </p:tav>
                                        <p:tav tm="100000">
                                          <p:val>
                                            <p:strVal val="#ppt_y"/>
                                          </p:val>
                                        </p:tav>
                                      </p:tavLst>
                                    </p:anim>
                                    <p:animEffect transition="in" filter="wipe(up)">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p:tgtEl>
                                          <p:spTgt spid="9"/>
                                        </p:tgtEl>
                                        <p:attrNameLst>
                                          <p:attrName>ppt_y</p:attrName>
                                        </p:attrNameLst>
                                      </p:cBhvr>
                                      <p:tavLst>
                                        <p:tav tm="0">
                                          <p:val>
                                            <p:strVal val="#ppt_y+#ppt_h*1.125000"/>
                                          </p:val>
                                        </p:tav>
                                        <p:tav tm="100000">
                                          <p:val>
                                            <p:strVal val="#ppt_y"/>
                                          </p:val>
                                        </p:tav>
                                      </p:tavLst>
                                    </p:anim>
                                    <p:animEffect transition="in" filter="wipe(up)">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ppt_y</p:attrName>
                                        </p:attrNameLst>
                                      </p:cBhvr>
                                      <p:tavLst>
                                        <p:tav tm="0">
                                          <p:val>
                                            <p:strVal val="#ppt_y+#ppt_h*1.125000"/>
                                          </p:val>
                                        </p:tav>
                                        <p:tav tm="100000">
                                          <p:val>
                                            <p:strVal val="#ppt_y"/>
                                          </p:val>
                                        </p:tav>
                                      </p:tavLst>
                                    </p:anim>
                                    <p:animEffect transition="in" filter="wipe(up)">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674"/>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18940" y="244698"/>
              <a:ext cx="11758411" cy="6388577"/>
            </a:xfrm>
            <a:prstGeom prst="frame">
              <a:avLst>
                <a:gd name="adj1" fmla="val 2666"/>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266" y="1090764"/>
            <a:ext cx="2329652" cy="2080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849" y="1090764"/>
            <a:ext cx="2502730" cy="2080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510" y="1090088"/>
            <a:ext cx="2381142" cy="2091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266" y="3660818"/>
            <a:ext cx="2329652" cy="1885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5601" y="3660818"/>
            <a:ext cx="2550399" cy="1885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6485" y="3660818"/>
            <a:ext cx="2319167" cy="1908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6137" y="3660818"/>
            <a:ext cx="2530998" cy="1908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6735" y="1090088"/>
            <a:ext cx="2550400" cy="2096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417704" y="3156146"/>
            <a:ext cx="1744388"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Lalon Fakir</a:t>
            </a:r>
            <a:endParaRPr lang="en-US" sz="2000" b="1" dirty="0">
              <a:solidFill>
                <a:srgbClr val="FF0000"/>
              </a:solidFill>
              <a:latin typeface="Bodoni MT Black" panose="02070A03080606020203" pitchFamily="18" charset="0"/>
            </a:endParaRPr>
          </a:p>
        </p:txBody>
      </p:sp>
      <p:sp>
        <p:nvSpPr>
          <p:cNvPr id="16" name="TextBox 15"/>
          <p:cNvSpPr txBox="1"/>
          <p:nvPr/>
        </p:nvSpPr>
        <p:spPr>
          <a:xfrm>
            <a:off x="3785695" y="3169023"/>
            <a:ext cx="1848583"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Abbas Uddin</a:t>
            </a:r>
            <a:endParaRPr lang="en-US" sz="2000" b="1" dirty="0">
              <a:solidFill>
                <a:srgbClr val="FF0000"/>
              </a:solidFill>
              <a:latin typeface="Bodoni MT Black" panose="02070A03080606020203" pitchFamily="18" charset="0"/>
            </a:endParaRPr>
          </a:p>
        </p:txBody>
      </p:sp>
      <p:sp>
        <p:nvSpPr>
          <p:cNvPr id="17" name="TextBox 16"/>
          <p:cNvSpPr txBox="1"/>
          <p:nvPr/>
        </p:nvSpPr>
        <p:spPr>
          <a:xfrm>
            <a:off x="6270305" y="3156143"/>
            <a:ext cx="1763624"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Abdul Alim </a:t>
            </a:r>
            <a:endParaRPr lang="en-US" sz="2000" b="1" dirty="0">
              <a:solidFill>
                <a:srgbClr val="FF0000"/>
              </a:solidFill>
              <a:latin typeface="Bodoni MT Black" panose="02070A03080606020203" pitchFamily="18" charset="0"/>
            </a:endParaRPr>
          </a:p>
        </p:txBody>
      </p:sp>
      <p:sp>
        <p:nvSpPr>
          <p:cNvPr id="18" name="TextBox 17"/>
          <p:cNvSpPr txBox="1"/>
          <p:nvPr/>
        </p:nvSpPr>
        <p:spPr>
          <a:xfrm>
            <a:off x="8729109" y="3156142"/>
            <a:ext cx="1718740"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Hason Raja</a:t>
            </a:r>
            <a:endParaRPr lang="en-US" sz="2000" b="1" dirty="0">
              <a:solidFill>
                <a:srgbClr val="FF0000"/>
              </a:solidFill>
              <a:latin typeface="Bodoni MT Black" panose="02070A03080606020203" pitchFamily="18" charset="0"/>
            </a:endParaRPr>
          </a:p>
        </p:txBody>
      </p:sp>
      <p:sp>
        <p:nvSpPr>
          <p:cNvPr id="19" name="TextBox 18"/>
          <p:cNvSpPr txBox="1"/>
          <p:nvPr/>
        </p:nvSpPr>
        <p:spPr>
          <a:xfrm>
            <a:off x="1329778" y="5596206"/>
            <a:ext cx="1904689"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Abdul Karim</a:t>
            </a:r>
            <a:endParaRPr lang="en-US" sz="2000" b="1" dirty="0">
              <a:solidFill>
                <a:srgbClr val="FF0000"/>
              </a:solidFill>
              <a:latin typeface="Bodoni MT Black" panose="02070A03080606020203" pitchFamily="18" charset="0"/>
            </a:endParaRPr>
          </a:p>
        </p:txBody>
      </p:sp>
      <p:sp>
        <p:nvSpPr>
          <p:cNvPr id="20" name="TextBox 19"/>
          <p:cNvSpPr txBox="1"/>
          <p:nvPr/>
        </p:nvSpPr>
        <p:spPr>
          <a:xfrm>
            <a:off x="3497507" y="5637161"/>
            <a:ext cx="2677015"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Ferdousi Rahaman</a:t>
            </a:r>
            <a:endParaRPr lang="en-US" sz="2000" b="1" dirty="0">
              <a:solidFill>
                <a:srgbClr val="FF0000"/>
              </a:solidFill>
              <a:latin typeface="Bodoni MT Black" panose="02070A03080606020203" pitchFamily="18" charset="0"/>
            </a:endParaRPr>
          </a:p>
        </p:txBody>
      </p:sp>
      <p:sp>
        <p:nvSpPr>
          <p:cNvPr id="21" name="TextBox 20"/>
          <p:cNvSpPr txBox="1"/>
          <p:nvPr/>
        </p:nvSpPr>
        <p:spPr>
          <a:xfrm>
            <a:off x="6228427" y="5637161"/>
            <a:ext cx="2013308"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Forida Parvin</a:t>
            </a:r>
            <a:endParaRPr lang="en-US" sz="2000" b="1" dirty="0">
              <a:solidFill>
                <a:srgbClr val="FF0000"/>
              </a:solidFill>
              <a:latin typeface="Bodoni MT Black" panose="02070A03080606020203" pitchFamily="18" charset="0"/>
            </a:endParaRPr>
          </a:p>
        </p:txBody>
      </p:sp>
      <p:sp>
        <p:nvSpPr>
          <p:cNvPr id="22" name="TextBox 21"/>
          <p:cNvSpPr txBox="1"/>
          <p:nvPr/>
        </p:nvSpPr>
        <p:spPr>
          <a:xfrm>
            <a:off x="8666654" y="5631057"/>
            <a:ext cx="2050561" cy="400110"/>
          </a:xfrm>
          <a:prstGeom prst="rect">
            <a:avLst/>
          </a:prstGeom>
          <a:noFill/>
        </p:spPr>
        <p:txBody>
          <a:bodyPr wrap="none" rtlCol="0">
            <a:spAutoFit/>
          </a:bodyPr>
          <a:lstStyle/>
          <a:p>
            <a:r>
              <a:rPr lang="en-US" sz="2000" b="1" dirty="0" smtClean="0">
                <a:solidFill>
                  <a:srgbClr val="FF0000"/>
                </a:solidFill>
                <a:latin typeface="Bodoni MT Black" panose="02070A03080606020203" pitchFamily="18" charset="0"/>
              </a:rPr>
              <a:t>Fakir Alomgir</a:t>
            </a:r>
            <a:endParaRPr lang="en-US" sz="2000" b="1" dirty="0">
              <a:solidFill>
                <a:srgbClr val="FF0000"/>
              </a:solidFill>
              <a:latin typeface="Bodoni MT Black" panose="02070A03080606020203" pitchFamily="18" charset="0"/>
            </a:endParaRPr>
          </a:p>
        </p:txBody>
      </p:sp>
      <p:sp>
        <p:nvSpPr>
          <p:cNvPr id="4" name="TextBox 3"/>
          <p:cNvSpPr txBox="1"/>
          <p:nvPr/>
        </p:nvSpPr>
        <p:spPr>
          <a:xfrm>
            <a:off x="2335260" y="413628"/>
            <a:ext cx="7542449" cy="584775"/>
          </a:xfrm>
          <a:prstGeom prst="rect">
            <a:avLst/>
          </a:prstGeom>
          <a:noFill/>
        </p:spPr>
        <p:txBody>
          <a:bodyPr wrap="none" rtlCol="0">
            <a:spAutoFit/>
          </a:bodyPr>
          <a:lstStyle/>
          <a:p>
            <a:r>
              <a:rPr lang="en-US" sz="3200" b="1" dirty="0" smtClean="0">
                <a:solidFill>
                  <a:srgbClr val="00B050"/>
                </a:solidFill>
                <a:latin typeface="Bodoni MT Black" panose="02070A03080606020203" pitchFamily="18" charset="0"/>
              </a:rPr>
              <a:t>Let’s we introduce some folk singer</a:t>
            </a:r>
            <a:endParaRPr lang="en-US" sz="3200" b="1" dirty="0">
              <a:solidFill>
                <a:srgbClr val="00B050"/>
              </a:solidFill>
              <a:latin typeface="Bodoni MT Black" panose="02070A03080606020203" pitchFamily="18" charset="0"/>
            </a:endParaRPr>
          </a:p>
        </p:txBody>
      </p:sp>
    </p:spTree>
    <p:extLst>
      <p:ext uri="{BB962C8B-B14F-4D97-AF65-F5344CB8AC3E}">
        <p14:creationId xmlns:p14="http://schemas.microsoft.com/office/powerpoint/2010/main" val="78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ppt_x</p:attrName>
                                        </p:attrNameLst>
                                      </p:cBhvr>
                                      <p:tavLst>
                                        <p:tav tm="0">
                                          <p:val>
                                            <p:strVal val="#ppt_x-#ppt_w*1.125000"/>
                                          </p:val>
                                        </p:tav>
                                        <p:tav tm="100000">
                                          <p:val>
                                            <p:strVal val="#ppt_x"/>
                                          </p:val>
                                        </p:tav>
                                      </p:tavLst>
                                    </p:anim>
                                    <p:animEffect transition="in" filter="wipe(righ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2"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ppt_x</p:attrName>
                                        </p:attrNameLst>
                                      </p:cBhvr>
                                      <p:tavLst>
                                        <p:tav tm="0">
                                          <p:val>
                                            <p:strVal val="#ppt_x+#ppt_w*1.125000"/>
                                          </p:val>
                                        </p:tav>
                                        <p:tav tm="100000">
                                          <p:val>
                                            <p:strVal val="#ppt_x"/>
                                          </p:val>
                                        </p:tav>
                                      </p:tavLst>
                                    </p:anim>
                                    <p:animEffect transition="in" filter="wipe(left)">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2"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p:tgtEl>
                                          <p:spTgt spid="20"/>
                                        </p:tgtEl>
                                        <p:attrNameLst>
                                          <p:attrName>ppt_x</p:attrName>
                                        </p:attrNameLst>
                                      </p:cBhvr>
                                      <p:tavLst>
                                        <p:tav tm="0">
                                          <p:val>
                                            <p:strVal val="#ppt_x+#ppt_w*1.125000"/>
                                          </p:val>
                                        </p:tav>
                                        <p:tav tm="100000">
                                          <p:val>
                                            <p:strVal val="#ppt_x"/>
                                          </p:val>
                                        </p:tav>
                                      </p:tavLst>
                                    </p:anim>
                                    <p:animEffect transition="in" filter="wipe(left)">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2" presetClass="entr" presetSubtype="2"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p:tgtEl>
                                          <p:spTgt spid="21"/>
                                        </p:tgtEl>
                                        <p:attrNameLst>
                                          <p:attrName>ppt_x</p:attrName>
                                        </p:attrNameLst>
                                      </p:cBhvr>
                                      <p:tavLst>
                                        <p:tav tm="0">
                                          <p:val>
                                            <p:strVal val="#ppt_x+#ppt_w*1.125000"/>
                                          </p:val>
                                        </p:tav>
                                        <p:tav tm="100000">
                                          <p:val>
                                            <p:strVal val="#ppt_x"/>
                                          </p:val>
                                        </p:tav>
                                      </p:tavLst>
                                    </p:anim>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2" presetClass="entr" presetSubtype="2"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ppt_x</p:attrName>
                                        </p:attrNameLst>
                                      </p:cBhvr>
                                      <p:tavLst>
                                        <p:tav tm="0">
                                          <p:val>
                                            <p:strVal val="#ppt_x+#ppt_w*1.125000"/>
                                          </p:val>
                                        </p:tav>
                                        <p:tav tm="100000">
                                          <p:val>
                                            <p:strVal val="#ppt_x"/>
                                          </p:val>
                                        </p:tav>
                                      </p:tavLst>
                                    </p:anim>
                                    <p:animEffect transition="in" filter="wipe(left)">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3861"/>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231820" y="231820"/>
              <a:ext cx="11706895" cy="6387921"/>
            </a:xfrm>
            <a:prstGeom prst="frame">
              <a:avLst>
                <a:gd name="adj1" fmla="val 2651"/>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p:cNvSpPr txBox="1"/>
          <p:nvPr/>
        </p:nvSpPr>
        <p:spPr>
          <a:xfrm>
            <a:off x="4544510" y="553256"/>
            <a:ext cx="3234327" cy="523220"/>
          </a:xfrm>
          <a:prstGeom prst="rect">
            <a:avLst/>
          </a:prstGeom>
          <a:noFill/>
          <a:ln w="57150">
            <a:solidFill>
              <a:srgbClr val="0066FF"/>
            </a:solidFill>
          </a:ln>
        </p:spPr>
        <p:txBody>
          <a:bodyPr wrap="none" rtlCol="0">
            <a:prstTxWarp prst="textChevron">
              <a:avLst/>
            </a:prstTxWarp>
            <a:spAutoFit/>
          </a:bodyPr>
          <a:lstStyle/>
          <a:p>
            <a:r>
              <a:rPr lang="en-US" sz="3600" b="1" dirty="0" smtClean="0">
                <a:solidFill>
                  <a:srgbClr val="C00000"/>
                </a:solidFill>
                <a:latin typeface="Bodoni MT Black" panose="02070A03080606020203" pitchFamily="18" charset="0"/>
              </a:rPr>
              <a:t>Groups Work</a:t>
            </a:r>
            <a:endParaRPr lang="en-US" sz="3600" b="1" dirty="0">
              <a:solidFill>
                <a:srgbClr val="C00000"/>
              </a:solidFill>
              <a:latin typeface="Bodoni MT Black" panose="02070A03080606020203" pitchFamily="18" charset="0"/>
            </a:endParaRPr>
          </a:p>
        </p:txBody>
      </p:sp>
      <p:sp>
        <p:nvSpPr>
          <p:cNvPr id="7" name="TextBox 6"/>
          <p:cNvSpPr txBox="1"/>
          <p:nvPr/>
        </p:nvSpPr>
        <p:spPr>
          <a:xfrm>
            <a:off x="1365162" y="1322697"/>
            <a:ext cx="4891083" cy="400110"/>
          </a:xfrm>
          <a:prstGeom prst="rect">
            <a:avLst/>
          </a:prstGeom>
          <a:noFill/>
        </p:spPr>
        <p:txBody>
          <a:bodyPr wrap="none" rtlCol="0">
            <a:spAutoFit/>
          </a:bodyPr>
          <a:lstStyle/>
          <a:p>
            <a:r>
              <a:rPr lang="en-US" sz="2000" b="1" dirty="0" smtClean="0">
                <a:solidFill>
                  <a:srgbClr val="FF3399"/>
                </a:solidFill>
                <a:latin typeface="Bodoni MT Black" panose="02070A03080606020203" pitchFamily="18" charset="0"/>
              </a:rPr>
              <a:t>1. Who usually like our folk songs? </a:t>
            </a:r>
            <a:endParaRPr lang="en-US" sz="2000" b="1" dirty="0">
              <a:solidFill>
                <a:srgbClr val="FF3399"/>
              </a:solidFill>
              <a:latin typeface="Bodoni MT Black" panose="02070A03080606020203" pitchFamily="18" charset="0"/>
            </a:endParaRPr>
          </a:p>
        </p:txBody>
      </p:sp>
      <p:sp>
        <p:nvSpPr>
          <p:cNvPr id="8" name="TextBox 7"/>
          <p:cNvSpPr txBox="1"/>
          <p:nvPr/>
        </p:nvSpPr>
        <p:spPr>
          <a:xfrm>
            <a:off x="1431700" y="1717006"/>
            <a:ext cx="7674665" cy="707886"/>
          </a:xfrm>
          <a:prstGeom prst="rect">
            <a:avLst/>
          </a:prstGeom>
          <a:noFill/>
        </p:spPr>
        <p:txBody>
          <a:bodyPr wrap="none" rtlCol="0">
            <a:spAutoFit/>
          </a:bodyPr>
          <a:lstStyle/>
          <a:p>
            <a:r>
              <a:rPr lang="en-US" sz="2000" b="1" dirty="0" smtClean="0">
                <a:solidFill>
                  <a:srgbClr val="00B050"/>
                </a:solidFill>
                <a:latin typeface="Bodoni MT Black" panose="02070A03080606020203" pitchFamily="18" charset="0"/>
              </a:rPr>
              <a:t>Ans: The rural people and the elderly people usually like </a:t>
            </a:r>
          </a:p>
          <a:p>
            <a:r>
              <a:rPr lang="en-US" sz="2000" b="1" dirty="0">
                <a:solidFill>
                  <a:srgbClr val="00B050"/>
                </a:solidFill>
                <a:latin typeface="Bodoni MT Black" panose="02070A03080606020203" pitchFamily="18" charset="0"/>
              </a:rPr>
              <a:t> </a:t>
            </a:r>
            <a:r>
              <a:rPr lang="en-US" sz="2000" b="1" dirty="0" smtClean="0">
                <a:solidFill>
                  <a:srgbClr val="00B050"/>
                </a:solidFill>
                <a:latin typeface="Bodoni MT Black" panose="02070A03080606020203" pitchFamily="18" charset="0"/>
              </a:rPr>
              <a:t>       our folk songs. </a:t>
            </a:r>
            <a:endParaRPr lang="en-US" sz="2000" b="1" dirty="0">
              <a:solidFill>
                <a:srgbClr val="00B050"/>
              </a:solidFill>
              <a:latin typeface="Bodoni MT Black" panose="02070A03080606020203" pitchFamily="18" charset="0"/>
            </a:endParaRPr>
          </a:p>
        </p:txBody>
      </p:sp>
      <p:sp>
        <p:nvSpPr>
          <p:cNvPr id="9" name="TextBox 8"/>
          <p:cNvSpPr txBox="1"/>
          <p:nvPr/>
        </p:nvSpPr>
        <p:spPr>
          <a:xfrm>
            <a:off x="1300767" y="2343967"/>
            <a:ext cx="6497228" cy="400110"/>
          </a:xfrm>
          <a:prstGeom prst="rect">
            <a:avLst/>
          </a:prstGeom>
          <a:noFill/>
        </p:spPr>
        <p:txBody>
          <a:bodyPr wrap="none" rtlCol="0">
            <a:spAutoFit/>
          </a:bodyPr>
          <a:lstStyle/>
          <a:p>
            <a:r>
              <a:rPr lang="en-US" sz="2000" b="1" dirty="0" smtClean="0">
                <a:solidFill>
                  <a:srgbClr val="FF3399"/>
                </a:solidFill>
                <a:latin typeface="Bodoni MT Black" panose="02070A03080606020203" pitchFamily="18" charset="0"/>
              </a:rPr>
              <a:t>2. Can you name some well known folk singers? </a:t>
            </a:r>
            <a:endParaRPr lang="en-US" sz="2000" b="1" dirty="0">
              <a:solidFill>
                <a:srgbClr val="FF3399"/>
              </a:solidFill>
              <a:latin typeface="Bodoni MT Black" panose="02070A03080606020203" pitchFamily="18" charset="0"/>
            </a:endParaRPr>
          </a:p>
        </p:txBody>
      </p:sp>
      <p:sp>
        <p:nvSpPr>
          <p:cNvPr id="10" name="TextBox 9"/>
          <p:cNvSpPr txBox="1"/>
          <p:nvPr/>
        </p:nvSpPr>
        <p:spPr>
          <a:xfrm>
            <a:off x="1292967" y="2740735"/>
            <a:ext cx="8336385" cy="1015663"/>
          </a:xfrm>
          <a:prstGeom prst="rect">
            <a:avLst/>
          </a:prstGeom>
          <a:noFill/>
        </p:spPr>
        <p:txBody>
          <a:bodyPr wrap="none" rtlCol="0">
            <a:spAutoFit/>
          </a:bodyPr>
          <a:lstStyle/>
          <a:p>
            <a:r>
              <a:rPr lang="en-US" sz="2000" b="1" dirty="0" smtClean="0">
                <a:solidFill>
                  <a:srgbClr val="00B050"/>
                </a:solidFill>
                <a:latin typeface="Bodoni MT Black" panose="02070A03080606020203" pitchFamily="18" charset="0"/>
              </a:rPr>
              <a:t>Ans: Yes, I can some well known folk singers in our country </a:t>
            </a:r>
          </a:p>
          <a:p>
            <a:r>
              <a:rPr lang="en-US" sz="2000" b="1" dirty="0" smtClean="0">
                <a:solidFill>
                  <a:srgbClr val="00B050"/>
                </a:solidFill>
                <a:latin typeface="Bodoni MT Black" panose="02070A03080606020203" pitchFamily="18" charset="0"/>
              </a:rPr>
              <a:t>       are Shah Abdul Karim, Momataj, Forida Parvin, Kuddus </a:t>
            </a:r>
          </a:p>
          <a:p>
            <a:r>
              <a:rPr lang="en-US" sz="2000" b="1" dirty="0" smtClean="0">
                <a:solidFill>
                  <a:srgbClr val="00B050"/>
                </a:solidFill>
                <a:latin typeface="Bodoni MT Black" panose="02070A03080606020203" pitchFamily="18" charset="0"/>
              </a:rPr>
              <a:t>       Bayati, Bari Siddiki and so on.  </a:t>
            </a:r>
            <a:endParaRPr lang="en-US" sz="2000" b="1" dirty="0">
              <a:solidFill>
                <a:srgbClr val="00B050"/>
              </a:solidFill>
              <a:latin typeface="Bodoni MT Black" panose="02070A03080606020203" pitchFamily="18" charset="0"/>
            </a:endParaRPr>
          </a:p>
        </p:txBody>
      </p:sp>
      <p:sp>
        <p:nvSpPr>
          <p:cNvPr id="12" name="TextBox 11"/>
          <p:cNvSpPr txBox="1"/>
          <p:nvPr/>
        </p:nvSpPr>
        <p:spPr>
          <a:xfrm>
            <a:off x="1292967" y="3718298"/>
            <a:ext cx="7805598" cy="707886"/>
          </a:xfrm>
          <a:prstGeom prst="rect">
            <a:avLst/>
          </a:prstGeom>
          <a:noFill/>
        </p:spPr>
        <p:txBody>
          <a:bodyPr wrap="none" rtlCol="0">
            <a:spAutoFit/>
          </a:bodyPr>
          <a:lstStyle/>
          <a:p>
            <a:r>
              <a:rPr lang="en-US" sz="2000" b="1" dirty="0" smtClean="0">
                <a:solidFill>
                  <a:srgbClr val="FF3399"/>
                </a:solidFill>
                <a:latin typeface="Bodoni MT Black" panose="02070A03080606020203" pitchFamily="18" charset="0"/>
              </a:rPr>
              <a:t>3. Do you like folk songs? If you do, who is your favourite </a:t>
            </a:r>
          </a:p>
          <a:p>
            <a:r>
              <a:rPr lang="en-US" sz="2000" b="1" dirty="0" smtClean="0">
                <a:solidFill>
                  <a:srgbClr val="FF3399"/>
                </a:solidFill>
                <a:latin typeface="Bodoni MT Black" panose="02070A03080606020203" pitchFamily="18" charset="0"/>
              </a:rPr>
              <a:t>   folk singer? Which song or songs do you like most? </a:t>
            </a:r>
            <a:endParaRPr lang="en-US" sz="2000" b="1" dirty="0">
              <a:solidFill>
                <a:srgbClr val="FF3399"/>
              </a:solidFill>
              <a:latin typeface="Bodoni MT Black" panose="02070A03080606020203" pitchFamily="18" charset="0"/>
            </a:endParaRPr>
          </a:p>
        </p:txBody>
      </p:sp>
      <p:sp>
        <p:nvSpPr>
          <p:cNvPr id="13" name="TextBox 12"/>
          <p:cNvSpPr txBox="1"/>
          <p:nvPr/>
        </p:nvSpPr>
        <p:spPr>
          <a:xfrm>
            <a:off x="1292967" y="4400426"/>
            <a:ext cx="10003829" cy="1015663"/>
          </a:xfrm>
          <a:prstGeom prst="rect">
            <a:avLst/>
          </a:prstGeom>
          <a:noFill/>
        </p:spPr>
        <p:txBody>
          <a:bodyPr wrap="none" rtlCol="0">
            <a:spAutoFit/>
          </a:bodyPr>
          <a:lstStyle/>
          <a:p>
            <a:r>
              <a:rPr lang="en-US" sz="2000" b="1" dirty="0" smtClean="0">
                <a:solidFill>
                  <a:srgbClr val="00B050"/>
                </a:solidFill>
                <a:latin typeface="Bodoni MT Black" panose="02070A03080606020203" pitchFamily="18" charset="0"/>
              </a:rPr>
              <a:t>Ans: Yes, I like folk songs. My favourite folk singer is Shah Abdul Karim. </a:t>
            </a:r>
          </a:p>
          <a:p>
            <a:r>
              <a:rPr lang="en-US" sz="2000" b="1" dirty="0" smtClean="0">
                <a:solidFill>
                  <a:srgbClr val="00B050"/>
                </a:solidFill>
                <a:latin typeface="Bodoni MT Black" panose="02070A03080606020203" pitchFamily="18" charset="0"/>
              </a:rPr>
              <a:t>      I have many favourite folk songs. Among them “Tumi amar ami tumar </a:t>
            </a:r>
          </a:p>
          <a:p>
            <a:r>
              <a:rPr lang="en-US" sz="2000" b="1" dirty="0">
                <a:solidFill>
                  <a:srgbClr val="00B050"/>
                </a:solidFill>
                <a:latin typeface="Bodoni MT Black" panose="02070A03080606020203" pitchFamily="18" charset="0"/>
              </a:rPr>
              <a:t> </a:t>
            </a:r>
            <a:r>
              <a:rPr lang="en-US" sz="2000" b="1" dirty="0" smtClean="0">
                <a:solidFill>
                  <a:srgbClr val="00B050"/>
                </a:solidFill>
                <a:latin typeface="Bodoni MT Black" panose="02070A03080606020203" pitchFamily="18" charset="0"/>
              </a:rPr>
              <a:t>    ai asha kore tumare pushilam koto adore”  </a:t>
            </a:r>
            <a:endParaRPr lang="en-US" sz="2000" b="1" dirty="0">
              <a:solidFill>
                <a:srgbClr val="00B050"/>
              </a:solidFill>
              <a:latin typeface="Bodoni MT Black" panose="02070A030806060202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05" y="5416089"/>
            <a:ext cx="11384924" cy="1023245"/>
          </a:xfrm>
          <a:prstGeom prst="rect">
            <a:avLst/>
          </a:prstGeom>
        </p:spPr>
      </p:pic>
    </p:spTree>
    <p:extLst>
      <p:ext uri="{BB962C8B-B14F-4D97-AF65-F5344CB8AC3E}">
        <p14:creationId xmlns:p14="http://schemas.microsoft.com/office/powerpoint/2010/main" val="42400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862"/>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31820" y="257577"/>
              <a:ext cx="11706895" cy="6349286"/>
            </a:xfrm>
            <a:prstGeom prst="frame">
              <a:avLst>
                <a:gd name="adj1" fmla="val 2848"/>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p:cNvSpPr txBox="1"/>
          <p:nvPr/>
        </p:nvSpPr>
        <p:spPr>
          <a:xfrm>
            <a:off x="1280160" y="664264"/>
            <a:ext cx="9230412" cy="707886"/>
          </a:xfrm>
          <a:prstGeom prst="rect">
            <a:avLst/>
          </a:prstGeom>
          <a:noFill/>
        </p:spPr>
        <p:txBody>
          <a:bodyPr wrap="none" rtlCol="0">
            <a:spAutoFit/>
          </a:bodyPr>
          <a:lstStyle/>
          <a:p>
            <a:r>
              <a:rPr lang="en-US" sz="2000" b="1" dirty="0" smtClean="0">
                <a:solidFill>
                  <a:schemeClr val="accent6">
                    <a:lumMod val="75000"/>
                  </a:schemeClr>
                </a:solidFill>
                <a:latin typeface="Bodoni MT Black" panose="02070A03080606020203" pitchFamily="18" charset="0"/>
              </a:rPr>
              <a:t>4. Discuss in groups whether the modern instruments like the guitar </a:t>
            </a:r>
          </a:p>
          <a:p>
            <a:r>
              <a:rPr lang="en-US" sz="2000" b="1" dirty="0">
                <a:solidFill>
                  <a:schemeClr val="accent6">
                    <a:lumMod val="75000"/>
                  </a:schemeClr>
                </a:solidFill>
                <a:latin typeface="Bodoni MT Black" panose="02070A03080606020203" pitchFamily="18" charset="0"/>
              </a:rPr>
              <a:t> </a:t>
            </a:r>
            <a:r>
              <a:rPr lang="en-US" sz="2000" b="1" dirty="0" smtClean="0">
                <a:solidFill>
                  <a:schemeClr val="accent6">
                    <a:lumMod val="75000"/>
                  </a:schemeClr>
                </a:solidFill>
                <a:latin typeface="Bodoni MT Black" panose="02070A03080606020203" pitchFamily="18" charset="0"/>
              </a:rPr>
              <a:t>   and piano could be played with with the folk songs. </a:t>
            </a:r>
            <a:endParaRPr lang="en-US" sz="2000" b="1" dirty="0">
              <a:solidFill>
                <a:schemeClr val="accent6">
                  <a:lumMod val="75000"/>
                </a:schemeClr>
              </a:solidFill>
              <a:latin typeface="Bodoni MT Black" panose="02070A03080606020203" pitchFamily="18" charset="0"/>
            </a:endParaRPr>
          </a:p>
        </p:txBody>
      </p:sp>
      <p:sp>
        <p:nvSpPr>
          <p:cNvPr id="6" name="TextBox 5"/>
          <p:cNvSpPr txBox="1"/>
          <p:nvPr/>
        </p:nvSpPr>
        <p:spPr>
          <a:xfrm>
            <a:off x="1254402" y="1378750"/>
            <a:ext cx="5079852" cy="369332"/>
          </a:xfrm>
          <a:prstGeom prst="rect">
            <a:avLst/>
          </a:prstGeom>
          <a:noFill/>
        </p:spPr>
        <p:txBody>
          <a:bodyPr wrap="none" rtlCol="0">
            <a:spAutoFit/>
          </a:bodyPr>
          <a:lstStyle/>
          <a:p>
            <a:r>
              <a:rPr lang="en-US" b="1" dirty="0" smtClean="0">
                <a:solidFill>
                  <a:srgbClr val="FF3399"/>
                </a:solidFill>
                <a:latin typeface="Bodoni MT Black" panose="02070A03080606020203" pitchFamily="18" charset="0"/>
              </a:rPr>
              <a:t>Fardhin: Do you like folk songs, friend?   </a:t>
            </a:r>
            <a:endParaRPr lang="en-US" b="1" dirty="0">
              <a:solidFill>
                <a:srgbClr val="FF3399"/>
              </a:solidFill>
              <a:latin typeface="Bodoni MT Black" panose="02070A03080606020203" pitchFamily="18" charset="0"/>
            </a:endParaRPr>
          </a:p>
        </p:txBody>
      </p:sp>
      <p:sp>
        <p:nvSpPr>
          <p:cNvPr id="7" name="TextBox 6"/>
          <p:cNvSpPr txBox="1"/>
          <p:nvPr/>
        </p:nvSpPr>
        <p:spPr>
          <a:xfrm>
            <a:off x="1254402" y="1754682"/>
            <a:ext cx="9239645" cy="646331"/>
          </a:xfrm>
          <a:prstGeom prst="rect">
            <a:avLst/>
          </a:prstGeom>
          <a:noFill/>
        </p:spPr>
        <p:txBody>
          <a:bodyPr wrap="none" rtlCol="0">
            <a:spAutoFit/>
          </a:bodyPr>
          <a:lstStyle/>
          <a:p>
            <a:r>
              <a:rPr lang="en-US" b="1" dirty="0" smtClean="0">
                <a:solidFill>
                  <a:srgbClr val="0070C0"/>
                </a:solidFill>
                <a:latin typeface="Bodoni MT Black" panose="02070A03080606020203" pitchFamily="18" charset="0"/>
              </a:rPr>
              <a:t>Farhan: Yes, I do. I like them very much. These songs are an integral part of </a:t>
            </a:r>
          </a:p>
          <a:p>
            <a:r>
              <a:rPr lang="en-US" b="1" dirty="0">
                <a:solidFill>
                  <a:srgbClr val="0070C0"/>
                </a:solidFill>
                <a:latin typeface="Bodoni MT Black" panose="02070A03080606020203" pitchFamily="18" charset="0"/>
              </a:rPr>
              <a:t> </a:t>
            </a:r>
            <a:r>
              <a:rPr lang="en-US" b="1" dirty="0" smtClean="0">
                <a:solidFill>
                  <a:srgbClr val="0070C0"/>
                </a:solidFill>
                <a:latin typeface="Bodoni MT Black" panose="02070A03080606020203" pitchFamily="18" charset="0"/>
              </a:rPr>
              <a:t>             our cultural heritage.   </a:t>
            </a:r>
            <a:endParaRPr lang="en-US" b="1" dirty="0">
              <a:solidFill>
                <a:srgbClr val="0070C0"/>
              </a:solidFill>
              <a:latin typeface="Bodoni MT Black" panose="02070A03080606020203" pitchFamily="18" charset="0"/>
            </a:endParaRPr>
          </a:p>
        </p:txBody>
      </p:sp>
      <p:sp>
        <p:nvSpPr>
          <p:cNvPr id="8" name="TextBox 7"/>
          <p:cNvSpPr txBox="1"/>
          <p:nvPr/>
        </p:nvSpPr>
        <p:spPr>
          <a:xfrm>
            <a:off x="1235692" y="2341916"/>
            <a:ext cx="10360529" cy="923330"/>
          </a:xfrm>
          <a:prstGeom prst="rect">
            <a:avLst/>
          </a:prstGeom>
          <a:noFill/>
        </p:spPr>
        <p:txBody>
          <a:bodyPr wrap="none" rtlCol="0">
            <a:spAutoFit/>
          </a:bodyPr>
          <a:lstStyle/>
          <a:p>
            <a:r>
              <a:rPr lang="en-US" b="1" dirty="0" smtClean="0">
                <a:solidFill>
                  <a:srgbClr val="002060"/>
                </a:solidFill>
                <a:latin typeface="Bodoni MT Black" panose="02070A03080606020203" pitchFamily="18" charset="0"/>
              </a:rPr>
              <a:t>Ayash: Certainly, But have you noticed that these songs are nowadays frequently </a:t>
            </a:r>
          </a:p>
          <a:p>
            <a:r>
              <a:rPr lang="en-US" b="1" dirty="0">
                <a:solidFill>
                  <a:srgbClr val="002060"/>
                </a:solidFill>
                <a:latin typeface="Bodoni MT Black" panose="02070A03080606020203" pitchFamily="18" charset="0"/>
              </a:rPr>
              <a:t> </a:t>
            </a:r>
            <a:r>
              <a:rPr lang="en-US" b="1" dirty="0" smtClean="0">
                <a:solidFill>
                  <a:srgbClr val="002060"/>
                </a:solidFill>
                <a:latin typeface="Bodoni MT Black" panose="02070A03080606020203" pitchFamily="18" charset="0"/>
              </a:rPr>
              <a:t>          sung with modern instrument like the guitar and the piano. My question is that</a:t>
            </a:r>
          </a:p>
          <a:p>
            <a:r>
              <a:rPr lang="en-US" b="1" dirty="0">
                <a:solidFill>
                  <a:srgbClr val="002060"/>
                </a:solidFill>
                <a:latin typeface="Bodoni MT Black" panose="02070A03080606020203" pitchFamily="18" charset="0"/>
              </a:rPr>
              <a:t> </a:t>
            </a:r>
            <a:r>
              <a:rPr lang="en-US" b="1" dirty="0" smtClean="0">
                <a:solidFill>
                  <a:srgbClr val="002060"/>
                </a:solidFill>
                <a:latin typeface="Bodoni MT Black" panose="02070A03080606020203" pitchFamily="18" charset="0"/>
              </a:rPr>
              <a:t>          is this trend right or wrong.   </a:t>
            </a:r>
            <a:endParaRPr lang="en-US" b="1" dirty="0">
              <a:solidFill>
                <a:srgbClr val="002060"/>
              </a:solidFill>
              <a:latin typeface="Bodoni MT Black" panose="02070A03080606020203" pitchFamily="18" charset="0"/>
            </a:endParaRPr>
          </a:p>
        </p:txBody>
      </p:sp>
      <p:sp>
        <p:nvSpPr>
          <p:cNvPr id="9" name="TextBox 8"/>
          <p:cNvSpPr txBox="1"/>
          <p:nvPr/>
        </p:nvSpPr>
        <p:spPr>
          <a:xfrm>
            <a:off x="1267282" y="3148491"/>
            <a:ext cx="10093019" cy="923330"/>
          </a:xfrm>
          <a:prstGeom prst="rect">
            <a:avLst/>
          </a:prstGeom>
          <a:noFill/>
        </p:spPr>
        <p:txBody>
          <a:bodyPr wrap="none" rtlCol="0">
            <a:spAutoFit/>
          </a:bodyPr>
          <a:lstStyle/>
          <a:p>
            <a:r>
              <a:rPr lang="en-US" b="1" dirty="0" smtClean="0">
                <a:solidFill>
                  <a:srgbClr val="FF3399"/>
                </a:solidFill>
                <a:latin typeface="Bodoni MT Black" panose="02070A03080606020203" pitchFamily="18" charset="0"/>
              </a:rPr>
              <a:t>Fardhin: well, it cannot be answered in a word. It is arguable. But I think the use </a:t>
            </a:r>
          </a:p>
          <a:p>
            <a:r>
              <a:rPr lang="en-US" b="1" dirty="0">
                <a:solidFill>
                  <a:srgbClr val="FF3399"/>
                </a:solidFill>
                <a:latin typeface="Bodoni MT Black" panose="02070A03080606020203" pitchFamily="18" charset="0"/>
              </a:rPr>
              <a:t> </a:t>
            </a:r>
            <a:r>
              <a:rPr lang="en-US" b="1" dirty="0" smtClean="0">
                <a:solidFill>
                  <a:srgbClr val="FF3399"/>
                </a:solidFill>
                <a:latin typeface="Bodoni MT Black" panose="02070A03080606020203" pitchFamily="18" charset="0"/>
              </a:rPr>
              <a:t>             of modern instrument is not always bad at all. Change is the law of life. So </a:t>
            </a:r>
          </a:p>
          <a:p>
            <a:r>
              <a:rPr lang="en-US" b="1" dirty="0" smtClean="0">
                <a:solidFill>
                  <a:srgbClr val="FF3399"/>
                </a:solidFill>
                <a:latin typeface="Bodoni MT Black" panose="02070A03080606020203" pitchFamily="18" charset="0"/>
              </a:rPr>
              <a:t>              We should be ready to accept new trend if it does really good to us. </a:t>
            </a:r>
            <a:endParaRPr lang="en-US" b="1" dirty="0">
              <a:solidFill>
                <a:srgbClr val="FF3399"/>
              </a:solidFill>
              <a:latin typeface="Bodoni MT Black" panose="02070A03080606020203" pitchFamily="18" charset="0"/>
            </a:endParaRPr>
          </a:p>
        </p:txBody>
      </p:sp>
      <p:sp>
        <p:nvSpPr>
          <p:cNvPr id="10" name="TextBox 9"/>
          <p:cNvSpPr txBox="1"/>
          <p:nvPr/>
        </p:nvSpPr>
        <p:spPr>
          <a:xfrm>
            <a:off x="1275731" y="3997775"/>
            <a:ext cx="10271594" cy="1200329"/>
          </a:xfrm>
          <a:prstGeom prst="rect">
            <a:avLst/>
          </a:prstGeom>
          <a:noFill/>
        </p:spPr>
        <p:txBody>
          <a:bodyPr wrap="none" rtlCol="0">
            <a:spAutoFit/>
          </a:bodyPr>
          <a:lstStyle/>
          <a:p>
            <a:r>
              <a:rPr lang="en-US" b="1" dirty="0" smtClean="0">
                <a:solidFill>
                  <a:srgbClr val="0070C0"/>
                </a:solidFill>
                <a:latin typeface="Bodoni MT Black" panose="02070A03080606020203" pitchFamily="18" charset="0"/>
              </a:rPr>
              <a:t>Farhan: Right you’re! Besides, in some cases the use of modern instrument is making </a:t>
            </a:r>
          </a:p>
          <a:p>
            <a:r>
              <a:rPr lang="en-US" b="1" dirty="0">
                <a:solidFill>
                  <a:srgbClr val="0070C0"/>
                </a:solidFill>
                <a:latin typeface="Bodoni MT Black" panose="02070A03080606020203" pitchFamily="18" charset="0"/>
              </a:rPr>
              <a:t> </a:t>
            </a:r>
            <a:r>
              <a:rPr lang="en-US" b="1" dirty="0" smtClean="0">
                <a:solidFill>
                  <a:srgbClr val="0070C0"/>
                </a:solidFill>
                <a:latin typeface="Bodoni MT Black" panose="02070A03080606020203" pitchFamily="18" charset="0"/>
              </a:rPr>
              <a:t>            these song more appealing. And, also there have been significant changes in </a:t>
            </a:r>
          </a:p>
          <a:p>
            <a:r>
              <a:rPr lang="en-US" b="1" dirty="0">
                <a:solidFill>
                  <a:srgbClr val="0070C0"/>
                </a:solidFill>
                <a:latin typeface="Bodoni MT Black" panose="02070A03080606020203" pitchFamily="18" charset="0"/>
              </a:rPr>
              <a:t> </a:t>
            </a:r>
            <a:r>
              <a:rPr lang="en-US" b="1" dirty="0" smtClean="0">
                <a:solidFill>
                  <a:srgbClr val="0070C0"/>
                </a:solidFill>
                <a:latin typeface="Bodoni MT Black" panose="02070A03080606020203" pitchFamily="18" charset="0"/>
              </a:rPr>
              <a:t>            the type of choice over time. </a:t>
            </a:r>
          </a:p>
          <a:p>
            <a:r>
              <a:rPr lang="en-US" b="1" dirty="0">
                <a:solidFill>
                  <a:srgbClr val="0070C0"/>
                </a:solidFill>
                <a:latin typeface="Bodoni MT Black" panose="02070A03080606020203" pitchFamily="18" charset="0"/>
              </a:rPr>
              <a:t> </a:t>
            </a:r>
            <a:r>
              <a:rPr lang="en-US" b="1" dirty="0" smtClean="0">
                <a:solidFill>
                  <a:srgbClr val="0070C0"/>
                </a:solidFill>
                <a:latin typeface="Bodoni MT Black" panose="02070A03080606020203" pitchFamily="18" charset="0"/>
              </a:rPr>
              <a:t>             </a:t>
            </a:r>
            <a:endParaRPr lang="en-US" b="1" dirty="0">
              <a:solidFill>
                <a:srgbClr val="0070C0"/>
              </a:solidFill>
              <a:latin typeface="Bodoni MT Black" panose="02070A03080606020203" pitchFamily="18" charset="0"/>
            </a:endParaRPr>
          </a:p>
        </p:txBody>
      </p:sp>
      <p:sp>
        <p:nvSpPr>
          <p:cNvPr id="11" name="TextBox 10"/>
          <p:cNvSpPr txBox="1"/>
          <p:nvPr/>
        </p:nvSpPr>
        <p:spPr>
          <a:xfrm>
            <a:off x="1261230" y="4867372"/>
            <a:ext cx="6174511" cy="369332"/>
          </a:xfrm>
          <a:prstGeom prst="rect">
            <a:avLst/>
          </a:prstGeom>
          <a:noFill/>
        </p:spPr>
        <p:txBody>
          <a:bodyPr wrap="none" rtlCol="0">
            <a:spAutoFit/>
          </a:bodyPr>
          <a:lstStyle/>
          <a:p>
            <a:r>
              <a:rPr lang="en-US" dirty="0" smtClean="0">
                <a:solidFill>
                  <a:srgbClr val="FF3399"/>
                </a:solidFill>
                <a:latin typeface="Bodoni MT Black" panose="02070A03080606020203" pitchFamily="18" charset="0"/>
              </a:rPr>
              <a:t>Fardhin &amp; Ayash: Obviously, thank you very much. </a:t>
            </a:r>
            <a:endParaRPr lang="en-US" dirty="0">
              <a:solidFill>
                <a:srgbClr val="FF3399"/>
              </a:solidFill>
              <a:latin typeface="Bodoni MT Black" panose="02070A03080606020203" pitchFamily="18" charset="0"/>
            </a:endParaRPr>
          </a:p>
        </p:txBody>
      </p:sp>
      <p:sp>
        <p:nvSpPr>
          <p:cNvPr id="12" name="TextBox 11"/>
          <p:cNvSpPr txBox="1"/>
          <p:nvPr/>
        </p:nvSpPr>
        <p:spPr>
          <a:xfrm>
            <a:off x="1261450" y="5219499"/>
            <a:ext cx="3415037" cy="369332"/>
          </a:xfrm>
          <a:prstGeom prst="rect">
            <a:avLst/>
          </a:prstGeom>
          <a:noFill/>
        </p:spPr>
        <p:txBody>
          <a:bodyPr wrap="none" rtlCol="0">
            <a:spAutoFit/>
          </a:bodyPr>
          <a:lstStyle/>
          <a:p>
            <a:r>
              <a:rPr lang="en-US" b="1" dirty="0" smtClean="0">
                <a:solidFill>
                  <a:srgbClr val="0070C0"/>
                </a:solidFill>
                <a:latin typeface="Bodoni MT Black" panose="02070A03080606020203" pitchFamily="18" charset="0"/>
              </a:rPr>
              <a:t>Farhan: Thank you all too. </a:t>
            </a:r>
            <a:endParaRPr lang="en-US" b="1" dirty="0">
              <a:solidFill>
                <a:srgbClr val="0070C0"/>
              </a:solidFill>
              <a:latin typeface="Bodoni MT Black" panose="02070A03080606020203"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24" y="5494281"/>
            <a:ext cx="11372045" cy="950317"/>
          </a:xfrm>
          <a:prstGeom prst="rect">
            <a:avLst/>
          </a:prstGeom>
        </p:spPr>
      </p:pic>
    </p:spTree>
    <p:extLst>
      <p:ext uri="{BB962C8B-B14F-4D97-AF65-F5344CB8AC3E}">
        <p14:creationId xmlns:p14="http://schemas.microsoft.com/office/powerpoint/2010/main" val="6198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0" end="0"/>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7">
                                            <p:txEl>
                                              <p:pRg st="1" end="1"/>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0" end="0"/>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8">
                                            <p:txEl>
                                              <p:pRg st="1" end="1"/>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2" end="2"/>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9">
                                            <p:txEl>
                                              <p:pRg st="0" end="0"/>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 calcmode="lin" valueType="num">
                                      <p:cBhvr additive="base">
                                        <p:cTn id="4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42" dur="500"/>
                                        <p:tgtEl>
                                          <p:spTgt spid="9">
                                            <p:txEl>
                                              <p:pRg st="1" end="1"/>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additive="base">
                                        <p:cTn id="4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46" dur="500"/>
                                        <p:tgtEl>
                                          <p:spTgt spid="9">
                                            <p:txEl>
                                              <p:pRg st="2" end="2"/>
                                            </p:txEl>
                                          </p:spTgt>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0" end="0"/>
                                            </p:tx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 calcmode="lin" valueType="num">
                                      <p:cBhvr additive="base">
                                        <p:cTn id="53"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54" dur="500"/>
                                        <p:tgtEl>
                                          <p:spTgt spid="10">
                                            <p:txEl>
                                              <p:pRg st="1" end="1"/>
                                            </p:tx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 calcmode="lin" valueType="num">
                                      <p:cBhvr additive="base">
                                        <p:cTn id="57"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8" dur="500"/>
                                        <p:tgtEl>
                                          <p:spTgt spid="10">
                                            <p:txEl>
                                              <p:pRg st="2" end="2"/>
                                            </p:txEl>
                                          </p:spTgt>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 calcmode="lin" valueType="num">
                                      <p:cBhvr additive="base">
                                        <p:cTn id="61"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62" dur="500"/>
                                        <p:tgtEl>
                                          <p:spTgt spid="10">
                                            <p:txEl>
                                              <p:pRg st="3" end="3"/>
                                            </p:txEl>
                                          </p:spTgt>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anim calcmode="lin" valueType="num">
                                      <p:cBhvr additive="base">
                                        <p:cTn id="6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11">
                                            <p:txEl>
                                              <p:pRg st="0" end="0"/>
                                            </p:txEl>
                                          </p:spTgt>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anim calcmode="lin" valueType="num">
                                      <p:cBhvr additive="base">
                                        <p:cTn id="69"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7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7" grpId="0" build="allAtOnce"/>
      <p:bldP spid="8" grpId="0" build="allAtOnce"/>
      <p:bldP spid="9" grpId="0" build="allAtOnce"/>
      <p:bldP spid="10" grpId="0" build="allAtOnce"/>
      <p:bldP spid="11" grpId="0" build="allAtOnce"/>
      <p:bldP spid="1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4050"/>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70456" y="270456"/>
              <a:ext cx="11668259" cy="6349285"/>
            </a:xfrm>
            <a:prstGeom prst="frame">
              <a:avLst>
                <a:gd name="adj1" fmla="val 2630"/>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p:cNvSpPr txBox="1"/>
          <p:nvPr/>
        </p:nvSpPr>
        <p:spPr>
          <a:xfrm>
            <a:off x="4398551" y="984300"/>
            <a:ext cx="2732507" cy="707886"/>
          </a:xfrm>
          <a:prstGeom prst="rect">
            <a:avLst/>
          </a:prstGeom>
          <a:noFill/>
          <a:ln w="38100">
            <a:solidFill>
              <a:srgbClr val="0066FF"/>
            </a:solidFill>
          </a:ln>
        </p:spPr>
        <p:txBody>
          <a:bodyPr wrap="none" rtlCol="0">
            <a:prstTxWarp prst="textChevron">
              <a:avLst/>
            </a:prstTxWarp>
            <a:spAutoFit/>
            <a:scene3d>
              <a:camera prst="orthographicFront"/>
              <a:lightRig rig="threePt" dir="t"/>
            </a:scene3d>
            <a:sp3d extrusionH="57150">
              <a:bevelT w="57150" h="38100" prst="artDeco"/>
            </a:sp3d>
          </a:bodyPr>
          <a:lstStyle/>
          <a:p>
            <a:r>
              <a:rPr lang="en-US" sz="4000" b="1" dirty="0" smtClean="0">
                <a:solidFill>
                  <a:srgbClr val="FF33CC"/>
                </a:solidFill>
                <a:latin typeface="Bodoni MT Black" panose="02070A03080606020203" pitchFamily="18" charset="0"/>
              </a:rPr>
              <a:t> Evaluation </a:t>
            </a:r>
            <a:endParaRPr lang="en-US" sz="4000" b="1" dirty="0">
              <a:solidFill>
                <a:srgbClr val="FF33CC"/>
              </a:solidFill>
              <a:latin typeface="Bodoni MT Black" panose="02070A03080606020203" pitchFamily="18" charset="0"/>
            </a:endParaRPr>
          </a:p>
        </p:txBody>
      </p:sp>
      <p:sp>
        <p:nvSpPr>
          <p:cNvPr id="6" name="TextBox 5"/>
          <p:cNvSpPr txBox="1"/>
          <p:nvPr/>
        </p:nvSpPr>
        <p:spPr>
          <a:xfrm>
            <a:off x="2118953" y="2203276"/>
            <a:ext cx="5050742" cy="461665"/>
          </a:xfrm>
          <a:prstGeom prst="rect">
            <a:avLst/>
          </a:prstGeom>
          <a:noFill/>
        </p:spPr>
        <p:txBody>
          <a:bodyPr wrap="none" rtlCol="0">
            <a:prstTxWarp prst="textPlain">
              <a:avLst/>
            </a:prstTxWarp>
            <a:spAutoFit/>
            <a:scene3d>
              <a:camera prst="orthographicFront"/>
              <a:lightRig rig="threePt" dir="t"/>
            </a:scene3d>
            <a:sp3d extrusionH="57150">
              <a:bevelT w="57150" h="38100" prst="artDeco"/>
            </a:sp3d>
          </a:bodyPr>
          <a:lstStyle/>
          <a:p>
            <a:r>
              <a:rPr lang="en-US" sz="2400" b="1" dirty="0" smtClean="0">
                <a:latin typeface="Bodoni MT Black" panose="02070A03080606020203" pitchFamily="18" charset="0"/>
              </a:rPr>
              <a:t>1. Why do you like folk songs? </a:t>
            </a:r>
            <a:endParaRPr lang="en-US" sz="2400" b="1" dirty="0">
              <a:latin typeface="Bodoni MT Black" panose="02070A03080606020203" pitchFamily="18" charset="0"/>
            </a:endParaRPr>
          </a:p>
        </p:txBody>
      </p:sp>
      <p:sp>
        <p:nvSpPr>
          <p:cNvPr id="7" name="TextBox 6"/>
          <p:cNvSpPr txBox="1"/>
          <p:nvPr/>
        </p:nvSpPr>
        <p:spPr>
          <a:xfrm>
            <a:off x="2080316" y="3191988"/>
            <a:ext cx="6032549" cy="461665"/>
          </a:xfrm>
          <a:prstGeom prst="rect">
            <a:avLst/>
          </a:prstGeom>
          <a:noFill/>
        </p:spPr>
        <p:txBody>
          <a:bodyPr wrap="none" rtlCol="0">
            <a:prstTxWarp prst="textPlain">
              <a:avLst/>
            </a:prstTxWarp>
            <a:spAutoFit/>
            <a:scene3d>
              <a:camera prst="orthographicFront"/>
              <a:lightRig rig="threePt" dir="t"/>
            </a:scene3d>
            <a:sp3d extrusionH="57150">
              <a:bevelT w="57150" h="38100" prst="artDeco"/>
            </a:sp3d>
          </a:bodyPr>
          <a:lstStyle/>
          <a:p>
            <a:r>
              <a:rPr lang="en-US" sz="2400" b="1" dirty="0" smtClean="0">
                <a:latin typeface="Bodoni MT Black" panose="02070A03080606020203" pitchFamily="18" charset="0"/>
              </a:rPr>
              <a:t>3. Who is your favourite folk singer? </a:t>
            </a:r>
            <a:endParaRPr lang="en-US" sz="2400" b="1" dirty="0">
              <a:latin typeface="Bodoni MT Black" panose="02070A03080606020203" pitchFamily="18" charset="0"/>
            </a:endParaRPr>
          </a:p>
        </p:txBody>
      </p:sp>
      <p:sp>
        <p:nvSpPr>
          <p:cNvPr id="8" name="TextBox 7"/>
          <p:cNvSpPr txBox="1"/>
          <p:nvPr/>
        </p:nvSpPr>
        <p:spPr>
          <a:xfrm>
            <a:off x="2054558" y="3685451"/>
            <a:ext cx="5339603" cy="461665"/>
          </a:xfrm>
          <a:prstGeom prst="rect">
            <a:avLst/>
          </a:prstGeom>
          <a:noFill/>
        </p:spPr>
        <p:txBody>
          <a:bodyPr wrap="none" rtlCol="0">
            <a:prstTxWarp prst="textPlain">
              <a:avLst/>
            </a:prstTxWarp>
            <a:spAutoFit/>
            <a:scene3d>
              <a:camera prst="orthographicFront"/>
              <a:lightRig rig="threePt" dir="t"/>
            </a:scene3d>
            <a:sp3d extrusionH="57150">
              <a:bevelT w="57150" h="38100" prst="artDeco"/>
            </a:sp3d>
          </a:bodyPr>
          <a:lstStyle/>
          <a:p>
            <a:r>
              <a:rPr lang="en-US" sz="2400" b="1" dirty="0">
                <a:latin typeface="Bodoni MT Black" panose="02070A03080606020203" pitchFamily="18" charset="0"/>
              </a:rPr>
              <a:t>4</a:t>
            </a:r>
            <a:r>
              <a:rPr lang="en-US" sz="2400" b="1" dirty="0" smtClean="0">
                <a:latin typeface="Bodoni MT Black" panose="02070A03080606020203" pitchFamily="18" charset="0"/>
              </a:rPr>
              <a:t>. Which song do you like most? </a:t>
            </a:r>
            <a:endParaRPr lang="en-US" sz="2400" b="1" dirty="0">
              <a:latin typeface="Bodoni MT Black" panose="02070A03080606020203" pitchFamily="18" charset="0"/>
            </a:endParaRPr>
          </a:p>
        </p:txBody>
      </p:sp>
      <p:sp>
        <p:nvSpPr>
          <p:cNvPr id="9" name="TextBox 8"/>
          <p:cNvSpPr txBox="1"/>
          <p:nvPr/>
        </p:nvSpPr>
        <p:spPr>
          <a:xfrm>
            <a:off x="2080316" y="2691686"/>
            <a:ext cx="6501460" cy="461665"/>
          </a:xfrm>
          <a:prstGeom prst="rect">
            <a:avLst/>
          </a:prstGeom>
          <a:noFill/>
        </p:spPr>
        <p:txBody>
          <a:bodyPr wrap="none" rtlCol="0">
            <a:prstTxWarp prst="textPlain">
              <a:avLst/>
            </a:prstTxWarp>
            <a:spAutoFit/>
            <a:scene3d>
              <a:camera prst="orthographicFront"/>
              <a:lightRig rig="threePt" dir="t"/>
            </a:scene3d>
            <a:sp3d extrusionH="57150">
              <a:bevelT w="57150" h="38100" prst="artDeco"/>
            </a:sp3d>
          </a:bodyPr>
          <a:lstStyle/>
          <a:p>
            <a:r>
              <a:rPr lang="en-US" sz="2400" b="1" dirty="0" smtClean="0">
                <a:latin typeface="Bodoni MT Black" panose="02070A03080606020203" pitchFamily="18" charset="0"/>
              </a:rPr>
              <a:t>2. Do you enjoy any folk songs concert?  </a:t>
            </a:r>
            <a:endParaRPr lang="en-US" sz="2400" b="1" dirty="0">
              <a:latin typeface="Bodoni MT Black" panose="02070A03080606020203" pitchFamily="18" charset="0"/>
            </a:endParaRPr>
          </a:p>
        </p:txBody>
      </p:sp>
      <p:sp>
        <p:nvSpPr>
          <p:cNvPr id="10" name="TextBox 9"/>
          <p:cNvSpPr txBox="1"/>
          <p:nvPr/>
        </p:nvSpPr>
        <p:spPr>
          <a:xfrm>
            <a:off x="2080316" y="4153955"/>
            <a:ext cx="8427692" cy="461665"/>
          </a:xfrm>
          <a:prstGeom prst="rect">
            <a:avLst/>
          </a:prstGeom>
          <a:noFill/>
        </p:spPr>
        <p:txBody>
          <a:bodyPr wrap="none" rtlCol="0">
            <a:prstTxWarp prst="textPlain">
              <a:avLst/>
            </a:prstTxWarp>
            <a:spAutoFit/>
            <a:scene3d>
              <a:camera prst="orthographicFront"/>
              <a:lightRig rig="threePt" dir="t"/>
            </a:scene3d>
            <a:sp3d extrusionH="57150">
              <a:bevelT w="57150" h="38100" prst="artDeco"/>
            </a:sp3d>
          </a:bodyPr>
          <a:lstStyle/>
          <a:p>
            <a:r>
              <a:rPr lang="en-US" sz="2400" b="1" dirty="0" smtClean="0">
                <a:latin typeface="Bodoni MT Black" panose="02070A03080606020203" pitchFamily="18" charset="0"/>
              </a:rPr>
              <a:t>5. Do you play any instrument mention of this text?  </a:t>
            </a:r>
            <a:endParaRPr lang="en-US" sz="2400" b="1" dirty="0">
              <a:latin typeface="Bodoni MT Black" panose="02070A03080606020203"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5461676"/>
            <a:ext cx="11346287" cy="99661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10609">
            <a:off x="10861252" y="418418"/>
            <a:ext cx="1128077" cy="64339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31462" flipH="1" flipV="1">
            <a:off x="191689" y="437730"/>
            <a:ext cx="1186734" cy="676852"/>
          </a:xfrm>
          <a:prstGeom prst="rect">
            <a:avLst/>
          </a:prstGeom>
        </p:spPr>
      </p:pic>
    </p:spTree>
    <p:extLst>
      <p:ext uri="{BB962C8B-B14F-4D97-AF65-F5344CB8AC3E}">
        <p14:creationId xmlns:p14="http://schemas.microsoft.com/office/powerpoint/2010/main" val="13020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up)">
                                      <p:cBhvr>
                                        <p:cTn id="22" dur="500"/>
                                        <p:tgtEl>
                                          <p:spTgt spid="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0905" y="3161764"/>
            <a:ext cx="5046019" cy="2677656"/>
          </a:xfrm>
          <a:prstGeom prst="rect">
            <a:avLst/>
          </a:prstGeom>
          <a:noFill/>
        </p:spPr>
        <p:txBody>
          <a:bodyPr wrap="square" rtlCol="0">
            <a:prstTxWarp prst="textPlain">
              <a:avLst/>
            </a:prstTxWarp>
            <a:spAutoFit/>
            <a:scene3d>
              <a:camera prst="orthographicFront"/>
              <a:lightRig rig="threePt" dir="t"/>
            </a:scene3d>
            <a:sp3d extrusionH="57150">
              <a:bevelT w="57150" h="38100" prst="artDeco"/>
            </a:sp3d>
          </a:bodyPr>
          <a:lstStyle/>
          <a:p>
            <a:pPr algn="ctr"/>
            <a:r>
              <a:rPr lang="en-US" sz="1100" dirty="0" smtClean="0">
                <a:ln w="0"/>
                <a:solidFill>
                  <a:srgbClr val="002060"/>
                </a:solidFill>
                <a:effectLst>
                  <a:outerShdw blurRad="38100" dist="19050" dir="2700000" algn="tl" rotWithShape="0">
                    <a:schemeClr val="dk1">
                      <a:alpha val="40000"/>
                    </a:schemeClr>
                  </a:outerShdw>
                </a:effectLst>
                <a:latin typeface="Wide Latin" panose="020A0A07050505020404" pitchFamily="18" charset="0"/>
              </a:rPr>
              <a:t>Muhammad Rehan Uddin </a:t>
            </a:r>
          </a:p>
          <a:p>
            <a:pPr algn="ctr"/>
            <a:r>
              <a:rPr lang="en-US" sz="1100" dirty="0" smtClean="0">
                <a:ln w="0"/>
                <a:solidFill>
                  <a:srgbClr val="002060"/>
                </a:solidFill>
                <a:effectLst>
                  <a:outerShdw blurRad="38100" dist="19050" dir="2700000" algn="tl" rotWithShape="0">
                    <a:schemeClr val="dk1">
                      <a:alpha val="40000"/>
                    </a:schemeClr>
                  </a:outerShdw>
                </a:effectLst>
                <a:latin typeface="Wide Latin" panose="020A0A07050505020404" pitchFamily="18" charset="0"/>
              </a:rPr>
              <a:t>Assistant Teacher </a:t>
            </a:r>
          </a:p>
          <a:p>
            <a:pPr algn="ctr"/>
            <a:r>
              <a:rPr lang="en-US" sz="1100" dirty="0" smtClean="0">
                <a:ln w="0"/>
                <a:solidFill>
                  <a:srgbClr val="002060"/>
                </a:solidFill>
                <a:effectLst>
                  <a:outerShdw blurRad="38100" dist="19050" dir="2700000" algn="tl" rotWithShape="0">
                    <a:schemeClr val="dk1">
                      <a:alpha val="40000"/>
                    </a:schemeClr>
                  </a:outerShdw>
                </a:effectLst>
                <a:latin typeface="Wide Latin" panose="020A0A07050505020404" pitchFamily="18" charset="0"/>
              </a:rPr>
              <a:t>Pakshail Ideal High School </a:t>
            </a:r>
          </a:p>
          <a:p>
            <a:pPr algn="ctr"/>
            <a:r>
              <a:rPr lang="en-US" sz="1100" dirty="0" smtClean="0">
                <a:ln w="0"/>
                <a:solidFill>
                  <a:srgbClr val="002060"/>
                </a:solidFill>
                <a:effectLst>
                  <a:outerShdw blurRad="38100" dist="19050" dir="2700000" algn="tl" rotWithShape="0">
                    <a:schemeClr val="dk1">
                      <a:alpha val="40000"/>
                    </a:schemeClr>
                  </a:outerShdw>
                </a:effectLst>
                <a:latin typeface="Wide Latin" panose="020A0A07050505020404" pitchFamily="18" charset="0"/>
              </a:rPr>
              <a:t>Barlekha, Moulvibazar. </a:t>
            </a:r>
          </a:p>
          <a:p>
            <a:pPr algn="ctr"/>
            <a:r>
              <a:rPr lang="en-US" sz="1100" dirty="0" smtClean="0">
                <a:ln w="0"/>
                <a:solidFill>
                  <a:srgbClr val="002060"/>
                </a:solidFill>
                <a:effectLst>
                  <a:outerShdw blurRad="38100" dist="19050" dir="2700000" algn="tl" rotWithShape="0">
                    <a:schemeClr val="dk1">
                      <a:alpha val="40000"/>
                    </a:schemeClr>
                  </a:outerShdw>
                </a:effectLst>
                <a:latin typeface="Wide Latin" panose="020A0A07050505020404" pitchFamily="18" charset="0"/>
              </a:rPr>
              <a:t>Mobile: 01742823363 </a:t>
            </a:r>
          </a:p>
          <a:p>
            <a:pPr algn="ctr"/>
            <a:r>
              <a:rPr lang="en-US" sz="1100" dirty="0" smtClean="0">
                <a:ln w="0"/>
                <a:solidFill>
                  <a:srgbClr val="002060"/>
                </a:solidFill>
                <a:effectLst>
                  <a:outerShdw blurRad="38100" dist="19050" dir="2700000" algn="tl" rotWithShape="0">
                    <a:schemeClr val="dk1">
                      <a:alpha val="40000"/>
                    </a:schemeClr>
                  </a:outerShdw>
                </a:effectLst>
                <a:latin typeface="Wide Latin" panose="020A0A07050505020404" pitchFamily="18" charset="0"/>
              </a:rPr>
              <a:t>ICT4E District Ambassador, Moulvibazar. </a:t>
            </a:r>
            <a:endParaRPr lang="en-US" sz="1100" dirty="0">
              <a:ln w="0"/>
              <a:solidFill>
                <a:srgbClr val="002060"/>
              </a:solidFill>
              <a:effectLst>
                <a:outerShdw blurRad="38100" dist="19050" dir="2700000" algn="tl" rotWithShape="0">
                  <a:schemeClr val="dk1">
                    <a:alpha val="40000"/>
                  </a:schemeClr>
                </a:outerShdw>
              </a:effectLst>
              <a:latin typeface="Wide Latin" panose="020A0A07050505020404" pitchFamily="18" charset="0"/>
            </a:endParaRPr>
          </a:p>
        </p:txBody>
      </p:sp>
      <p:sp>
        <p:nvSpPr>
          <p:cNvPr id="13" name="TextBox 12"/>
          <p:cNvSpPr txBox="1"/>
          <p:nvPr/>
        </p:nvSpPr>
        <p:spPr>
          <a:xfrm>
            <a:off x="7352448" y="3315023"/>
            <a:ext cx="2908168" cy="1815882"/>
          </a:xfrm>
          <a:prstGeom prst="rect">
            <a:avLst/>
          </a:prstGeom>
          <a:noFill/>
        </p:spPr>
        <p:txBody>
          <a:bodyPr wrap="none" rtlCol="0">
            <a:prstTxWarp prst="textPlain">
              <a:avLst/>
            </a:prstTxWarp>
            <a:spAutoFit/>
            <a:scene3d>
              <a:camera prst="orthographicFront"/>
              <a:lightRig rig="threePt" dir="t"/>
            </a:scene3d>
            <a:sp3d extrusionH="57150">
              <a:bevelT w="57150" h="38100" prst="artDeco"/>
            </a:sp3d>
          </a:bodyPr>
          <a:lstStyle/>
          <a:p>
            <a:pPr algn="ctr"/>
            <a:r>
              <a:rPr lang="en-US" sz="2800" b="1" dirty="0" smtClean="0">
                <a:ln w="0"/>
                <a:solidFill>
                  <a:srgbClr val="002060"/>
                </a:solidFill>
                <a:effectLst>
                  <a:innerShdw blurRad="63500" dist="50800" dir="18900000">
                    <a:prstClr val="black">
                      <a:alpha val="50000"/>
                    </a:prstClr>
                  </a:innerShdw>
                </a:effectLst>
                <a:latin typeface="Wide Latin" panose="020A0A07050505020404" pitchFamily="18" charset="0"/>
              </a:rPr>
              <a:t>English 1</a:t>
            </a:r>
            <a:r>
              <a:rPr lang="en-US" sz="2800" b="1" baseline="30000" dirty="0" smtClean="0">
                <a:ln w="0"/>
                <a:solidFill>
                  <a:srgbClr val="002060"/>
                </a:solidFill>
                <a:effectLst>
                  <a:innerShdw blurRad="63500" dist="50800" dir="18900000">
                    <a:prstClr val="black">
                      <a:alpha val="50000"/>
                    </a:prstClr>
                  </a:innerShdw>
                </a:effectLst>
                <a:latin typeface="Wide Latin" panose="020A0A07050505020404" pitchFamily="18" charset="0"/>
              </a:rPr>
              <a:t>st</a:t>
            </a:r>
            <a:r>
              <a:rPr lang="en-US" sz="2800" b="1" dirty="0" smtClean="0">
                <a:ln w="0"/>
                <a:solidFill>
                  <a:srgbClr val="002060"/>
                </a:solidFill>
                <a:effectLst>
                  <a:innerShdw blurRad="63500" dist="50800" dir="18900000">
                    <a:prstClr val="black">
                      <a:alpha val="50000"/>
                    </a:prstClr>
                  </a:innerShdw>
                </a:effectLst>
                <a:latin typeface="Wide Latin" panose="020A0A07050505020404" pitchFamily="18" charset="0"/>
              </a:rPr>
              <a:t> paper </a:t>
            </a:r>
          </a:p>
          <a:p>
            <a:pPr algn="ctr"/>
            <a:r>
              <a:rPr lang="en-US" sz="2800" b="1" dirty="0" smtClean="0">
                <a:ln w="0"/>
                <a:solidFill>
                  <a:srgbClr val="002060"/>
                </a:solidFill>
                <a:effectLst>
                  <a:innerShdw blurRad="63500" dist="50800" dir="18900000">
                    <a:prstClr val="black">
                      <a:alpha val="50000"/>
                    </a:prstClr>
                  </a:innerShdw>
                </a:effectLst>
                <a:latin typeface="Wide Latin" panose="020A0A07050505020404" pitchFamily="18" charset="0"/>
              </a:rPr>
              <a:t>Class- Eight </a:t>
            </a:r>
          </a:p>
          <a:p>
            <a:pPr algn="ctr"/>
            <a:r>
              <a:rPr lang="en-US" sz="2800" b="1" dirty="0" smtClean="0">
                <a:ln w="0"/>
                <a:solidFill>
                  <a:srgbClr val="002060"/>
                </a:solidFill>
                <a:effectLst>
                  <a:innerShdw blurRad="63500" dist="50800" dir="18900000">
                    <a:prstClr val="black">
                      <a:alpha val="50000"/>
                    </a:prstClr>
                  </a:innerShdw>
                </a:effectLst>
                <a:latin typeface="Wide Latin" panose="020A0A07050505020404" pitchFamily="18" charset="0"/>
              </a:rPr>
              <a:t>Unite: One, Lesson: One</a:t>
            </a:r>
          </a:p>
          <a:p>
            <a:pPr algn="ctr"/>
            <a:r>
              <a:rPr lang="en-US" sz="2800" b="1" dirty="0" smtClean="0">
                <a:ln w="0"/>
                <a:solidFill>
                  <a:srgbClr val="002060"/>
                </a:solidFill>
                <a:effectLst>
                  <a:innerShdw blurRad="63500" dist="50800" dir="18900000">
                    <a:prstClr val="black">
                      <a:alpha val="50000"/>
                    </a:prstClr>
                  </a:innerShdw>
                </a:effectLst>
                <a:latin typeface="Wide Latin" panose="020A0A07050505020404" pitchFamily="18" charset="0"/>
              </a:rPr>
              <a:t>Time: 50 Minute </a:t>
            </a:r>
            <a:endParaRPr lang="en-US" sz="2800" b="1" dirty="0">
              <a:ln w="0"/>
              <a:solidFill>
                <a:srgbClr val="002060"/>
              </a:solidFill>
              <a:effectLst>
                <a:innerShdw blurRad="63500" dist="50800" dir="18900000">
                  <a:prstClr val="black">
                    <a:alpha val="50000"/>
                  </a:prstClr>
                </a:innerShdw>
              </a:effectLst>
              <a:latin typeface="Wide Latin" panose="020A0A07050505020404" pitchFamily="18" charset="0"/>
            </a:endParaRPr>
          </a:p>
        </p:txBody>
      </p:sp>
      <p:grpSp>
        <p:nvGrpSpPr>
          <p:cNvPr id="4" name="Group 3"/>
          <p:cNvGrpSpPr/>
          <p:nvPr/>
        </p:nvGrpSpPr>
        <p:grpSpPr>
          <a:xfrm>
            <a:off x="-154547" y="0"/>
            <a:ext cx="12505386" cy="7047298"/>
            <a:chOff x="-193183" y="0"/>
            <a:chExt cx="12505386" cy="704729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742" y="1215761"/>
              <a:ext cx="1738650" cy="1738650"/>
            </a:xfrm>
            <a:prstGeom prst="ellipse">
              <a:avLst/>
            </a:prstGeom>
            <a:ln w="63500" cap="rnd">
              <a:solidFill>
                <a:srgbClr val="333333"/>
              </a:solidFill>
            </a:ln>
            <a:effectLst>
              <a:glow rad="228600">
                <a:schemeClr val="accent5">
                  <a:satMod val="175000"/>
                  <a:alpha val="40000"/>
                </a:schemeClr>
              </a:glow>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404" y="1399018"/>
              <a:ext cx="1522256" cy="173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800" y="1098131"/>
              <a:ext cx="2729130" cy="5280338"/>
            </a:xfrm>
            <a:prstGeom prst="rect">
              <a:avLst/>
            </a:prstGeom>
          </p:spPr>
        </p:pic>
        <p:grpSp>
          <p:nvGrpSpPr>
            <p:cNvPr id="8" name="Group 7"/>
            <p:cNvGrpSpPr/>
            <p:nvPr/>
          </p:nvGrpSpPr>
          <p:grpSpPr>
            <a:xfrm>
              <a:off x="-193183" y="0"/>
              <a:ext cx="12505386" cy="7047298"/>
              <a:chOff x="-193183" y="0"/>
              <a:chExt cx="12505386" cy="7047298"/>
            </a:xfrm>
          </p:grpSpPr>
          <p:grpSp>
            <p:nvGrpSpPr>
              <p:cNvPr id="7" name="Group 6"/>
              <p:cNvGrpSpPr/>
              <p:nvPr/>
            </p:nvGrpSpPr>
            <p:grpSpPr>
              <a:xfrm>
                <a:off x="-42507" y="0"/>
                <a:ext cx="12234507" cy="7047298"/>
                <a:chOff x="-42507" y="0"/>
                <a:chExt cx="12234507" cy="7047298"/>
              </a:xfrm>
            </p:grpSpPr>
            <p:sp>
              <p:nvSpPr>
                <p:cNvPr id="2" name="Frame 1"/>
                <p:cNvSpPr/>
                <p:nvPr/>
              </p:nvSpPr>
              <p:spPr>
                <a:xfrm>
                  <a:off x="-42507" y="0"/>
                  <a:ext cx="12234507" cy="7047298"/>
                </a:xfrm>
                <a:prstGeom prst="frame">
                  <a:avLst>
                    <a:gd name="adj1" fmla="val 3486"/>
                  </a:avLst>
                </a:prstGeom>
                <a:solidFill>
                  <a:srgbClr val="7030A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90121" y="211750"/>
                  <a:ext cx="11773559" cy="6617182"/>
                </a:xfrm>
                <a:prstGeom prst="frame">
                  <a:avLst>
                    <a:gd name="adj1" fmla="val 2086"/>
                  </a:avLst>
                </a:prstGeom>
                <a:solidFill>
                  <a:srgbClr val="00B0F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194592" y="263225"/>
                <a:ext cx="1600887" cy="16812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97336" y="291945"/>
                <a:ext cx="1535259" cy="161237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183" y="4843749"/>
                <a:ext cx="12505386" cy="2104264"/>
              </a:xfrm>
              <a:prstGeom prst="rect">
                <a:avLst/>
              </a:prstGeom>
            </p:spPr>
          </p:pic>
        </p:grpSp>
      </p:grpSp>
      <p:sp>
        <p:nvSpPr>
          <p:cNvPr id="11" name="TextBox 10"/>
          <p:cNvSpPr txBox="1"/>
          <p:nvPr/>
        </p:nvSpPr>
        <p:spPr>
          <a:xfrm>
            <a:off x="4816773" y="405106"/>
            <a:ext cx="2956259" cy="923330"/>
          </a:xfrm>
          <a:prstGeom prst="rect">
            <a:avLst/>
          </a:prstGeom>
          <a:noFill/>
        </p:spPr>
        <p:txBody>
          <a:bodyPr wrap="none" rtlCol="0">
            <a:spAutoFit/>
            <a:scene3d>
              <a:camera prst="orthographicFront"/>
              <a:lightRig rig="threePt" dir="t"/>
            </a:scene3d>
            <a:sp3d extrusionH="57150">
              <a:bevelT w="38100" h="38100" prst="angle"/>
            </a:sp3d>
          </a:bodyPr>
          <a:lstStyle/>
          <a:p>
            <a:r>
              <a:rPr lang="en-US" sz="5400" dirty="0" smtClean="0">
                <a:solidFill>
                  <a:srgbClr val="C00000"/>
                </a:solidFill>
                <a:effectLst>
                  <a:outerShdw blurRad="50800" dist="38100" dir="8100000" algn="tr" rotWithShape="0">
                    <a:prstClr val="black">
                      <a:alpha val="40000"/>
                    </a:prstClr>
                  </a:outerShdw>
                </a:effectLst>
                <a:latin typeface="Bodoni MT Black" panose="02070A03080606020203" pitchFamily="18" charset="0"/>
              </a:rPr>
              <a:t>Identity</a:t>
            </a:r>
            <a:endParaRPr lang="en-US" sz="5400" dirty="0">
              <a:solidFill>
                <a:srgbClr val="C00000"/>
              </a:solidFill>
              <a:effectLst>
                <a:outerShdw blurRad="50800" dist="38100" dir="8100000" algn="tr" rotWithShape="0">
                  <a:prstClr val="black">
                    <a:alpha val="40000"/>
                  </a:prstClr>
                </a:outerShdw>
              </a:effectLst>
              <a:latin typeface="Bodoni MT Black" panose="02070A03080606020203" pitchFamily="18" charset="0"/>
            </a:endParaRPr>
          </a:p>
        </p:txBody>
      </p:sp>
    </p:spTree>
    <p:extLst>
      <p:ext uri="{BB962C8B-B14F-4D97-AF65-F5344CB8AC3E}">
        <p14:creationId xmlns:p14="http://schemas.microsoft.com/office/powerpoint/2010/main" val="3547099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4031082" y="566671"/>
            <a:ext cx="4391699" cy="584775"/>
          </a:xfrm>
          <a:prstGeom prst="rect">
            <a:avLst/>
          </a:prstGeom>
          <a:noFill/>
          <a:ln w="57150">
            <a:solidFill>
              <a:srgbClr val="00B050"/>
            </a:solidFill>
          </a:ln>
        </p:spPr>
        <p:txBody>
          <a:bodyPr wrap="square" rtlCol="0">
            <a:spAutoFit/>
            <a:scene3d>
              <a:camera prst="orthographicFront"/>
              <a:lightRig rig="threePt" dir="t"/>
            </a:scene3d>
            <a:sp3d extrusionH="57150">
              <a:bevelT w="57150" h="38100" prst="artDeco"/>
            </a:sp3d>
          </a:bodyPr>
          <a:lstStyle/>
          <a:p>
            <a:r>
              <a:rPr lang="en-US" sz="3200" b="1" dirty="0" smtClean="0">
                <a:solidFill>
                  <a:srgbClr val="FF33CC"/>
                </a:solidFill>
                <a:effectLst>
                  <a:outerShdw blurRad="50800" dist="38100" dir="8100000" algn="tr" rotWithShape="0">
                    <a:prstClr val="black">
                      <a:alpha val="40000"/>
                    </a:prstClr>
                  </a:outerShdw>
                </a:effectLst>
                <a:latin typeface="Wide Latin" panose="020A0A07050505020404" pitchFamily="18" charset="0"/>
              </a:rPr>
              <a:t>Home work </a:t>
            </a:r>
            <a:endParaRPr lang="en-US" sz="3200" b="1" dirty="0">
              <a:solidFill>
                <a:srgbClr val="FF33CC"/>
              </a:solidFill>
              <a:effectLst>
                <a:outerShdw blurRad="50800" dist="38100" dir="8100000" algn="tr" rotWithShape="0">
                  <a:prstClr val="black">
                    <a:alpha val="40000"/>
                  </a:prstClr>
                </a:outerShdw>
              </a:effectLst>
              <a:latin typeface="Wide Latin" panose="020A0A070505050204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080" y="1344629"/>
            <a:ext cx="6684134" cy="3369038"/>
          </a:xfrm>
          <a:prstGeom prst="ellipse">
            <a:avLst/>
          </a:prstGeom>
          <a:ln>
            <a:noFill/>
          </a:ln>
          <a:effectLst>
            <a:softEdge rad="112500"/>
          </a:effectLst>
        </p:spPr>
      </p:pic>
      <p:sp>
        <p:nvSpPr>
          <p:cNvPr id="10" name="TextBox 9"/>
          <p:cNvSpPr txBox="1"/>
          <p:nvPr/>
        </p:nvSpPr>
        <p:spPr>
          <a:xfrm>
            <a:off x="2264949" y="4958366"/>
            <a:ext cx="7923964" cy="584775"/>
          </a:xfrm>
          <a:prstGeom prst="rect">
            <a:avLst/>
          </a:prstGeom>
          <a:noFill/>
        </p:spPr>
        <p:txBody>
          <a:bodyPr wrap="none" rtlCol="0">
            <a:prstTxWarp prst="textPlain">
              <a:avLst/>
            </a:prstTxWarp>
            <a:spAutoFit/>
            <a:scene3d>
              <a:camera prst="orthographicFront"/>
              <a:lightRig rig="threePt" dir="t"/>
            </a:scene3d>
            <a:sp3d extrusionH="57150">
              <a:bevelT w="57150" h="38100" prst="artDeco"/>
            </a:sp3d>
          </a:bodyPr>
          <a:lstStyle/>
          <a:p>
            <a:r>
              <a:rPr lang="en-US" sz="3200" b="1" dirty="0" smtClean="0">
                <a:solidFill>
                  <a:srgbClr val="FF3399"/>
                </a:solidFill>
                <a:effectLst>
                  <a:glow rad="228600">
                    <a:schemeClr val="accent6">
                      <a:satMod val="175000"/>
                      <a:alpha val="40000"/>
                    </a:schemeClr>
                  </a:glow>
                  <a:outerShdw blurRad="50800" dist="38100" dir="16200000" rotWithShape="0">
                    <a:prstClr val="black">
                      <a:alpha val="40000"/>
                    </a:prstClr>
                  </a:outerShdw>
                </a:effectLst>
                <a:latin typeface="Britannic Bold" panose="020B0903060703020204" pitchFamily="34" charset="0"/>
              </a:rPr>
              <a:t>Write a paragraph about “our folk songs” </a:t>
            </a:r>
            <a:endParaRPr lang="en-US" sz="3200" b="1" dirty="0">
              <a:solidFill>
                <a:srgbClr val="FF3399"/>
              </a:solidFill>
              <a:effectLst>
                <a:glow rad="228600">
                  <a:schemeClr val="accent6">
                    <a:satMod val="175000"/>
                    <a:alpha val="40000"/>
                  </a:schemeClr>
                </a:glow>
                <a:outerShdw blurRad="50800" dist="38100" dir="16200000" rotWithShape="0">
                  <a:prstClr val="black">
                    <a:alpha val="40000"/>
                  </a:prstClr>
                </a:outerShdw>
              </a:effectLst>
              <a:latin typeface="Britannic Bold" panose="020B0903060703020204" pitchFamily="34" charset="0"/>
            </a:endParaRPr>
          </a:p>
        </p:txBody>
      </p:sp>
      <p:grpSp>
        <p:nvGrpSpPr>
          <p:cNvPr id="13" name="Group 12"/>
          <p:cNvGrpSpPr/>
          <p:nvPr/>
        </p:nvGrpSpPr>
        <p:grpSpPr>
          <a:xfrm>
            <a:off x="0" y="0"/>
            <a:ext cx="12192000" cy="6858000"/>
            <a:chOff x="0" y="0"/>
            <a:chExt cx="12192000" cy="6858000"/>
          </a:xfrm>
        </p:grpSpPr>
        <p:grpSp>
          <p:nvGrpSpPr>
            <p:cNvPr id="9" name="Group 8"/>
            <p:cNvGrpSpPr/>
            <p:nvPr/>
          </p:nvGrpSpPr>
          <p:grpSpPr>
            <a:xfrm>
              <a:off x="0" y="0"/>
              <a:ext cx="12192000" cy="6858000"/>
              <a:chOff x="0" y="0"/>
              <a:chExt cx="12192000" cy="685800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486"/>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18940" y="218941"/>
                  <a:ext cx="11732653" cy="6413680"/>
                </a:xfrm>
                <a:prstGeom prst="frame">
                  <a:avLst>
                    <a:gd name="adj1" fmla="val 2683"/>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19" y="4906851"/>
                <a:ext cx="11732653" cy="1552858"/>
              </a:xfrm>
              <a:prstGeom prst="rect">
                <a:avLst/>
              </a:prstGeom>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444881" y="154660"/>
              <a:ext cx="1276940" cy="168497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71752" y="230077"/>
              <a:ext cx="1302502" cy="1718704"/>
            </a:xfrm>
            <a:prstGeom prst="rect">
              <a:avLst/>
            </a:prstGeom>
          </p:spPr>
        </p:pic>
      </p:grpSp>
    </p:spTree>
    <p:extLst>
      <p:ext uri="{BB962C8B-B14F-4D97-AF65-F5344CB8AC3E}">
        <p14:creationId xmlns:p14="http://schemas.microsoft.com/office/powerpoint/2010/main" val="6298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0">
                                            <p:txEl>
                                              <p:pRg st="0" end="0"/>
                                            </p:txEl>
                                          </p:spTgt>
                                        </p:tgtEl>
                                        <p:attrNameLst>
                                          <p:attrName>ppt_w</p:attrName>
                                        </p:attrNameLst>
                                      </p:cBhvr>
                                    </p:anim>
                                    <p:anim by="(#ppt_w*0.50)" calcmode="lin" valueType="num">
                                      <p:cBhvr>
                                        <p:cTn id="19" dur="500" decel="50000" autoRev="1" fill="hold">
                                          <p:stCondLst>
                                            <p:cond delay="0"/>
                                          </p:stCondLst>
                                        </p:cTn>
                                        <p:tgtEl>
                                          <p:spTgt spid="10">
                                            <p:txEl>
                                              <p:pRg st="0" end="0"/>
                                            </p:txEl>
                                          </p:spTgt>
                                        </p:tgtEl>
                                        <p:attrNameLst>
                                          <p:attrName>ppt_x</p:attrName>
                                        </p:attrNameLst>
                                      </p:cBhvr>
                                    </p:anim>
                                    <p:anim from="(-#ppt_h/2)" to="(#ppt_y)" calcmode="lin" valueType="num">
                                      <p:cBhvr>
                                        <p:cTn id="20" dur="1000" fill="hold">
                                          <p:stCondLst>
                                            <p:cond delay="0"/>
                                          </p:stCondLst>
                                        </p:cTn>
                                        <p:tgtEl>
                                          <p:spTgt spid="10">
                                            <p:txEl>
                                              <p:pRg st="0" end="0"/>
                                            </p:txEl>
                                          </p:spTgt>
                                        </p:tgtEl>
                                        <p:attrNameLst>
                                          <p:attrName>ppt_y</p:attrName>
                                        </p:attrNameLst>
                                      </p:cBhvr>
                                    </p:anim>
                                    <p:animRot by="21600000">
                                      <p:cBhvr>
                                        <p:cTn id="21"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4049"/>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57576" y="257576"/>
              <a:ext cx="11694017" cy="6336407"/>
            </a:xfrm>
            <a:prstGeom prst="frame">
              <a:avLst>
                <a:gd name="adj1" fmla="val 2829"/>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533349" y="2514641"/>
            <a:ext cx="9254457" cy="1015663"/>
          </a:xfrm>
          <a:prstGeom prst="rect">
            <a:avLst/>
          </a:prstGeom>
          <a:noFill/>
          <a:scene3d>
            <a:camera prst="orthographicFront"/>
            <a:lightRig rig="threePt" dir="t">
              <a:rot lat="0" lon="0" rev="2400000"/>
            </a:lightRig>
          </a:scene3d>
          <a:sp3d prstMaterial="matte"/>
        </p:spPr>
        <p:txBody>
          <a:bodyPr wrap="none" rtlCol="0">
            <a:spAutoFit/>
          </a:bodyPr>
          <a:lstStyle/>
          <a:p>
            <a:r>
              <a:rPr lang="en-US" sz="6000" dirty="0" smtClean="0">
                <a:solidFill>
                  <a:srgbClr val="C00000"/>
                </a:solidFill>
                <a:latin typeface="Wide Latin" panose="020A0A07050505020404" pitchFamily="18" charset="0"/>
              </a:rPr>
              <a:t>T</a:t>
            </a:r>
            <a:r>
              <a:rPr lang="en-US" sz="6000" dirty="0" smtClean="0">
                <a:solidFill>
                  <a:srgbClr val="FFC000"/>
                </a:solidFill>
                <a:latin typeface="Wide Latin" panose="020A0A07050505020404" pitchFamily="18" charset="0"/>
              </a:rPr>
              <a:t>h</a:t>
            </a:r>
            <a:r>
              <a:rPr lang="en-US" sz="6000" dirty="0" smtClean="0">
                <a:solidFill>
                  <a:srgbClr val="10B036"/>
                </a:solidFill>
                <a:latin typeface="Wide Latin" panose="020A0A07050505020404" pitchFamily="18" charset="0"/>
              </a:rPr>
              <a:t>a</a:t>
            </a:r>
            <a:r>
              <a:rPr lang="en-US" sz="6000" dirty="0" smtClean="0">
                <a:solidFill>
                  <a:srgbClr val="7030A0"/>
                </a:solidFill>
                <a:latin typeface="Wide Latin" panose="020A0A07050505020404" pitchFamily="18" charset="0"/>
              </a:rPr>
              <a:t>n</a:t>
            </a:r>
            <a:r>
              <a:rPr lang="en-US" sz="6000" dirty="0" smtClean="0">
                <a:solidFill>
                  <a:srgbClr val="00B0F0"/>
                </a:solidFill>
                <a:latin typeface="Wide Latin" panose="020A0A07050505020404" pitchFamily="18" charset="0"/>
              </a:rPr>
              <a:t>k</a:t>
            </a:r>
            <a:r>
              <a:rPr lang="en-US" sz="6000" dirty="0" smtClean="0">
                <a:solidFill>
                  <a:srgbClr val="FF3399"/>
                </a:solidFill>
                <a:latin typeface="Wide Latin" panose="020A0A07050505020404" pitchFamily="18" charset="0"/>
              </a:rPr>
              <a:t>s </a:t>
            </a:r>
            <a:r>
              <a:rPr lang="en-US" sz="6000" dirty="0" smtClean="0">
                <a:solidFill>
                  <a:srgbClr val="0070C0"/>
                </a:solidFill>
                <a:latin typeface="Wide Latin" panose="020A0A07050505020404" pitchFamily="18" charset="0"/>
              </a:rPr>
              <a:t>T</a:t>
            </a:r>
            <a:r>
              <a:rPr lang="en-US" sz="6000" dirty="0" smtClean="0">
                <a:solidFill>
                  <a:srgbClr val="92D050"/>
                </a:solidFill>
                <a:latin typeface="Wide Latin" panose="020A0A07050505020404" pitchFamily="18" charset="0"/>
              </a:rPr>
              <a:t>o</a:t>
            </a:r>
            <a:r>
              <a:rPr lang="en-US" sz="6000" dirty="0" smtClean="0">
                <a:latin typeface="Wide Latin" panose="020A0A07050505020404" pitchFamily="18" charset="0"/>
              </a:rPr>
              <a:t> </a:t>
            </a:r>
            <a:r>
              <a:rPr lang="en-US" sz="6000" dirty="0" smtClean="0">
                <a:solidFill>
                  <a:srgbClr val="FF0000"/>
                </a:solidFill>
                <a:latin typeface="Wide Latin" panose="020A0A07050505020404" pitchFamily="18" charset="0"/>
              </a:rPr>
              <a:t>A</a:t>
            </a:r>
            <a:r>
              <a:rPr lang="en-US" sz="6000" dirty="0" smtClean="0">
                <a:solidFill>
                  <a:schemeClr val="accent6">
                    <a:lumMod val="75000"/>
                  </a:schemeClr>
                </a:solidFill>
                <a:latin typeface="Wide Latin" panose="020A0A07050505020404" pitchFamily="18" charset="0"/>
              </a:rPr>
              <a:t>l</a:t>
            </a:r>
            <a:r>
              <a:rPr lang="en-US" sz="6000" dirty="0" smtClean="0">
                <a:solidFill>
                  <a:schemeClr val="accent2">
                    <a:lumMod val="75000"/>
                  </a:schemeClr>
                </a:solidFill>
                <a:latin typeface="Wide Latin" panose="020A0A07050505020404" pitchFamily="18" charset="0"/>
              </a:rPr>
              <a:t>l</a:t>
            </a:r>
            <a:endParaRPr lang="en-US" sz="6000" dirty="0">
              <a:solidFill>
                <a:schemeClr val="accent2">
                  <a:lumMod val="75000"/>
                </a:schemeClr>
              </a:solidFill>
              <a:latin typeface="Wide Latin" panose="020A0A07050505020404" pitchFamily="18" charset="0"/>
            </a:endParaRPr>
          </a:p>
        </p:txBody>
      </p:sp>
    </p:spTree>
    <p:extLst>
      <p:ext uri="{BB962C8B-B14F-4D97-AF65-F5344CB8AC3E}">
        <p14:creationId xmlns:p14="http://schemas.microsoft.com/office/powerpoint/2010/main" val="30964183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7711" y="691186"/>
            <a:ext cx="8490466" cy="400110"/>
          </a:xfrm>
          <a:prstGeom prst="rect">
            <a:avLst/>
          </a:prstGeom>
          <a:noFill/>
        </p:spPr>
        <p:txBody>
          <a:bodyPr wrap="none" rtlCol="0">
            <a:spAutoFit/>
          </a:bodyPr>
          <a:lstStyle/>
          <a:p>
            <a:r>
              <a:rPr lang="en-US" sz="2000" b="1" dirty="0" smtClean="0">
                <a:solidFill>
                  <a:srgbClr val="002060"/>
                </a:solidFill>
                <a:latin typeface="Blackoak Std" panose="04050907060602020202" pitchFamily="82" charset="0"/>
              </a:rPr>
              <a:t>Let’s watch few picture’s………</a:t>
            </a:r>
            <a:endParaRPr lang="en-US" sz="2000" b="1" dirty="0">
              <a:solidFill>
                <a:srgbClr val="002060"/>
              </a:solidFill>
              <a:latin typeface="Blackoak Std" panose="04050907060602020202" pitchFamily="82" charset="0"/>
            </a:endParaRPr>
          </a:p>
        </p:txBody>
      </p:sp>
      <p:sp>
        <p:nvSpPr>
          <p:cNvPr id="4" name="TextBox 3"/>
          <p:cNvSpPr txBox="1"/>
          <p:nvPr/>
        </p:nvSpPr>
        <p:spPr>
          <a:xfrm>
            <a:off x="614558" y="2448383"/>
            <a:ext cx="4618572" cy="707886"/>
          </a:xfrm>
          <a:prstGeom prst="rect">
            <a:avLst/>
          </a:prstGeom>
          <a:noFill/>
        </p:spPr>
        <p:txBody>
          <a:bodyPr wrap="none" rtlCol="0">
            <a:spAutoFit/>
          </a:bodyPr>
          <a:lstStyle/>
          <a:p>
            <a:pPr algn="ctr"/>
            <a:r>
              <a:rPr lang="en-US" sz="2000" b="1" dirty="0" smtClean="0">
                <a:solidFill>
                  <a:srgbClr val="FF3399"/>
                </a:solidFill>
                <a:latin typeface="Wide Latin" panose="020A0A07050505020404" pitchFamily="18" charset="0"/>
              </a:rPr>
              <a:t>What types of singer </a:t>
            </a:r>
          </a:p>
          <a:p>
            <a:pPr algn="ctr"/>
            <a:r>
              <a:rPr lang="en-US" sz="2000" b="1" dirty="0" smtClean="0">
                <a:solidFill>
                  <a:srgbClr val="FF3399"/>
                </a:solidFill>
                <a:latin typeface="Wide Latin" panose="020A0A07050505020404" pitchFamily="18" charset="0"/>
              </a:rPr>
              <a:t>are they? </a:t>
            </a:r>
            <a:endParaRPr lang="en-US" sz="2000" b="1" dirty="0">
              <a:solidFill>
                <a:srgbClr val="FF3399"/>
              </a:solidFill>
              <a:latin typeface="Wide Latin" panose="020A0A07050505020404" pitchFamily="18" charset="0"/>
            </a:endParaRPr>
          </a:p>
        </p:txBody>
      </p:sp>
      <p:sp>
        <p:nvSpPr>
          <p:cNvPr id="7" name="TextBox 6"/>
          <p:cNvSpPr txBox="1"/>
          <p:nvPr/>
        </p:nvSpPr>
        <p:spPr>
          <a:xfrm>
            <a:off x="3013997" y="5167039"/>
            <a:ext cx="6457217" cy="523220"/>
          </a:xfrm>
          <a:prstGeom prst="rect">
            <a:avLst/>
          </a:prstGeom>
          <a:noFill/>
        </p:spPr>
        <p:txBody>
          <a:bodyPr wrap="none" rtlCol="0">
            <a:spAutoFit/>
          </a:bodyPr>
          <a:lstStyle/>
          <a:p>
            <a:r>
              <a:rPr lang="en-US" sz="2800" b="1" dirty="0" smtClean="0">
                <a:solidFill>
                  <a:srgbClr val="00FF00"/>
                </a:solidFill>
                <a:latin typeface="Wide Latin" panose="020A0A07050505020404" pitchFamily="18" charset="0"/>
              </a:rPr>
              <a:t>They are folk singer. </a:t>
            </a:r>
            <a:endParaRPr lang="en-US" sz="2800" b="1" dirty="0">
              <a:solidFill>
                <a:srgbClr val="00FF00"/>
              </a:solidFill>
              <a:latin typeface="Wide Latin" panose="020A0A07050505020404" pitchFamily="18" charset="0"/>
            </a:endParaRPr>
          </a:p>
        </p:txBody>
      </p:sp>
      <p:grpSp>
        <p:nvGrpSpPr>
          <p:cNvPr id="10" name="Group 9"/>
          <p:cNvGrpSpPr/>
          <p:nvPr/>
        </p:nvGrpSpPr>
        <p:grpSpPr>
          <a:xfrm>
            <a:off x="0" y="-13855"/>
            <a:ext cx="12192000" cy="6858000"/>
            <a:chOff x="0" y="0"/>
            <a:chExt cx="12192000" cy="6858000"/>
          </a:xfrm>
        </p:grpSpPr>
        <p:grpSp>
          <p:nvGrpSpPr>
            <p:cNvPr id="5" name="Group 4"/>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480"/>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42047" y="215152"/>
                <a:ext cx="11712388" cy="6400801"/>
              </a:xfrm>
              <a:prstGeom prst="frame">
                <a:avLst>
                  <a:gd name="adj1" fmla="val 2430"/>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39" y="5421181"/>
              <a:ext cx="11397803" cy="1047692"/>
            </a:xfrm>
            <a:prstGeom prst="rect">
              <a:avLst/>
            </a:prstGeom>
          </p:spPr>
        </p:pic>
      </p:grpSp>
      <p:grpSp>
        <p:nvGrpSpPr>
          <p:cNvPr id="17" name="Group 16"/>
          <p:cNvGrpSpPr/>
          <p:nvPr/>
        </p:nvGrpSpPr>
        <p:grpSpPr>
          <a:xfrm>
            <a:off x="5552944" y="1539776"/>
            <a:ext cx="5583245" cy="3232986"/>
            <a:chOff x="5840319" y="1210219"/>
            <a:chExt cx="5583245" cy="323298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9712" y="1225698"/>
              <a:ext cx="1863852" cy="159955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2570" y="2834194"/>
              <a:ext cx="1844250" cy="159955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0319" y="2809183"/>
              <a:ext cx="1865272" cy="163402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4966" y="1216759"/>
              <a:ext cx="1811854" cy="159177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2712" y="2834194"/>
              <a:ext cx="1835093" cy="15885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0319" y="1210219"/>
              <a:ext cx="1872251" cy="159061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2819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0351" y="1431478"/>
            <a:ext cx="7864653" cy="400110"/>
          </a:xfrm>
          <a:prstGeom prst="rect">
            <a:avLst/>
          </a:prstGeom>
          <a:noFill/>
        </p:spPr>
        <p:txBody>
          <a:bodyPr wrap="none" rtlCol="0">
            <a:spAutoFit/>
          </a:bodyPr>
          <a:lstStyle/>
          <a:p>
            <a:r>
              <a:rPr lang="en-US" sz="2000" b="1" dirty="0" smtClean="0">
                <a:solidFill>
                  <a:srgbClr val="C00000"/>
                </a:solidFill>
                <a:latin typeface="Blackoak Std" panose="04050907060602020202" pitchFamily="82" charset="0"/>
              </a:rPr>
              <a:t>So today’s our lesson is…….</a:t>
            </a:r>
            <a:endParaRPr lang="en-US" sz="2000" b="1" dirty="0">
              <a:solidFill>
                <a:srgbClr val="C00000"/>
              </a:solidFill>
              <a:latin typeface="Blackoak Std" panose="04050907060602020202" pitchFamily="82" charset="0"/>
            </a:endParaRPr>
          </a:p>
        </p:txBody>
      </p:sp>
      <p:sp>
        <p:nvSpPr>
          <p:cNvPr id="7" name="TextBox 6"/>
          <p:cNvSpPr txBox="1"/>
          <p:nvPr/>
        </p:nvSpPr>
        <p:spPr>
          <a:xfrm>
            <a:off x="1983347" y="2724436"/>
            <a:ext cx="8097626" cy="1200329"/>
          </a:xfrm>
          <a:prstGeom prst="rect">
            <a:avLst/>
          </a:prstGeom>
          <a:noFill/>
          <a:ln w="57150">
            <a:solidFill>
              <a:schemeClr val="tx1"/>
            </a:solidFill>
          </a:ln>
        </p:spPr>
        <p:txBody>
          <a:bodyPr wrap="square" rtlCol="0">
            <a:spAutoFit/>
          </a:bodyPr>
          <a:lstStyle/>
          <a:p>
            <a:r>
              <a:rPr lang="en-US" sz="7200" b="1" smtClean="0">
                <a:solidFill>
                  <a:srgbClr val="C00000"/>
                </a:solidFill>
                <a:latin typeface="Cooper Black" panose="0208090404030B020404" pitchFamily="18" charset="0"/>
              </a:rPr>
              <a:t>  Our </a:t>
            </a:r>
            <a:r>
              <a:rPr lang="en-US" sz="7200" b="1" dirty="0" smtClean="0">
                <a:solidFill>
                  <a:srgbClr val="C00000"/>
                </a:solidFill>
                <a:latin typeface="Cooper Black" panose="0208090404030B020404" pitchFamily="18" charset="0"/>
              </a:rPr>
              <a:t>Folk Songs </a:t>
            </a:r>
            <a:endParaRPr lang="en-US" sz="7200" b="1" dirty="0">
              <a:solidFill>
                <a:srgbClr val="C00000"/>
              </a:solidFill>
              <a:latin typeface="Cooper Black" panose="0208090404030B020404" pitchFamily="18" charset="0"/>
            </a:endParaRPr>
          </a:p>
        </p:txBody>
      </p:sp>
      <p:grpSp>
        <p:nvGrpSpPr>
          <p:cNvPr id="20" name="Group 19"/>
          <p:cNvGrpSpPr/>
          <p:nvPr/>
        </p:nvGrpSpPr>
        <p:grpSpPr>
          <a:xfrm>
            <a:off x="0" y="0"/>
            <a:ext cx="12192000" cy="6858000"/>
            <a:chOff x="0" y="0"/>
            <a:chExt cx="12192000" cy="685800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674"/>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31820" y="244699"/>
                <a:ext cx="11732653" cy="6387922"/>
              </a:xfrm>
              <a:prstGeom prst="frame">
                <a:avLst>
                  <a:gd name="adj1" fmla="val 2666"/>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367" y="5625727"/>
              <a:ext cx="11410682" cy="820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2799" y="285952"/>
              <a:ext cx="1237552" cy="16330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473982" y="228960"/>
              <a:ext cx="1237552" cy="1633000"/>
            </a:xfrm>
            <a:prstGeom prst="rect">
              <a:avLst/>
            </a:prstGeom>
          </p:spPr>
        </p:pic>
      </p:grpSp>
    </p:spTree>
    <p:extLst>
      <p:ext uri="{BB962C8B-B14F-4D97-AF65-F5344CB8AC3E}">
        <p14:creationId xmlns:p14="http://schemas.microsoft.com/office/powerpoint/2010/main" val="1818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14151" y="793766"/>
            <a:ext cx="4155112" cy="584775"/>
          </a:xfrm>
          <a:prstGeom prst="rect">
            <a:avLst/>
          </a:prstGeom>
          <a:noFill/>
          <a:ln w="38100">
            <a:solidFill>
              <a:srgbClr val="0070C0"/>
            </a:solidFill>
          </a:ln>
        </p:spPr>
        <p:txBody>
          <a:bodyPr wrap="none" rtlCol="0">
            <a:prstTxWarp prst="textChevron">
              <a:avLst>
                <a:gd name="adj" fmla="val 17618"/>
              </a:avLst>
            </a:prstTxWarp>
            <a:spAutoFit/>
            <a:scene3d>
              <a:camera prst="orthographicFront"/>
              <a:lightRig rig="threePt" dir="t"/>
            </a:scene3d>
            <a:sp3d extrusionH="57150">
              <a:bevelT w="57150" h="38100" prst="artDeco"/>
            </a:sp3d>
          </a:bodyPr>
          <a:lstStyle/>
          <a:p>
            <a:r>
              <a:rPr lang="en-US" sz="5400" b="1" dirty="0" smtClean="0">
                <a:solidFill>
                  <a:srgbClr val="C00000"/>
                </a:solidFill>
                <a:latin typeface="Bodoni MT Black" panose="02070A03080606020203" pitchFamily="18" charset="0"/>
              </a:rPr>
              <a:t> Learning Outcome </a:t>
            </a:r>
            <a:endParaRPr lang="en-US" sz="5400" b="1" dirty="0">
              <a:solidFill>
                <a:srgbClr val="C00000"/>
              </a:solidFill>
              <a:latin typeface="Bodoni MT Black" panose="02070A03080606020203" pitchFamily="18" charset="0"/>
            </a:endParaRPr>
          </a:p>
        </p:txBody>
      </p:sp>
      <p:sp>
        <p:nvSpPr>
          <p:cNvPr id="8" name="Rectangle 7"/>
          <p:cNvSpPr/>
          <p:nvPr/>
        </p:nvSpPr>
        <p:spPr>
          <a:xfrm>
            <a:off x="2169380" y="2311127"/>
            <a:ext cx="8409097" cy="461665"/>
          </a:xfrm>
          <a:prstGeom prst="rect">
            <a:avLst/>
          </a:prstGeom>
        </p:spPr>
        <p:txBody>
          <a:bodyPr wrap="none">
            <a:spAutoFit/>
          </a:bodyPr>
          <a:lstStyle/>
          <a:p>
            <a:pPr marL="342900" indent="-342900">
              <a:buFont typeface="Wingdings" panose="05000000000000000000" pitchFamily="2" charset="2"/>
              <a:buChar char="v"/>
            </a:pPr>
            <a:r>
              <a:rPr lang="en-US" sz="2400" b="1" dirty="0" smtClean="0">
                <a:latin typeface="Bodoni MT Black" panose="02070A03080606020203" pitchFamily="18" charset="0"/>
                <a:cs typeface="Times New Roman" panose="02020603050405020304" pitchFamily="18" charset="0"/>
              </a:rPr>
              <a:t>Read </a:t>
            </a:r>
            <a:r>
              <a:rPr lang="en-US" sz="2400" b="1" dirty="0">
                <a:latin typeface="Bodoni MT Black" panose="02070A03080606020203" pitchFamily="18" charset="0"/>
                <a:cs typeface="Times New Roman" panose="02020603050405020304" pitchFamily="18" charset="0"/>
              </a:rPr>
              <a:t>and understand texts through silent </a:t>
            </a:r>
            <a:r>
              <a:rPr lang="en-US" sz="2400" b="1" dirty="0" smtClean="0">
                <a:latin typeface="Bodoni MT Black" panose="02070A03080606020203" pitchFamily="18" charset="0"/>
                <a:cs typeface="Times New Roman" panose="02020603050405020304" pitchFamily="18" charset="0"/>
              </a:rPr>
              <a:t>reading.</a:t>
            </a:r>
            <a:endParaRPr lang="en-US" sz="2400" b="1" dirty="0">
              <a:latin typeface="Bodoni MT Black" panose="02070A03080606020203" pitchFamily="18" charset="0"/>
            </a:endParaRPr>
          </a:p>
        </p:txBody>
      </p:sp>
      <p:sp>
        <p:nvSpPr>
          <p:cNvPr id="9" name="Rectangle 8"/>
          <p:cNvSpPr/>
          <p:nvPr/>
        </p:nvSpPr>
        <p:spPr>
          <a:xfrm>
            <a:off x="2169380" y="2927944"/>
            <a:ext cx="4983800" cy="461665"/>
          </a:xfrm>
          <a:prstGeom prst="rect">
            <a:avLst/>
          </a:prstGeom>
        </p:spPr>
        <p:txBody>
          <a:bodyPr wrap="none">
            <a:spAutoFit/>
          </a:bodyPr>
          <a:lstStyle/>
          <a:p>
            <a:pPr marL="342900" indent="-342900">
              <a:buFont typeface="Wingdings" panose="05000000000000000000" pitchFamily="2" charset="2"/>
              <a:buChar char="v"/>
            </a:pPr>
            <a:r>
              <a:rPr lang="en-US" sz="2400" b="1" dirty="0" smtClean="0">
                <a:latin typeface="Bodoni MT Black" panose="02070A03080606020203" pitchFamily="18" charset="0"/>
                <a:cs typeface="Times New Roman" panose="02020603050405020304" pitchFamily="18" charset="0"/>
              </a:rPr>
              <a:t>Infer </a:t>
            </a:r>
            <a:r>
              <a:rPr lang="en-US" sz="2400" b="1" dirty="0">
                <a:latin typeface="Bodoni MT Black" panose="02070A03080606020203" pitchFamily="18" charset="0"/>
                <a:cs typeface="Times New Roman" panose="02020603050405020304" pitchFamily="18" charset="0"/>
              </a:rPr>
              <a:t>meaning from the text.</a:t>
            </a:r>
          </a:p>
        </p:txBody>
      </p:sp>
      <p:sp>
        <p:nvSpPr>
          <p:cNvPr id="10" name="Rectangle 9"/>
          <p:cNvSpPr/>
          <p:nvPr/>
        </p:nvSpPr>
        <p:spPr>
          <a:xfrm>
            <a:off x="2169380" y="3531787"/>
            <a:ext cx="5205015" cy="461665"/>
          </a:xfrm>
          <a:prstGeom prst="rect">
            <a:avLst/>
          </a:prstGeom>
        </p:spPr>
        <p:txBody>
          <a:bodyPr wrap="none">
            <a:spAutoFit/>
          </a:bodyPr>
          <a:lstStyle/>
          <a:p>
            <a:pPr marL="342900" indent="-342900">
              <a:buFont typeface="Wingdings" panose="05000000000000000000" pitchFamily="2" charset="2"/>
              <a:buChar char="v"/>
            </a:pPr>
            <a:r>
              <a:rPr lang="en-US" sz="2400" b="1" dirty="0" smtClean="0">
                <a:latin typeface="Bodoni MT Black" panose="02070A03080606020203" pitchFamily="18" charset="0"/>
                <a:cs typeface="Times New Roman" panose="02020603050405020304" pitchFamily="18" charset="0"/>
              </a:rPr>
              <a:t>Ask </a:t>
            </a:r>
            <a:r>
              <a:rPr lang="en-US" sz="2400" b="1" dirty="0">
                <a:latin typeface="Bodoni MT Black" panose="02070A03080606020203" pitchFamily="18" charset="0"/>
                <a:cs typeface="Times New Roman" panose="02020603050405020304" pitchFamily="18" charset="0"/>
              </a:rPr>
              <a:t>and answer </a:t>
            </a:r>
            <a:r>
              <a:rPr lang="en-US" sz="2400" b="1" dirty="0" smtClean="0">
                <a:latin typeface="Bodoni MT Black" panose="02070A03080606020203" pitchFamily="18" charset="0"/>
                <a:cs typeface="Times New Roman" panose="02020603050405020304" pitchFamily="18" charset="0"/>
              </a:rPr>
              <a:t>the questions</a:t>
            </a:r>
            <a:endParaRPr lang="en-US" sz="2400" b="1" dirty="0">
              <a:latin typeface="Bodoni MT Black" panose="02070A03080606020203" pitchFamily="18" charset="0"/>
              <a:cs typeface="Times New Roman" panose="02020603050405020304" pitchFamily="18" charset="0"/>
            </a:endParaRPr>
          </a:p>
        </p:txBody>
      </p:sp>
      <p:sp>
        <p:nvSpPr>
          <p:cNvPr id="11" name="Rectangle 10"/>
          <p:cNvSpPr/>
          <p:nvPr/>
        </p:nvSpPr>
        <p:spPr>
          <a:xfrm>
            <a:off x="2169380" y="4148604"/>
            <a:ext cx="4651979" cy="461665"/>
          </a:xfrm>
          <a:prstGeom prst="rect">
            <a:avLst/>
          </a:prstGeom>
        </p:spPr>
        <p:txBody>
          <a:bodyPr wrap="none">
            <a:spAutoFit/>
          </a:bodyPr>
          <a:lstStyle/>
          <a:p>
            <a:pPr marL="342900" indent="-342900">
              <a:buFont typeface="Wingdings" panose="05000000000000000000" pitchFamily="2" charset="2"/>
              <a:buChar char="v"/>
            </a:pPr>
            <a:r>
              <a:rPr lang="en-US" sz="2400" b="1" dirty="0">
                <a:latin typeface="Bodoni MT Black" panose="02070A03080606020203" pitchFamily="18" charset="0"/>
                <a:cs typeface="Times New Roman" panose="02020603050405020304" pitchFamily="18" charset="0"/>
              </a:rPr>
              <a:t>write answer to questions.</a:t>
            </a:r>
          </a:p>
        </p:txBody>
      </p:sp>
      <p:sp>
        <p:nvSpPr>
          <p:cNvPr id="12" name="Rectangle 11"/>
          <p:cNvSpPr/>
          <p:nvPr/>
        </p:nvSpPr>
        <p:spPr>
          <a:xfrm>
            <a:off x="1344418" y="1663311"/>
            <a:ext cx="9571851" cy="369332"/>
          </a:xfrm>
          <a:prstGeom prst="rect">
            <a:avLst/>
          </a:prstGeom>
        </p:spPr>
        <p:txBody>
          <a:bodyPr wrap="none">
            <a:prstTxWarp prst="textPlain">
              <a:avLst/>
            </a:prstTxWarp>
            <a:spAutoFit/>
          </a:bodyPr>
          <a:lstStyle/>
          <a:p>
            <a:r>
              <a:rPr lang="en-US" sz="1600" b="1" dirty="0">
                <a:solidFill>
                  <a:srgbClr val="00B050"/>
                </a:solidFill>
                <a:latin typeface="Wide Latin" panose="020A0A07050505020404" pitchFamily="18" charset="0"/>
                <a:cs typeface="Times New Roman" panose="02020603050405020304" pitchFamily="18" charset="0"/>
              </a:rPr>
              <a:t>After studied the lesson, students will be able to… </a:t>
            </a:r>
          </a:p>
        </p:txBody>
      </p:sp>
      <p:grpSp>
        <p:nvGrpSpPr>
          <p:cNvPr id="16" name="Group 15"/>
          <p:cNvGrpSpPr/>
          <p:nvPr/>
        </p:nvGrpSpPr>
        <p:grpSpPr>
          <a:xfrm>
            <a:off x="0" y="0"/>
            <a:ext cx="12192000" cy="6858000"/>
            <a:chOff x="0" y="0"/>
            <a:chExt cx="12192000" cy="6858000"/>
          </a:xfrm>
        </p:grpSpPr>
        <p:grpSp>
          <p:nvGrpSpPr>
            <p:cNvPr id="7" name="Group 6"/>
            <p:cNvGrpSpPr/>
            <p:nvPr/>
          </p:nvGrpSpPr>
          <p:grpSpPr>
            <a:xfrm>
              <a:off x="0" y="0"/>
              <a:ext cx="12192000" cy="6858000"/>
              <a:chOff x="0" y="0"/>
              <a:chExt cx="12192000" cy="685800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4237"/>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57577" y="270456"/>
                  <a:ext cx="11668260" cy="6310648"/>
                </a:xfrm>
                <a:prstGeom prst="frame">
                  <a:avLst>
                    <a:gd name="adj1" fmla="val 2808"/>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4752304"/>
                <a:ext cx="11410682" cy="1678278"/>
              </a:xfrm>
              <a:prstGeom prst="rect">
                <a:avLst/>
              </a:prstGeom>
            </p:spPr>
          </p:pic>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2863" y="136177"/>
              <a:ext cx="1156774" cy="1619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655999" y="311296"/>
              <a:ext cx="1156774" cy="1619484"/>
            </a:xfrm>
            <a:prstGeom prst="rect">
              <a:avLst/>
            </a:prstGeom>
          </p:spPr>
        </p:pic>
      </p:grpSp>
      <p:sp>
        <p:nvSpPr>
          <p:cNvPr id="15" name="TextBox 14"/>
          <p:cNvSpPr txBox="1"/>
          <p:nvPr/>
        </p:nvSpPr>
        <p:spPr>
          <a:xfrm>
            <a:off x="2169380" y="4752447"/>
            <a:ext cx="4520084" cy="461665"/>
          </a:xfrm>
          <a:prstGeom prst="rect">
            <a:avLst/>
          </a:prstGeom>
          <a:noFill/>
        </p:spPr>
        <p:txBody>
          <a:bodyPr wrap="none" rtlCol="0">
            <a:spAutoFit/>
          </a:bodyPr>
          <a:lstStyle/>
          <a:p>
            <a:pPr marL="342900" indent="-342900">
              <a:buFont typeface="Wingdings" panose="05000000000000000000" pitchFamily="2" charset="2"/>
              <a:buChar char="v"/>
            </a:pPr>
            <a:r>
              <a:rPr lang="en-US" sz="2400" b="1" dirty="0" smtClean="0">
                <a:latin typeface="Bodoni MT Black" panose="02070A03080606020203" pitchFamily="18" charset="0"/>
              </a:rPr>
              <a:t>Write a short Paragraph.</a:t>
            </a:r>
            <a:endParaRPr lang="en-US" sz="2400" b="1" dirty="0">
              <a:latin typeface="Bodoni MT Black" panose="02070A03080606020203" pitchFamily="18" charset="0"/>
            </a:endParaRPr>
          </a:p>
        </p:txBody>
      </p:sp>
    </p:spTree>
    <p:extLst>
      <p:ext uri="{BB962C8B-B14F-4D97-AF65-F5344CB8AC3E}">
        <p14:creationId xmlns:p14="http://schemas.microsoft.com/office/powerpoint/2010/main" val="12112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257577" y="244699"/>
            <a:ext cx="11681138" cy="6362164"/>
          </a:xfrm>
          <a:prstGeom prst="frame">
            <a:avLst>
              <a:gd name="adj1" fmla="val 2646"/>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704563" y="605739"/>
            <a:ext cx="6937861" cy="584775"/>
          </a:xfrm>
          <a:prstGeom prst="rect">
            <a:avLst/>
          </a:prstGeom>
          <a:noFill/>
        </p:spPr>
        <p:txBody>
          <a:bodyPr wrap="none" rtlCol="0">
            <a:spAutoFit/>
          </a:bodyPr>
          <a:lstStyle/>
          <a:p>
            <a:r>
              <a:rPr lang="en-US" sz="3200" b="1" dirty="0" smtClean="0">
                <a:solidFill>
                  <a:srgbClr val="C00000"/>
                </a:solidFill>
                <a:latin typeface="Bodoni MT Black" panose="02070A03080606020203" pitchFamily="18" charset="0"/>
              </a:rPr>
              <a:t>Let’s we know some new words. </a:t>
            </a:r>
            <a:endParaRPr lang="en-US" sz="3200" b="1" dirty="0">
              <a:solidFill>
                <a:srgbClr val="C00000"/>
              </a:solidFill>
              <a:latin typeface="Bodoni MT Black" panose="02070A03080606020203" pitchFamily="18" charset="0"/>
            </a:endParaRPr>
          </a:p>
        </p:txBody>
      </p:sp>
      <p:sp>
        <p:nvSpPr>
          <p:cNvPr id="7" name="TextBox 6"/>
          <p:cNvSpPr txBox="1"/>
          <p:nvPr/>
        </p:nvSpPr>
        <p:spPr>
          <a:xfrm>
            <a:off x="2200903" y="2072436"/>
            <a:ext cx="1264898" cy="584775"/>
          </a:xfrm>
          <a:prstGeom prst="rect">
            <a:avLst/>
          </a:prstGeom>
          <a:noFill/>
        </p:spPr>
        <p:txBody>
          <a:bodyPr wrap="none" rtlCol="0">
            <a:spAutoFit/>
          </a:bodyPr>
          <a:lstStyle/>
          <a:p>
            <a:r>
              <a:rPr lang="en-US" sz="3200" b="1" dirty="0" smtClean="0">
                <a:solidFill>
                  <a:srgbClr val="C00000"/>
                </a:solidFill>
                <a:latin typeface="Bodoni MT Black" panose="02070A03080606020203" pitchFamily="18" charset="0"/>
              </a:rPr>
              <a:t>Folk</a:t>
            </a:r>
            <a:r>
              <a:rPr lang="en-US" sz="3200" b="1" dirty="0" smtClean="0">
                <a:latin typeface="Bodoni MT Black" panose="02070A03080606020203" pitchFamily="18" charset="0"/>
              </a:rPr>
              <a:t> </a:t>
            </a:r>
            <a:endParaRPr lang="en-US" sz="3200" b="1" dirty="0">
              <a:latin typeface="Bodoni MT Black" panose="02070A03080606020203"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589" y="1486751"/>
            <a:ext cx="5021377" cy="2647368"/>
          </a:xfrm>
          <a:prstGeom prst="rect">
            <a:avLst/>
          </a:prstGeom>
          <a:ln>
            <a:noFill/>
          </a:ln>
          <a:effectLst>
            <a:outerShdw blurRad="190500" algn="tl" rotWithShape="0">
              <a:srgbClr val="000000">
                <a:alpha val="70000"/>
              </a:srgbClr>
            </a:outerShdw>
          </a:effectLst>
        </p:spPr>
      </p:pic>
      <p:sp>
        <p:nvSpPr>
          <p:cNvPr id="9" name="TextBox 8"/>
          <p:cNvSpPr txBox="1"/>
          <p:nvPr/>
        </p:nvSpPr>
        <p:spPr>
          <a:xfrm>
            <a:off x="8873543" y="2072435"/>
            <a:ext cx="1790164" cy="584775"/>
          </a:xfrm>
          <a:prstGeom prst="rect">
            <a:avLst/>
          </a:prstGeom>
          <a:noFill/>
        </p:spPr>
        <p:txBody>
          <a:bodyPr wrap="square" rtlCol="0">
            <a:spAutoFit/>
          </a:bodyPr>
          <a:lstStyle/>
          <a:p>
            <a:r>
              <a:rPr lang="en-US" sz="3200" b="1" dirty="0" smtClean="0">
                <a:solidFill>
                  <a:srgbClr val="00B050"/>
                </a:solidFill>
                <a:latin typeface="NikoshBAN" panose="02000000000000000000" pitchFamily="2" charset="0"/>
                <a:cs typeface="NikoshBAN" panose="02000000000000000000" pitchFamily="2" charset="0"/>
              </a:rPr>
              <a:t>লোক</a:t>
            </a:r>
            <a:r>
              <a:rPr lang="bn-IN" sz="3200" b="1" dirty="0" smtClean="0">
                <a:solidFill>
                  <a:srgbClr val="00B050"/>
                </a:solidFill>
                <a:latin typeface="NikoshBAN" panose="02000000000000000000" pitchFamily="2" charset="0"/>
                <a:cs typeface="NikoshBAN" panose="02000000000000000000" pitchFamily="2" charset="0"/>
              </a:rPr>
              <a:t>সঙ্গীত </a:t>
            </a:r>
            <a:r>
              <a:rPr lang="en-US" sz="3200" b="1" dirty="0" smtClean="0">
                <a:solidFill>
                  <a:srgbClr val="00B050"/>
                </a:solidFill>
                <a:latin typeface="NikoshBAN" panose="02000000000000000000" pitchFamily="2" charset="0"/>
                <a:cs typeface="NikoshBAN" panose="02000000000000000000" pitchFamily="2" charset="0"/>
              </a:rPr>
              <a:t> </a:t>
            </a:r>
            <a:endParaRPr lang="en-US" sz="3200" b="1" dirty="0">
              <a:solidFill>
                <a:srgbClr val="00B050"/>
              </a:solidFill>
              <a:latin typeface="NikoshBAN" panose="02000000000000000000" pitchFamily="2" charset="0"/>
              <a:cs typeface="NikoshBAN" panose="02000000000000000000" pitchFamily="2" charset="0"/>
            </a:endParaRPr>
          </a:p>
        </p:txBody>
      </p:sp>
      <p:sp>
        <p:nvSpPr>
          <p:cNvPr id="10" name="Rectangle 9"/>
          <p:cNvSpPr/>
          <p:nvPr/>
        </p:nvSpPr>
        <p:spPr>
          <a:xfrm>
            <a:off x="875765" y="4365478"/>
            <a:ext cx="10959920" cy="461665"/>
          </a:xfrm>
          <a:prstGeom prst="rect">
            <a:avLst/>
          </a:prstGeom>
        </p:spPr>
        <p:txBody>
          <a:bodyPr wrap="square">
            <a:spAutoFit/>
          </a:bodyPr>
          <a:lstStyle/>
          <a:p>
            <a:r>
              <a:rPr lang="en-US" sz="2400" b="1" dirty="0" smtClean="0">
                <a:solidFill>
                  <a:srgbClr val="FF33CC"/>
                </a:solidFill>
                <a:latin typeface="Bodoni MT Black" panose="02070A03080606020203" pitchFamily="18" charset="0"/>
                <a:cs typeface="Times New Roman" panose="02020603050405020304" pitchFamily="18" charset="0"/>
              </a:rPr>
              <a:t>Relating </a:t>
            </a:r>
            <a:r>
              <a:rPr lang="en-US" sz="2400" b="1" dirty="0">
                <a:solidFill>
                  <a:srgbClr val="FF33CC"/>
                </a:solidFill>
                <a:latin typeface="Bodoni MT Black" panose="02070A03080606020203" pitchFamily="18" charset="0"/>
                <a:cs typeface="Times New Roman" panose="02020603050405020304" pitchFamily="18" charset="0"/>
              </a:rPr>
              <a:t>to the traditional art or culture of a community or nation.</a:t>
            </a:r>
            <a:endParaRPr lang="en-US" b="1" dirty="0">
              <a:solidFill>
                <a:srgbClr val="FF33CC"/>
              </a:solidFill>
              <a:latin typeface="Bodoni MT Black" panose="02070A03080606020203" pitchFamily="18" charset="0"/>
              <a:cs typeface="Times New Roman" panose="02020603050405020304" pitchFamily="18" charset="0"/>
            </a:endParaRPr>
          </a:p>
        </p:txBody>
      </p:sp>
      <p:grpSp>
        <p:nvGrpSpPr>
          <p:cNvPr id="11" name="Group 10"/>
          <p:cNvGrpSpPr/>
          <p:nvPr/>
        </p:nvGrpSpPr>
        <p:grpSpPr>
          <a:xfrm>
            <a:off x="-57955" y="0"/>
            <a:ext cx="12307909" cy="6858000"/>
            <a:chOff x="-57955" y="0"/>
            <a:chExt cx="12307909" cy="6858000"/>
          </a:xfrm>
        </p:grpSpPr>
        <p:sp>
          <p:nvSpPr>
            <p:cNvPr id="2" name="Frame 1"/>
            <p:cNvSpPr/>
            <p:nvPr/>
          </p:nvSpPr>
          <p:spPr>
            <a:xfrm>
              <a:off x="0" y="0"/>
              <a:ext cx="12192000" cy="6858000"/>
            </a:xfrm>
            <a:prstGeom prst="frame">
              <a:avLst>
                <a:gd name="adj1" fmla="val 3861"/>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5" y="4906851"/>
              <a:ext cx="12307909" cy="1738392"/>
            </a:xfrm>
            <a:prstGeom prst="rect">
              <a:avLst/>
            </a:prstGeom>
            <a:noFill/>
            <a:ln>
              <a:noFill/>
            </a:ln>
          </p:spPr>
        </p:pic>
      </p:grpSp>
    </p:spTree>
    <p:extLst>
      <p:ext uri="{BB962C8B-B14F-4D97-AF65-F5344CB8AC3E}">
        <p14:creationId xmlns:p14="http://schemas.microsoft.com/office/powerpoint/2010/main" val="332264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611" y="1967629"/>
            <a:ext cx="1952948" cy="584775"/>
          </a:xfrm>
          <a:prstGeom prst="rect">
            <a:avLst/>
          </a:prstGeom>
          <a:noFill/>
        </p:spPr>
        <p:txBody>
          <a:bodyPr wrap="square" rtlCol="0">
            <a:spAutoFit/>
          </a:bodyPr>
          <a:lstStyle/>
          <a:p>
            <a:r>
              <a:rPr lang="en-US" sz="3200" b="1" dirty="0" smtClean="0">
                <a:solidFill>
                  <a:srgbClr val="C00000"/>
                </a:solidFill>
                <a:latin typeface="Bodoni MT Black" panose="02070A03080606020203" pitchFamily="18" charset="0"/>
              </a:rPr>
              <a:t>Musical</a:t>
            </a:r>
            <a:endParaRPr lang="en-US" sz="3200" b="1" dirty="0">
              <a:solidFill>
                <a:srgbClr val="C00000"/>
              </a:solidFill>
              <a:latin typeface="Bodoni MT Black" panose="02070A030806060202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207" y="1208333"/>
            <a:ext cx="5715000" cy="293866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120088" y="2092890"/>
            <a:ext cx="2119491" cy="584775"/>
          </a:xfrm>
          <a:prstGeom prst="rect">
            <a:avLst/>
          </a:prstGeom>
          <a:noFill/>
        </p:spPr>
        <p:txBody>
          <a:bodyPr wrap="none" rtlCol="0">
            <a:spAutoFit/>
          </a:bodyPr>
          <a:lstStyle/>
          <a:p>
            <a:r>
              <a:rPr lang="en-US" sz="3200" b="1" dirty="0" smtClean="0">
                <a:solidFill>
                  <a:srgbClr val="10B036"/>
                </a:solidFill>
                <a:latin typeface="NikoshBAN" panose="02000000000000000000" pitchFamily="2" charset="0"/>
                <a:cs typeface="NikoshBAN" panose="02000000000000000000" pitchFamily="2" charset="0"/>
              </a:rPr>
              <a:t>সঙ্গীত বিষয়ক </a:t>
            </a:r>
            <a:endParaRPr lang="en-US" sz="3200" b="1" dirty="0">
              <a:solidFill>
                <a:srgbClr val="10B036"/>
              </a:solidFill>
              <a:latin typeface="NikoshBAN" panose="02000000000000000000" pitchFamily="2" charset="0"/>
              <a:cs typeface="NikoshBAN" panose="02000000000000000000" pitchFamily="2" charset="0"/>
            </a:endParaRPr>
          </a:p>
        </p:txBody>
      </p:sp>
      <p:grpSp>
        <p:nvGrpSpPr>
          <p:cNvPr id="9" name="Group 8"/>
          <p:cNvGrpSpPr/>
          <p:nvPr/>
        </p:nvGrpSpPr>
        <p:grpSpPr>
          <a:xfrm>
            <a:off x="-115911" y="0"/>
            <a:ext cx="12402355" cy="6858000"/>
            <a:chOff x="-115911" y="0"/>
            <a:chExt cx="12402355" cy="6858000"/>
          </a:xfrm>
        </p:grpSpPr>
        <p:grpSp>
          <p:nvGrpSpPr>
            <p:cNvPr id="5" name="Group 4"/>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3298"/>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206062" y="206062"/>
                <a:ext cx="11771290" cy="6426558"/>
              </a:xfrm>
              <a:prstGeom prst="frame">
                <a:avLst>
                  <a:gd name="adj1" fmla="val 2496"/>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1" y="4713666"/>
              <a:ext cx="12402355" cy="1996226"/>
            </a:xfrm>
            <a:prstGeom prst="rect">
              <a:avLst/>
            </a:prstGeom>
          </p:spPr>
        </p:pic>
      </p:grpSp>
      <p:sp>
        <p:nvSpPr>
          <p:cNvPr id="10" name="Rectangle 9"/>
          <p:cNvSpPr/>
          <p:nvPr/>
        </p:nvSpPr>
        <p:spPr>
          <a:xfrm>
            <a:off x="2043085" y="4624072"/>
            <a:ext cx="8307787" cy="461665"/>
          </a:xfrm>
          <a:prstGeom prst="rect">
            <a:avLst/>
          </a:prstGeom>
        </p:spPr>
        <p:txBody>
          <a:bodyPr wrap="none">
            <a:spAutoFit/>
          </a:bodyPr>
          <a:lstStyle/>
          <a:p>
            <a:r>
              <a:rPr lang="bn-BD" sz="2400" b="1" dirty="0">
                <a:solidFill>
                  <a:srgbClr val="FF3399"/>
                </a:solidFill>
                <a:latin typeface="Bodoni MT Black" panose="02070A03080606020203" pitchFamily="18" charset="0"/>
                <a:cs typeface="Times New Roman" panose="02020603050405020304" pitchFamily="18" charset="0"/>
              </a:rPr>
              <a:t>A song is not enjoyable without musical instrument.</a:t>
            </a:r>
            <a:endParaRPr lang="en-US" sz="2400" b="1" dirty="0">
              <a:solidFill>
                <a:srgbClr val="FF3399"/>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114327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righ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3030" y="0"/>
            <a:ext cx="12346546" cy="6858000"/>
            <a:chOff x="-103030" y="0"/>
            <a:chExt cx="12346546" cy="6858000"/>
          </a:xfrm>
        </p:grpSpPr>
        <p:sp>
          <p:nvSpPr>
            <p:cNvPr id="2" name="Frame 1"/>
            <p:cNvSpPr/>
            <p:nvPr/>
          </p:nvSpPr>
          <p:spPr>
            <a:xfrm>
              <a:off x="0" y="0"/>
              <a:ext cx="12192000" cy="6858000"/>
            </a:xfrm>
            <a:prstGeom prst="frame">
              <a:avLst>
                <a:gd name="adj1" fmla="val 3862"/>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06062" y="231820"/>
              <a:ext cx="11745532" cy="6400800"/>
            </a:xfrm>
            <a:prstGeom prst="frame">
              <a:avLst>
                <a:gd name="adj1" fmla="val 2655"/>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0" y="4584879"/>
              <a:ext cx="12346546" cy="2211947"/>
            </a:xfrm>
            <a:prstGeom prst="rect">
              <a:avLst/>
            </a:prstGeom>
          </p:spPr>
        </p:pic>
      </p:grpSp>
      <p:sp>
        <p:nvSpPr>
          <p:cNvPr id="7" name="TextBox 6"/>
          <p:cNvSpPr txBox="1"/>
          <p:nvPr/>
        </p:nvSpPr>
        <p:spPr>
          <a:xfrm>
            <a:off x="1146220" y="2030830"/>
            <a:ext cx="2670924" cy="584775"/>
          </a:xfrm>
          <a:prstGeom prst="rect">
            <a:avLst/>
          </a:prstGeom>
          <a:noFill/>
        </p:spPr>
        <p:txBody>
          <a:bodyPr wrap="none" rtlCol="0">
            <a:spAutoFit/>
          </a:bodyPr>
          <a:lstStyle/>
          <a:p>
            <a:r>
              <a:rPr lang="en-US" sz="3200" b="1" dirty="0" smtClean="0">
                <a:solidFill>
                  <a:srgbClr val="C00000"/>
                </a:solidFill>
                <a:latin typeface="Bodoni MT Black" panose="02070A03080606020203" pitchFamily="18" charset="0"/>
              </a:rPr>
              <a:t>Instrument</a:t>
            </a:r>
            <a:r>
              <a:rPr lang="en-US" sz="2800" b="1" dirty="0" smtClean="0">
                <a:solidFill>
                  <a:srgbClr val="C00000"/>
                </a:solidFill>
                <a:latin typeface="Bodoni MT Black" panose="02070A03080606020203" pitchFamily="18" charset="0"/>
              </a:rPr>
              <a:t> </a:t>
            </a:r>
            <a:endParaRPr lang="en-US" sz="2800" b="1" dirty="0">
              <a:solidFill>
                <a:srgbClr val="C00000"/>
              </a:solidFill>
              <a:latin typeface="Bodoni MT Black" panose="02070A03080606020203" pitchFamily="18" charset="0"/>
            </a:endParaRPr>
          </a:p>
        </p:txBody>
      </p:sp>
      <p:sp>
        <p:nvSpPr>
          <p:cNvPr id="8" name="TextBox 7"/>
          <p:cNvSpPr txBox="1"/>
          <p:nvPr/>
        </p:nvSpPr>
        <p:spPr>
          <a:xfrm>
            <a:off x="9465163" y="2120654"/>
            <a:ext cx="1438214" cy="646331"/>
          </a:xfrm>
          <a:prstGeom prst="rect">
            <a:avLst/>
          </a:prstGeom>
          <a:noFill/>
        </p:spPr>
        <p:txBody>
          <a:bodyPr wrap="none" rtlCol="0">
            <a:spAutoFit/>
          </a:bodyPr>
          <a:lstStyle/>
          <a:p>
            <a:r>
              <a:rPr lang="en-US" sz="3600" b="1" dirty="0" smtClean="0">
                <a:solidFill>
                  <a:srgbClr val="10B036"/>
                </a:solidFill>
                <a:latin typeface="NikoshBAN" panose="02000000000000000000" pitchFamily="2" charset="0"/>
                <a:cs typeface="NikoshBAN" panose="02000000000000000000" pitchFamily="2" charset="0"/>
              </a:rPr>
              <a:t>য</a:t>
            </a:r>
            <a:r>
              <a:rPr lang="bn-IN" sz="3600" b="1" dirty="0" smtClean="0">
                <a:solidFill>
                  <a:srgbClr val="10B036"/>
                </a:solidFill>
                <a:latin typeface="NikoshBAN" panose="02000000000000000000" pitchFamily="2" charset="0"/>
                <a:cs typeface="NikoshBAN" panose="02000000000000000000" pitchFamily="2" charset="0"/>
              </a:rPr>
              <a:t>ন্ত্রপাতি </a:t>
            </a:r>
            <a:endParaRPr lang="en-US" sz="3600" b="1" dirty="0">
              <a:solidFill>
                <a:srgbClr val="10B036"/>
              </a:solidFill>
              <a:latin typeface="NikoshBAN" panose="02000000000000000000" pitchFamily="2" charset="0"/>
              <a:cs typeface="NikoshBAN" panose="02000000000000000000" pitchFamily="2" charset="0"/>
            </a:endParaRPr>
          </a:p>
        </p:txBody>
      </p:sp>
      <p:grpSp>
        <p:nvGrpSpPr>
          <p:cNvPr id="19" name="Group 18"/>
          <p:cNvGrpSpPr/>
          <p:nvPr/>
        </p:nvGrpSpPr>
        <p:grpSpPr>
          <a:xfrm>
            <a:off x="3726650" y="862886"/>
            <a:ext cx="5629462" cy="4260618"/>
            <a:chOff x="3652029" y="656824"/>
            <a:chExt cx="5629462" cy="426061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122" y="2178040"/>
              <a:ext cx="2062196" cy="13087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5168" y="2299911"/>
              <a:ext cx="1108335" cy="110833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70690" y="3379005"/>
              <a:ext cx="1319776" cy="175709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0608" y="656824"/>
              <a:ext cx="985695" cy="155293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5513764" y="3811874"/>
              <a:ext cx="1945239" cy="83331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937833" y="3367218"/>
              <a:ext cx="967857" cy="171945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5308" y="925196"/>
              <a:ext cx="1749952" cy="1006637"/>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88833" y="1996604"/>
              <a:ext cx="1699361" cy="1699361"/>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168391">
              <a:off x="5448108" y="870443"/>
              <a:ext cx="1592537" cy="1332947"/>
            </a:xfrm>
            <a:prstGeom prst="rect">
              <a:avLst/>
            </a:prstGeom>
          </p:spPr>
        </p:pic>
      </p:grpSp>
      <p:sp>
        <p:nvSpPr>
          <p:cNvPr id="20" name="Rectangle 19"/>
          <p:cNvSpPr/>
          <p:nvPr/>
        </p:nvSpPr>
        <p:spPr>
          <a:xfrm>
            <a:off x="2333404" y="4865259"/>
            <a:ext cx="8024954" cy="523220"/>
          </a:xfrm>
          <a:prstGeom prst="rect">
            <a:avLst/>
          </a:prstGeom>
        </p:spPr>
        <p:txBody>
          <a:bodyPr wrap="none">
            <a:spAutoFit/>
          </a:bodyPr>
          <a:lstStyle/>
          <a:p>
            <a:r>
              <a:rPr lang="bn-BD" sz="2800" b="1" dirty="0">
                <a:solidFill>
                  <a:srgbClr val="FF3399"/>
                </a:solidFill>
                <a:latin typeface="Bodoni MT Black" panose="02070A03080606020203" pitchFamily="18" charset="0"/>
              </a:rPr>
              <a:t>The </a:t>
            </a:r>
            <a:r>
              <a:rPr lang="en-US" sz="2800" b="1" dirty="0" smtClean="0">
                <a:solidFill>
                  <a:srgbClr val="FF3399"/>
                </a:solidFill>
                <a:latin typeface="Bodoni MT Black" panose="02070A03080606020203" pitchFamily="18" charset="0"/>
              </a:rPr>
              <a:t>instruments</a:t>
            </a:r>
            <a:r>
              <a:rPr lang="bn-BD" sz="2800" b="1" dirty="0" smtClean="0">
                <a:solidFill>
                  <a:srgbClr val="FF3399"/>
                </a:solidFill>
                <a:latin typeface="Bodoni MT Black" panose="02070A03080606020203" pitchFamily="18" charset="0"/>
              </a:rPr>
              <a:t> </a:t>
            </a:r>
            <a:r>
              <a:rPr lang="bn-BD" sz="2800" b="1" dirty="0">
                <a:solidFill>
                  <a:srgbClr val="FF3399"/>
                </a:solidFill>
                <a:latin typeface="Bodoni MT Black" panose="02070A03080606020203" pitchFamily="18" charset="0"/>
              </a:rPr>
              <a:t>which are used in</a:t>
            </a:r>
            <a:r>
              <a:rPr lang="en-US" sz="2800" b="1" dirty="0">
                <a:solidFill>
                  <a:srgbClr val="FF3399"/>
                </a:solidFill>
                <a:latin typeface="Bodoni MT Black" panose="02070A03080606020203" pitchFamily="18" charset="0"/>
              </a:rPr>
              <a:t> singing</a:t>
            </a:r>
            <a:r>
              <a:rPr lang="bn-BD" sz="2800" b="1" dirty="0">
                <a:solidFill>
                  <a:srgbClr val="FF3399"/>
                </a:solidFill>
                <a:latin typeface="Bodoni MT Black" panose="02070A03080606020203" pitchFamily="18" charset="0"/>
              </a:rPr>
              <a:t>.</a:t>
            </a:r>
            <a:endParaRPr lang="en-US" sz="2800" b="1" dirty="0">
              <a:solidFill>
                <a:srgbClr val="FF3399"/>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31517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ppt_y</p:attrName>
                                        </p:attrNameLst>
                                      </p:cBhvr>
                                      <p:tavLst>
                                        <p:tav tm="0">
                                          <p:val>
                                            <p:strVal val="#ppt_y+#ppt_h*1.125000"/>
                                          </p:val>
                                        </p:tav>
                                        <p:tav tm="100000">
                                          <p:val>
                                            <p:strVal val="#ppt_y"/>
                                          </p:val>
                                        </p:tav>
                                      </p:tavLst>
                                    </p:anim>
                                    <p:animEffect transition="in" filter="wipe(up)">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674"/>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18941" y="244699"/>
              <a:ext cx="11719774" cy="6387922"/>
            </a:xfrm>
            <a:prstGeom prst="frame">
              <a:avLst>
                <a:gd name="adj1" fmla="val 2868"/>
              </a:avLst>
            </a:prstGeom>
            <a:solidFill>
              <a:srgbClr val="00B0F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p:cNvSpPr txBox="1"/>
          <p:nvPr/>
        </p:nvSpPr>
        <p:spPr>
          <a:xfrm>
            <a:off x="1431782" y="853845"/>
            <a:ext cx="9516451" cy="461665"/>
          </a:xfrm>
          <a:prstGeom prst="rect">
            <a:avLst/>
          </a:prstGeom>
          <a:noFill/>
        </p:spPr>
        <p:txBody>
          <a:bodyPr wrap="none" rtlCol="0">
            <a:prstTxWarp prst="textInflateTop">
              <a:avLst/>
            </a:prstTxWarp>
            <a:spAutoFit/>
            <a:scene3d>
              <a:camera prst="orthographicFront"/>
              <a:lightRig rig="threePt" dir="t"/>
            </a:scene3d>
            <a:sp3d extrusionH="57150">
              <a:bevelT w="57150" h="38100" prst="artDeco"/>
            </a:sp3d>
          </a:bodyPr>
          <a:lstStyle/>
          <a:p>
            <a:r>
              <a:rPr lang="en-US" sz="2400" b="1" dirty="0" smtClean="0">
                <a:solidFill>
                  <a:srgbClr val="FF33CC"/>
                </a:solidFill>
                <a:effectLst>
                  <a:innerShdw blurRad="63500" dist="50800" dir="18900000">
                    <a:prstClr val="black">
                      <a:alpha val="50000"/>
                    </a:prstClr>
                  </a:innerShdw>
                </a:effectLst>
                <a:latin typeface="Bernard MT Condensed" panose="02050806060905020404" pitchFamily="18" charset="0"/>
              </a:rPr>
              <a:t>Let’s introduce some musical instruments and answer the following questions.  </a:t>
            </a:r>
            <a:endParaRPr lang="en-US" sz="2400" b="1" dirty="0">
              <a:solidFill>
                <a:srgbClr val="FF33CC"/>
              </a:solidFill>
              <a:effectLst>
                <a:innerShdw blurRad="63500" dist="50800" dir="18900000">
                  <a:prstClr val="black">
                    <a:alpha val="50000"/>
                  </a:prstClr>
                </a:innerShdw>
              </a:effectLst>
              <a:latin typeface="Bernard MT Condensed" panose="020508060609050204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95" y="1650294"/>
            <a:ext cx="4456091" cy="19215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33718">
            <a:off x="8182693" y="83203"/>
            <a:ext cx="2137423" cy="4454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657" y="3636190"/>
            <a:ext cx="5017850" cy="2208273"/>
          </a:xfrm>
          <a:prstGeom prst="rect">
            <a:avLst/>
          </a:prstGeom>
        </p:spPr>
      </p:pic>
      <p:sp>
        <p:nvSpPr>
          <p:cNvPr id="9" name="TextBox 8"/>
          <p:cNvSpPr txBox="1"/>
          <p:nvPr/>
        </p:nvSpPr>
        <p:spPr>
          <a:xfrm>
            <a:off x="2481687" y="3080773"/>
            <a:ext cx="1265090" cy="523220"/>
          </a:xfrm>
          <a:prstGeom prst="rect">
            <a:avLst/>
          </a:prstGeom>
          <a:noFill/>
        </p:spPr>
        <p:txBody>
          <a:bodyPr wrap="none" rtlCol="0">
            <a:spAutoFit/>
          </a:bodyPr>
          <a:lstStyle/>
          <a:p>
            <a:r>
              <a:rPr lang="en-US" sz="2800" b="1" dirty="0" smtClean="0">
                <a:latin typeface="Britannic Bold" panose="020B0903060703020204" pitchFamily="34" charset="0"/>
              </a:rPr>
              <a:t>Dotara</a:t>
            </a:r>
            <a:endParaRPr lang="en-US" sz="2800" b="1" dirty="0">
              <a:latin typeface="Britannic Bold" panose="020B0903060703020204" pitchFamily="34" charset="0"/>
            </a:endParaRPr>
          </a:p>
        </p:txBody>
      </p:sp>
      <p:sp>
        <p:nvSpPr>
          <p:cNvPr id="10" name="TextBox 9"/>
          <p:cNvSpPr txBox="1"/>
          <p:nvPr/>
        </p:nvSpPr>
        <p:spPr>
          <a:xfrm>
            <a:off x="9014454" y="3177050"/>
            <a:ext cx="1415772" cy="523220"/>
          </a:xfrm>
          <a:prstGeom prst="rect">
            <a:avLst/>
          </a:prstGeom>
          <a:noFill/>
        </p:spPr>
        <p:txBody>
          <a:bodyPr wrap="none" rtlCol="0">
            <a:spAutoFit/>
          </a:bodyPr>
          <a:lstStyle/>
          <a:p>
            <a:r>
              <a:rPr lang="en-US" sz="2800" b="1" dirty="0" smtClean="0">
                <a:latin typeface="Britannic Bold" panose="020B0903060703020204" pitchFamily="34" charset="0"/>
              </a:rPr>
              <a:t>Sarinda</a:t>
            </a:r>
            <a:endParaRPr lang="en-US" sz="2800" b="1" dirty="0">
              <a:latin typeface="Britannic Bold" panose="020B0903060703020204" pitchFamily="34" charset="0"/>
            </a:endParaRPr>
          </a:p>
        </p:txBody>
      </p:sp>
      <p:sp>
        <p:nvSpPr>
          <p:cNvPr id="11" name="TextBox 10"/>
          <p:cNvSpPr txBox="1"/>
          <p:nvPr/>
        </p:nvSpPr>
        <p:spPr>
          <a:xfrm>
            <a:off x="5683956" y="5584272"/>
            <a:ext cx="1321196" cy="584775"/>
          </a:xfrm>
          <a:prstGeom prst="rect">
            <a:avLst/>
          </a:prstGeom>
          <a:noFill/>
        </p:spPr>
        <p:txBody>
          <a:bodyPr wrap="none" rtlCol="0">
            <a:spAutoFit/>
          </a:bodyPr>
          <a:lstStyle/>
          <a:p>
            <a:r>
              <a:rPr lang="en-US" sz="3200" b="1" dirty="0" smtClean="0">
                <a:latin typeface="Britannic Bold" panose="020B0903060703020204" pitchFamily="34" charset="0"/>
              </a:rPr>
              <a:t>Guitar</a:t>
            </a:r>
            <a:endParaRPr lang="en-US" sz="3200" b="1" dirty="0">
              <a:latin typeface="Britannic Bold" panose="020B0903060703020204" pitchFamily="34" charset="0"/>
            </a:endParaRPr>
          </a:p>
        </p:txBody>
      </p:sp>
    </p:spTree>
    <p:extLst>
      <p:ext uri="{BB962C8B-B14F-4D97-AF65-F5344CB8AC3E}">
        <p14:creationId xmlns:p14="http://schemas.microsoft.com/office/powerpoint/2010/main" val="357816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ppt_x</p:attrName>
                                        </p:attrNameLst>
                                      </p:cBhvr>
                                      <p:tavLst>
                                        <p:tav tm="0">
                                          <p:val>
                                            <p:strVal val="#ppt_x+#ppt_w*1.125000"/>
                                          </p:val>
                                        </p:tav>
                                        <p:tav tm="100000">
                                          <p:val>
                                            <p:strVal val="#ppt_x"/>
                                          </p:val>
                                        </p:tav>
                                      </p:tavLst>
                                    </p:anim>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ppt_y</p:attrName>
                                        </p:attrNameLst>
                                      </p:cBhvr>
                                      <p:tavLst>
                                        <p:tav tm="0">
                                          <p:val>
                                            <p:strVal val="#ppt_y+#ppt_h*1.125000"/>
                                          </p:val>
                                        </p:tav>
                                        <p:tav tm="100000">
                                          <p:val>
                                            <p:strVal val="#ppt_y"/>
                                          </p:val>
                                        </p:tav>
                                      </p:tavLst>
                                    </p:anim>
                                    <p:animEffect transition="in" filter="wipe(up)">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p:tgtEl>
                                          <p:spTgt spid="11"/>
                                        </p:tgtEl>
                                        <p:attrNameLst>
                                          <p:attrName>ppt_y</p:attrName>
                                        </p:attrNameLst>
                                      </p:cBhvr>
                                      <p:tavLst>
                                        <p:tav tm="0">
                                          <p:val>
                                            <p:strVal val="#ppt_y+#ppt_h*1.125000"/>
                                          </p:val>
                                        </p:tav>
                                        <p:tav tm="100000">
                                          <p:val>
                                            <p:strVal val="#ppt_y"/>
                                          </p:val>
                                        </p:tav>
                                      </p:tavLst>
                                    </p:anim>
                                    <p:animEffect transition="in" filter="wipe(up)">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835</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Bernard MT Condensed</vt:lpstr>
      <vt:lpstr>Blackoak Std</vt:lpstr>
      <vt:lpstr>Bodoni MT Black</vt:lpstr>
      <vt:lpstr>Britannic Bold</vt:lpstr>
      <vt:lpstr>Calibri</vt:lpstr>
      <vt:lpstr>Calibri Light</vt:lpstr>
      <vt:lpstr>Cooper Black</vt:lpstr>
      <vt:lpstr>NikoshBAN</vt:lpstr>
      <vt:lpstr>Times New Roman</vt:lpstr>
      <vt:lpstr>Vrinda</vt:lpstr>
      <vt:lpstr>Wide Latin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947</cp:revision>
  <dcterms:created xsi:type="dcterms:W3CDTF">2022-02-20T16:44:50Z</dcterms:created>
  <dcterms:modified xsi:type="dcterms:W3CDTF">2022-03-01T13:27:12Z</dcterms:modified>
</cp:coreProperties>
</file>