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6F1C75-F505-4986-BF31-9F1B9FE56B34}" type="datetimeFigureOut">
              <a:rPr lang="en-US" smtClean="0"/>
              <a:t>15-Feb-22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D2EDD-99A1-4419-9ADE-79A6E8CE2CFC}" type="slidenum">
              <a:rPr lang="en-US" smtClean="0"/>
              <a:t>‹#›</a:t>
            </a:fld>
            <a:endParaRPr lang="en-US"/>
          </a:p>
        </p:txBody>
      </p:sp>
    </p:spTree>
    <p:extLst>
      <p:ext uri="{BB962C8B-B14F-4D97-AF65-F5344CB8AC3E}">
        <p14:creationId xmlns:p14="http://schemas.microsoft.com/office/powerpoint/2010/main" val="144654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F1C75-F505-4986-BF31-9F1B9FE56B34}" type="datetimeFigureOut">
              <a:rPr lang="en-US" smtClean="0"/>
              <a:t>15-Feb-22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D2EDD-99A1-4419-9ADE-79A6E8CE2CFC}" type="slidenum">
              <a:rPr lang="en-US" smtClean="0"/>
              <a:t>‹#›</a:t>
            </a:fld>
            <a:endParaRPr lang="en-US"/>
          </a:p>
        </p:txBody>
      </p:sp>
    </p:spTree>
    <p:extLst>
      <p:ext uri="{BB962C8B-B14F-4D97-AF65-F5344CB8AC3E}">
        <p14:creationId xmlns:p14="http://schemas.microsoft.com/office/powerpoint/2010/main" val="4089866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F1C75-F505-4986-BF31-9F1B9FE56B34}" type="datetimeFigureOut">
              <a:rPr lang="en-US" smtClean="0"/>
              <a:t>15-Feb-22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D2EDD-99A1-4419-9ADE-79A6E8CE2CFC}" type="slidenum">
              <a:rPr lang="en-US" smtClean="0"/>
              <a:t>‹#›</a:t>
            </a:fld>
            <a:endParaRPr lang="en-US"/>
          </a:p>
        </p:txBody>
      </p:sp>
    </p:spTree>
    <p:extLst>
      <p:ext uri="{BB962C8B-B14F-4D97-AF65-F5344CB8AC3E}">
        <p14:creationId xmlns:p14="http://schemas.microsoft.com/office/powerpoint/2010/main" val="33035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F1C75-F505-4986-BF31-9F1B9FE56B34}" type="datetimeFigureOut">
              <a:rPr lang="en-US" smtClean="0"/>
              <a:t>15-Feb-22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D2EDD-99A1-4419-9ADE-79A6E8CE2CFC}" type="slidenum">
              <a:rPr lang="en-US" smtClean="0"/>
              <a:t>‹#›</a:t>
            </a:fld>
            <a:endParaRPr lang="en-US"/>
          </a:p>
        </p:txBody>
      </p:sp>
    </p:spTree>
    <p:extLst>
      <p:ext uri="{BB962C8B-B14F-4D97-AF65-F5344CB8AC3E}">
        <p14:creationId xmlns:p14="http://schemas.microsoft.com/office/powerpoint/2010/main" val="257380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F1C75-F505-4986-BF31-9F1B9FE56B34}" type="datetimeFigureOut">
              <a:rPr lang="en-US" smtClean="0"/>
              <a:t>15-Feb-22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D2EDD-99A1-4419-9ADE-79A6E8CE2CFC}" type="slidenum">
              <a:rPr lang="en-US" smtClean="0"/>
              <a:t>‹#›</a:t>
            </a:fld>
            <a:endParaRPr lang="en-US"/>
          </a:p>
        </p:txBody>
      </p:sp>
    </p:spTree>
    <p:extLst>
      <p:ext uri="{BB962C8B-B14F-4D97-AF65-F5344CB8AC3E}">
        <p14:creationId xmlns:p14="http://schemas.microsoft.com/office/powerpoint/2010/main" val="389588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6F1C75-F505-4986-BF31-9F1B9FE56B34}" type="datetimeFigureOut">
              <a:rPr lang="en-US" smtClean="0"/>
              <a:t>15-Feb-22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D2EDD-99A1-4419-9ADE-79A6E8CE2CFC}" type="slidenum">
              <a:rPr lang="en-US" smtClean="0"/>
              <a:t>‹#›</a:t>
            </a:fld>
            <a:endParaRPr lang="en-US"/>
          </a:p>
        </p:txBody>
      </p:sp>
    </p:spTree>
    <p:extLst>
      <p:ext uri="{BB962C8B-B14F-4D97-AF65-F5344CB8AC3E}">
        <p14:creationId xmlns:p14="http://schemas.microsoft.com/office/powerpoint/2010/main" val="71122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6F1C75-F505-4986-BF31-9F1B9FE56B34}" type="datetimeFigureOut">
              <a:rPr lang="en-US" smtClean="0"/>
              <a:t>15-Feb-22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D2EDD-99A1-4419-9ADE-79A6E8CE2CFC}" type="slidenum">
              <a:rPr lang="en-US" smtClean="0"/>
              <a:t>‹#›</a:t>
            </a:fld>
            <a:endParaRPr lang="en-US"/>
          </a:p>
        </p:txBody>
      </p:sp>
    </p:spTree>
    <p:extLst>
      <p:ext uri="{BB962C8B-B14F-4D97-AF65-F5344CB8AC3E}">
        <p14:creationId xmlns:p14="http://schemas.microsoft.com/office/powerpoint/2010/main" val="267751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6F1C75-F505-4986-BF31-9F1B9FE56B34}" type="datetimeFigureOut">
              <a:rPr lang="en-US" smtClean="0"/>
              <a:t>15-Feb-22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D2EDD-99A1-4419-9ADE-79A6E8CE2CFC}" type="slidenum">
              <a:rPr lang="en-US" smtClean="0"/>
              <a:t>‹#›</a:t>
            </a:fld>
            <a:endParaRPr lang="en-US"/>
          </a:p>
        </p:txBody>
      </p:sp>
    </p:spTree>
    <p:extLst>
      <p:ext uri="{BB962C8B-B14F-4D97-AF65-F5344CB8AC3E}">
        <p14:creationId xmlns:p14="http://schemas.microsoft.com/office/powerpoint/2010/main" val="112591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F1C75-F505-4986-BF31-9F1B9FE56B34}" type="datetimeFigureOut">
              <a:rPr lang="en-US" smtClean="0"/>
              <a:t>15-Feb-22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D2EDD-99A1-4419-9ADE-79A6E8CE2CFC}" type="slidenum">
              <a:rPr lang="en-US" smtClean="0"/>
              <a:t>‹#›</a:t>
            </a:fld>
            <a:endParaRPr lang="en-US"/>
          </a:p>
        </p:txBody>
      </p:sp>
    </p:spTree>
    <p:extLst>
      <p:ext uri="{BB962C8B-B14F-4D97-AF65-F5344CB8AC3E}">
        <p14:creationId xmlns:p14="http://schemas.microsoft.com/office/powerpoint/2010/main" val="14759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F1C75-F505-4986-BF31-9F1B9FE56B34}" type="datetimeFigureOut">
              <a:rPr lang="en-US" smtClean="0"/>
              <a:t>15-Feb-22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D2EDD-99A1-4419-9ADE-79A6E8CE2CFC}" type="slidenum">
              <a:rPr lang="en-US" smtClean="0"/>
              <a:t>‹#›</a:t>
            </a:fld>
            <a:endParaRPr lang="en-US"/>
          </a:p>
        </p:txBody>
      </p:sp>
    </p:spTree>
    <p:extLst>
      <p:ext uri="{BB962C8B-B14F-4D97-AF65-F5344CB8AC3E}">
        <p14:creationId xmlns:p14="http://schemas.microsoft.com/office/powerpoint/2010/main" val="261837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F1C75-F505-4986-BF31-9F1B9FE56B34}" type="datetimeFigureOut">
              <a:rPr lang="en-US" smtClean="0"/>
              <a:t>15-Feb-22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D2EDD-99A1-4419-9ADE-79A6E8CE2CFC}" type="slidenum">
              <a:rPr lang="en-US" smtClean="0"/>
              <a:t>‹#›</a:t>
            </a:fld>
            <a:endParaRPr lang="en-US"/>
          </a:p>
        </p:txBody>
      </p:sp>
    </p:spTree>
    <p:extLst>
      <p:ext uri="{BB962C8B-B14F-4D97-AF65-F5344CB8AC3E}">
        <p14:creationId xmlns:p14="http://schemas.microsoft.com/office/powerpoint/2010/main" val="266286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F1C75-F505-4986-BF31-9F1B9FE56B34}" type="datetimeFigureOut">
              <a:rPr lang="en-US" smtClean="0"/>
              <a:t>15-Feb-22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D2EDD-99A1-4419-9ADE-79A6E8CE2CFC}" type="slidenum">
              <a:rPr lang="en-US" smtClean="0"/>
              <a:t>‹#›</a:t>
            </a:fld>
            <a:endParaRPr lang="en-US"/>
          </a:p>
        </p:txBody>
      </p:sp>
    </p:spTree>
    <p:extLst>
      <p:ext uri="{BB962C8B-B14F-4D97-AF65-F5344CB8AC3E}">
        <p14:creationId xmlns:p14="http://schemas.microsoft.com/office/powerpoint/2010/main" val="300466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image" Target="../media/image57.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jp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1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hyperlink" Target="mailto:mdrehanuddin17@gmail.com"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91.png"/></Relationships>
</file>

<file path=ppt/slides/_rels/slide2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22.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2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6.jpg"/><Relationship Id="rId5" Type="http://schemas.openxmlformats.org/officeDocument/2006/relationships/image" Target="../media/image105.png"/><Relationship Id="rId4" Type="http://schemas.openxmlformats.org/officeDocument/2006/relationships/image" Target="../media/image104.png"/></Relationships>
</file>

<file path=ppt/slides/_rels/slide2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10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0187" y="1188541"/>
            <a:ext cx="9635971" cy="2800767"/>
          </a:xfrm>
          <a:prstGeom prst="rect">
            <a:avLst/>
          </a:prstGeom>
          <a:noFill/>
        </p:spPr>
        <p:txBody>
          <a:bodyPr wrap="none" rtlCol="0" anchor="ctr">
            <a:spAutoFit/>
          </a:bodyPr>
          <a:lstStyle/>
          <a:p>
            <a:pPr algn="ctr"/>
            <a:r>
              <a:rPr lang="en-US" sz="8800" b="1" dirty="0" smtClean="0">
                <a:ln w="13462">
                  <a:solidFill>
                    <a:schemeClr val="bg1"/>
                  </a:solidFill>
                  <a:prstDash val="solid"/>
                </a:ln>
                <a:solidFill>
                  <a:srgbClr val="C00000"/>
                </a:solidFill>
                <a:effectLst>
                  <a:outerShdw dist="38100" dir="2700000" algn="bl" rotWithShape="0">
                    <a:schemeClr val="accent5"/>
                  </a:outerShdw>
                </a:effectLst>
                <a:latin typeface="Harlow Solid Italic" panose="04030604020F02020D02" pitchFamily="82" charset="0"/>
              </a:rPr>
              <a:t>Welcome to my dear </a:t>
            </a:r>
          </a:p>
          <a:p>
            <a:pPr algn="ctr"/>
            <a:r>
              <a:rPr lang="en-US" sz="8800" b="1" dirty="0" smtClean="0">
                <a:ln w="13462">
                  <a:solidFill>
                    <a:schemeClr val="bg1"/>
                  </a:solidFill>
                  <a:prstDash val="solid"/>
                </a:ln>
                <a:solidFill>
                  <a:srgbClr val="C00000"/>
                </a:solidFill>
                <a:effectLst>
                  <a:outerShdw dist="38100" dir="2700000" algn="bl" rotWithShape="0">
                    <a:schemeClr val="accent5"/>
                  </a:outerShdw>
                </a:effectLst>
                <a:latin typeface="Harlow Solid Italic" panose="04030604020F02020D02" pitchFamily="82" charset="0"/>
              </a:rPr>
              <a:t>all Student</a:t>
            </a:r>
            <a:endParaRPr lang="en-US" sz="8800" b="1" dirty="0">
              <a:ln w="13462">
                <a:solidFill>
                  <a:schemeClr val="bg1"/>
                </a:solidFill>
                <a:prstDash val="solid"/>
              </a:ln>
              <a:solidFill>
                <a:srgbClr val="C00000"/>
              </a:solidFill>
              <a:effectLst>
                <a:outerShdw dist="38100" dir="2700000" algn="bl" rotWithShape="0">
                  <a:schemeClr val="accent5"/>
                </a:outerShdw>
              </a:effectLst>
              <a:latin typeface="Harlow Solid Italic" panose="04030604020F02020D02" pitchFamily="82" charset="0"/>
            </a:endParaRPr>
          </a:p>
        </p:txBody>
      </p:sp>
      <p:grpSp>
        <p:nvGrpSpPr>
          <p:cNvPr id="10" name="Group 9"/>
          <p:cNvGrpSpPr/>
          <p:nvPr/>
        </p:nvGrpSpPr>
        <p:grpSpPr>
          <a:xfrm>
            <a:off x="0" y="0"/>
            <a:ext cx="12192000" cy="6858000"/>
            <a:chOff x="0" y="0"/>
            <a:chExt cx="12192000" cy="6858000"/>
          </a:xfrm>
        </p:grpSpPr>
        <p:grpSp>
          <p:nvGrpSpPr>
            <p:cNvPr id="2" name="Group 1"/>
            <p:cNvGrpSpPr/>
            <p:nvPr/>
          </p:nvGrpSpPr>
          <p:grpSpPr>
            <a:xfrm>
              <a:off x="0" y="0"/>
              <a:ext cx="12192000" cy="6858000"/>
              <a:chOff x="0" y="0"/>
              <a:chExt cx="12192000" cy="6858000"/>
            </a:xfrm>
          </p:grpSpPr>
          <p:sp>
            <p:nvSpPr>
              <p:cNvPr id="6" name="Frame 5"/>
              <p:cNvSpPr/>
              <p:nvPr/>
            </p:nvSpPr>
            <p:spPr>
              <a:xfrm>
                <a:off x="0" y="0"/>
                <a:ext cx="12192000" cy="6858000"/>
              </a:xfrm>
              <a:prstGeom prst="frame">
                <a:avLst>
                  <a:gd name="adj1" fmla="val 3298"/>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193182" y="206062"/>
                <a:ext cx="11784169" cy="6439437"/>
              </a:xfrm>
              <a:prstGeom prst="frame">
                <a:avLst>
                  <a:gd name="adj1" fmla="val 2098"/>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3250" y="319389"/>
              <a:ext cx="918371" cy="51361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92" y="254994"/>
              <a:ext cx="1202888" cy="57800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3250" y="6038032"/>
              <a:ext cx="918371" cy="47581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45" y="6038032"/>
              <a:ext cx="1055642" cy="537971"/>
            </a:xfrm>
            <a:prstGeom prst="rect">
              <a:avLst/>
            </a:prstGeom>
          </p:spPr>
        </p:pic>
      </p:gr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2323" y="2807987"/>
            <a:ext cx="3705857" cy="3705857"/>
          </a:xfrm>
          <a:prstGeom prst="rect">
            <a:avLst/>
          </a:prstGeom>
        </p:spPr>
      </p:pic>
    </p:spTree>
    <p:extLst>
      <p:ext uri="{BB962C8B-B14F-4D97-AF65-F5344CB8AC3E}">
        <p14:creationId xmlns:p14="http://schemas.microsoft.com/office/powerpoint/2010/main" val="66984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200"/>
                                  </p:iterate>
                                  <p:childTnLst>
                                    <p:set>
                                      <p:cBhvr>
                                        <p:cTn id="6" dur="1" fill="hold">
                                          <p:stCondLst>
                                            <p:cond delay="0"/>
                                          </p:stCondLst>
                                        </p:cTn>
                                        <p:tgtEl>
                                          <p:spTgt spid="5"/>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46693 -0.32732 L -0.45742 -0.32361 L -0.45742 -0.32338 L -0.45742 -0.32361 C -0.4599 -0.32662 -0.46276 -0.32917 -0.46485 -0.33287 C -0.46563 -0.33426 -0.46537 -0.33681 -0.46589 -0.33866 C -0.46654 -0.34051 -0.46732 -0.34236 -0.46797 -0.34421 C -0.47045 -0.35741 -0.47136 -0.35648 -0.46901 -0.37245 C -0.46875 -0.37454 -0.46784 -0.37639 -0.46693 -0.37801 C -0.46602 -0.37963 -0.46498 -0.38079 -0.4638 -0.38171 C -0.46172 -0.38333 -0.45742 -0.38542 -0.45742 -0.38519 C -0.45534 -0.38495 -0.45326 -0.38449 -0.45117 -0.38357 C -0.44896 -0.38264 -0.44479 -0.37986 -0.44479 -0.37963 C -0.44401 -0.37801 -0.44323 -0.37616 -0.44271 -0.37431 C -0.44219 -0.37245 -0.44167 -0.3706 -0.44167 -0.36852 C -0.44102 -0.34537 -0.44219 -0.32199 -0.4405 -0.29907 C -0.44037 -0.2963 -0.43776 -0.29653 -0.43633 -0.29537 C -0.43529 -0.29653 -0.43412 -0.29745 -0.43321 -0.29907 C -0.42982 -0.30509 -0.43177 -0.30463 -0.42995 -0.31227 C -0.42943 -0.31435 -0.42852 -0.31597 -0.42787 -0.31782 L -0.42474 -0.33472 C -0.42435 -0.33657 -0.42396 -0.33843 -0.4237 -0.34051 C -0.42331 -0.34282 -0.42305 -0.34537 -0.42266 -0.34792 C -0.42201 -0.35162 -0.42097 -0.35532 -0.42045 -0.35926 C -0.42018 -0.36181 -0.41979 -0.36412 -0.4194 -0.36667 C -0.41914 -0.36852 -0.41862 -0.37037 -0.41836 -0.37245 C -0.41797 -0.37546 -0.4181 -0.37894 -0.41732 -0.38171 C -0.41628 -0.38588 -0.4142 -0.38889 -0.41315 -0.39306 C -0.41042 -0.40255 -0.41185 -0.39815 -0.40886 -0.40602 C -0.40847 -0.40417 -0.40782 -0.40255 -0.40782 -0.40046 C -0.40782 -0.34607 -0.40547 -0.36019 -0.4099 -0.33657 C -0.40951 -0.32847 -0.41198 -0.31829 -0.40886 -0.31227 C -0.4043 -0.30324 -0.39766 -0.31435 -0.39518 -0.31968 C -0.39232 -0.32569 -0.39245 -0.32847 -0.39089 -0.33657 L -0.38776 -0.35347 C -0.38737 -0.35556 -0.38698 -0.35718 -0.38672 -0.35926 C -0.38659 -0.36019 -0.38516 -0.37083 -0.38451 -0.37245 C -0.38373 -0.37454 -0.38255 -0.37616 -0.38138 -0.37801 C -0.38047 -0.3794 -0.37943 -0.38079 -0.37826 -0.38171 C -0.37604 -0.38357 -0.37175 -0.38472 -0.36979 -0.38542 C -0.36784 -0.38472 -0.36276 -0.38426 -0.36133 -0.37986 C -0.36042 -0.37708 -0.36068 -0.37361 -0.36029 -0.37037 C -0.36068 -0.35671 -0.36159 -0.34282 -0.36133 -0.32917 C -0.36133 -0.32685 -0.36029 -0.32477 -0.35925 -0.32361 C -0.35795 -0.32199 -0.35638 -0.32222 -0.35495 -0.32176 C -0.34753 -0.32338 -0.34714 -0.31944 -0.3444 -0.32917 C -0.34388 -0.33102 -0.34375 -0.33287 -0.34336 -0.33472 C -0.34375 -0.33657 -0.34375 -0.33889 -0.3444 -0.34051 C -0.34805 -0.34838 -0.35482 -0.34306 -0.35925 -0.34236 C -0.36459 -0.32778 -0.36302 -0.33542 -0.36446 -0.31968 C -0.3642 -0.31667 -0.36407 -0.31343 -0.36341 -0.31042 C -0.36094 -0.29884 -0.35586 -0.30394 -0.3487 -0.30278 C -0.34727 -0.30232 -0.34584 -0.30162 -0.3444 -0.30093 C -0.34232 -0.29977 -0.33802 -0.29722 -0.33802 -0.29699 C -0.33672 -0.29792 -0.33477 -0.29722 -0.33386 -0.29907 C -0.33386 -0.29884 -0.33125 -0.31319 -0.33073 -0.31597 L -0.32643 -0.33866 C -0.32643 -0.33843 -0.32435 -0.34977 -0.32435 -0.34954 C -0.3237 -0.35162 -0.32279 -0.35347 -0.32227 -0.35556 C -0.31784 -0.37107 -0.32513 -0.35046 -0.31901 -0.36667 C -0.31719 -0.37662 -0.31862 -0.3706 -0.3138 -0.38357 L -0.31172 -0.38935 C -0.31133 -0.38727 -0.31055 -0.38565 -0.31068 -0.38357 C -0.31107 -0.37546 -0.31263 -0.37269 -0.31485 -0.36667 C -0.31524 -0.36412 -0.31524 -0.36157 -0.31589 -0.35926 C -0.31589 -0.35903 -0.32123 -0.34514 -0.32227 -0.34236 L -0.32435 -0.33657 L -0.32643 -0.33102 C -0.32683 -0.32917 -0.32709 -0.32708 -0.32748 -0.32546 C -0.33164 -0.31088 -0.328 -0.32824 -0.33073 -0.31412 C -0.33034 -0.30972 -0.33073 -0.30486 -0.32969 -0.30093 C -0.32917 -0.29931 -0.32761 -0.29907 -0.32643 -0.29907 C -0.32227 -0.29907 -0.31797 -0.30046 -0.3138 -0.30093 C -0.31276 -0.30232 -0.31172 -0.30394 -0.31068 -0.30486 C -0.3086 -0.30625 -0.30638 -0.30718 -0.3043 -0.30857 C -0.30078 -0.31065 -0.30091 -0.31065 -0.29688 -0.31227 C -0.29518 -0.31296 -0.29336 -0.31319 -0.29167 -0.31412 C -0.28946 -0.31528 -0.28737 -0.31667 -0.28529 -0.31782 L -0.28216 -0.31968 C -0.28242 -0.32407 -0.28242 -0.3287 -0.28321 -0.33287 C -0.28529 -0.3456 -0.2931 -0.3375 -0.29896 -0.33657 C -0.30039 -0.33287 -0.30365 -0.32986 -0.30326 -0.32546 C -0.30287 -0.32176 -0.30339 -0.31736 -0.30222 -0.31412 C -0.29857 -0.30509 -0.29662 -0.30833 -0.29271 -0.30486 C -0.29154 -0.3037 -0.2905 -0.30232 -0.28946 -0.30093 C -0.28672 -0.30139 -0.278 -0.30093 -0.2737 -0.30486 C -0.27253 -0.30579 -0.27149 -0.30694 -0.27045 -0.30857 C -0.26927 -0.31019 -0.26836 -0.31227 -0.26732 -0.31412 C -0.26693 -0.31597 -0.26628 -0.31782 -0.26628 -0.31968 C -0.26628 -0.32245 -0.26602 -0.32847 -0.26732 -0.32732 C -0.26888 -0.32593 -0.26797 -0.32107 -0.26836 -0.31782 C -0.26797 -0.31111 -0.27045 -0.30116 -0.26732 -0.29722 C -0.26094 -0.28912 -0.25508 -0.29745 -0.25039 -0.30278 C -0.24974 -0.30486 -0.24883 -0.30648 -0.24831 -0.30857 C -0.24623 -0.31597 -0.24688 -0.32523 -0.24831 -0.33287 C -0.24883 -0.33565 -0.25339 -0.33773 -0.25469 -0.33866 C -0.25716 -0.33796 -0.25964 -0.3375 -0.26198 -0.33657 C -0.26315 -0.33634 -0.26459 -0.33634 -0.26524 -0.33472 C -0.26654 -0.33148 -0.26667 -0.32732 -0.26732 -0.32361 L -0.26836 -0.31782 C -0.26797 -0.31227 -0.26849 -0.30625 -0.26732 -0.30093 C -0.26693 -0.29907 -0.26524 -0.29954 -0.2642 -0.29907 C -0.26133 -0.29769 -0.25573 -0.29537 -0.25573 -0.29514 C -0.2543 -0.29421 -0.253 -0.2919 -0.25143 -0.29167 C -0.24831 -0.2912 -0.24505 -0.29213 -0.24193 -0.29352 C -0.24076 -0.29398 -0.23972 -0.29583 -0.2388 -0.29722 C -0.23685 -0.30023 -0.23464 -0.30417 -0.23347 -0.30857 C -0.22917 -0.32407 -0.23633 -0.3037 -0.23034 -0.31968 C -0.22995 -0.32176 -0.22982 -0.32361 -0.2293 -0.32546 C -0.228 -0.3294 -0.22683 -0.33357 -0.225 -0.33657 C -0.22097 -0.34398 -0.22266 -0.34005 -0.21979 -0.34792 C -0.21797 -0.34722 -0.21628 -0.34699 -0.21446 -0.34607 C -0.21237 -0.34491 -0.20821 -0.34236 -0.20821 -0.34213 C -0.20782 -0.34051 -0.20716 -0.33866 -0.20716 -0.33657 C -0.20716 -0.33241 -0.20729 -0.31736 -0.20925 -0.31042 C -0.20977 -0.30833 -0.21081 -0.30671 -0.21133 -0.30486 C -0.21576 -0.28912 -0.20847 -0.30972 -0.21446 -0.29352 C -0.21719 -0.30046 -0.21823 -0.30023 -0.21446 -0.31042 C -0.21302 -0.31435 -0.21003 -0.32407 -0.20716 -0.32732 C -0.20547 -0.32917 -0.19883 -0.33542 -0.19545 -0.33657 C -0.19336 -0.3375 -0.19128 -0.33796 -0.1892 -0.33866 C -0.18776 -0.33796 -0.18529 -0.33912 -0.1849 -0.33657 C -0.18451 -0.3338 -0.18503 -0.31551 -0.18698 -0.30857 C -0.18763 -0.30648 -0.18841 -0.30486 -0.1892 -0.30278 C -0.18815 -0.29537 -0.18907 -0.29491 -0.1849 -0.29167 C -0.18295 -0.29005 -0.17852 -0.28773 -0.17852 -0.2875 C -0.17748 -0.28843 -0.17604 -0.28819 -0.17539 -0.28982 C -0.17305 -0.2956 -0.17448 -0.30208 -0.17123 -0.30671 C -0.17032 -0.30787 -0.16901 -0.30764 -0.16797 -0.30857 C -0.16693 -0.30949 -0.16615 -0.31181 -0.16485 -0.31227 C -0.15925 -0.31389 -0.15352 -0.31343 -0.14792 -0.31412 C -0.14688 -0.31597 -0.14545 -0.31736 -0.14479 -0.31968 C -0.14375 -0.32315 -0.14271 -0.33102 -0.14271 -0.33079 C -0.14297 -0.33426 -0.14245 -0.33819 -0.14375 -0.34051 C -0.14532 -0.34329 -0.15 -0.34421 -0.15 -0.34398 C -0.15625 -0.34259 -0.15729 -0.3456 -0.15951 -0.33657 C -0.16042 -0.3331 -0.16094 -0.32917 -0.16172 -0.32546 L -0.16276 -0.31968 C -0.16237 -0.31528 -0.16263 -0.31065 -0.16172 -0.30671 C -0.1612 -0.30463 -0.15964 -0.3037 -0.15847 -0.30278 C -0.15521 -0.30023 -0.15143 -0.29884 -0.14792 -0.29722 C -0.14584 -0.29792 -0.14375 -0.29838 -0.14167 -0.29907 C -0.1405 -0.29954 -0.13959 -0.30069 -0.13841 -0.30093 C -0.13594 -0.30185 -0.13347 -0.30208 -0.13099 -0.30278 C -0.12956 -0.30324 -0.12826 -0.3044 -0.12683 -0.30486 C -0.12396 -0.30556 -0.12123 -0.30602 -0.11836 -0.30671 C -0.11159 -0.30833 -0.11107 -0.30857 -0.10469 -0.31042 C -0.10352 -0.31111 -0.10235 -0.31111 -0.10143 -0.31227 C -0.09805 -0.31713 -0.09896 -0.32662 -0.09844 -0.33287 C -0.09805 -0.33495 -0.09753 -0.33657 -0.09727 -0.33866 C -0.09649 -0.34352 -0.09584 -0.34861 -0.09532 -0.35347 C -0.09479 -0.35602 -0.09584 -0.34861 -0.09623 -0.34607 C -0.09701 -0.34236 -0.09779 -0.33866 -0.09844 -0.33472 C -0.0987 -0.33218 -0.09896 -0.32963 -0.09935 -0.32732 C -0.09987 -0.32477 -0.10091 -0.32245 -0.10143 -0.31968 C -0.10235 -0.3162 -0.10352 -0.30857 -0.10352 -0.30833 C -0.10326 -0.30671 -0.10352 -0.30394 -0.10248 -0.30278 C -0.10065 -0.30046 -0.09844 -0.30046 -0.09623 -0.29907 C -0.08933 -0.29514 -0.09193 -0.29699 -0.10469 -0.29907 C -0.11224 -0.30347 -0.10977 -0.29954 -0.11302 -0.30857 C -0.11276 -0.31482 -0.11315 -0.3213 -0.11198 -0.32732 C -0.11159 -0.3294 -0.11003 -0.33009 -0.10886 -0.33102 C -0.10677 -0.33264 -0.10469 -0.33357 -0.10248 -0.33472 L -0.09935 -0.33657 C -0.0987 -0.33866 -0.09844 -0.34213 -0.09727 -0.34236 C -0.09024 -0.34352 -0.08308 -0.34306 -0.07617 -0.34051 C -0.075 -0.34005 -0.07643 -0.33634 -0.07722 -0.33472 C -0.078 -0.3331 -0.07943 -0.33218 -0.08034 -0.33102 C -0.08112 -0.32732 -0.08282 -0.32361 -0.08255 -0.31968 C -0.08229 -0.31528 -0.08229 -0.31088 -0.08138 -0.30671 C -0.08008 -0.29907 -0.07917 -0.30185 -0.07617 -0.29907 C -0.06901 -0.29259 -0.07748 -0.29745 -0.06875 -0.29352 C -0.06485 -0.29444 -0.06003 -0.29306 -0.05716 -0.29907 C -0.05547 -0.30255 -0.05287 -0.31042 -0.05287 -0.31019 C -0.05143 -0.31852 -0.05143 -0.31505 -0.05287 -0.32546 C -0.05313 -0.32732 -0.05313 -0.32963 -0.05391 -0.33102 C -0.05482 -0.33241 -0.05599 -0.33218 -0.05716 -0.33287 C -0.06354 -0.33194 -0.07045 -0.33634 -0.07409 -0.32546 C -0.07474 -0.32315 -0.07474 -0.32037 -0.075 -0.31782 C -0.07435 -0.30995 -0.07513 -0.30532 -0.07097 -0.30093 C -0.06901 -0.29907 -0.06446 -0.29722 -0.06446 -0.29699 C -0.04935 -0.29792 -0.03412 -0.29676 -0.01901 -0.29907 C -0.01758 -0.29931 -0.01667 -0.30255 -0.01589 -0.30486 C -0.01485 -0.30741 -0.01446 -0.31528 -0.0138 -0.31782 C -0.01263 -0.32199 -0.01133 -0.32593 -0.00951 -0.32917 C -0.00755 -0.33264 -0.00586 -0.33634 -0.00326 -0.33866 C -0.00117 -0.34005 0.00312 -0.34236 0.00312 -0.34213 C 0.00416 -0.34167 0.00547 -0.3419 0.00625 -0.34051 C 0.00703 -0.33912 0.00729 -0.33681 0.00729 -0.33472 C 0.00729 -0.30509 0.00807 -0.31065 0.00521 -0.29537 C 0.00364 -0.3037 0.00364 -0.30093 0.00521 -0.31227 C 0.00573 -0.3162 0.00573 -0.32083 0.00729 -0.32361 C 0.0095 -0.32732 0.0108 -0.3331 0.01367 -0.33472 L 0.02005 -0.33866 C 0.0207 -0.33935 0.025 -0.34514 0.0263 -0.34421 C 0.02747 -0.34329 0.02773 -0.34051 0.02851 -0.33866 C 0.02877 -0.32477 0.02773 -0.31065 0.02955 -0.29722 C 0.02982 -0.29468 0.03229 -0.29861 0.03372 -0.29907 C 0.0414 -0.30208 0.03659 -0.29954 0.04218 -0.30278 C 0.04323 -0.30486 0.04492 -0.30602 0.04531 -0.30857 C 0.04674 -0.3169 0.04596 -0.32639 0.04752 -0.33472 C 0.04778 -0.33657 0.04804 -0.33866 0.04857 -0.34051 C 0.04909 -0.34236 0.04961 -0.34468 0.05065 -0.34607 C 0.05156 -0.34722 0.05273 -0.34722 0.05377 -0.34792 C 0.05351 -0.34537 0.05234 -0.33403 0.05169 -0.33102 C 0.05117 -0.32847 0.05013 -0.32616 0.04961 -0.32361 C 0.04883 -0.31991 0.04817 -0.31597 0.04752 -0.31227 L 0.04648 -0.30671 C 0.04752 -0.30532 0.04843 -0.3037 0.04961 -0.30278 C 0.05468 -0.29907 0.05872 -0.30185 0.06432 -0.30278 C 0.06549 -0.30417 0.06679 -0.30486 0.06758 -0.30671 C 0.06823 -0.3081 0.0681 -0.31042 0.06862 -0.31227 C 0.06914 -0.31435 0.07005 -0.31597 0.0707 -0.31782 C 0.07031 -0.32176 0.07122 -0.32639 0.06966 -0.32917 C 0.06862 -0.33102 0.06888 -0.32431 0.06862 -0.32176 C 0.06653 -0.29838 0.06888 -0.31181 0.06653 -0.29907 C 0.06614 -0.29468 0.06575 -0.29028 0.06549 -0.28588 C 0.0651 -0.28218 0.06484 -0.27847 0.06432 -0.27477 C 0.06406 -0.27222 0.0638 -0.26968 0.06328 -0.26713 C 0.06263 -0.26343 0.0625 -0.25926 0.0612 -0.25602 C 0.05794 -0.24745 0.05664 -0.24074 0.05065 -0.23727 C 0.04583 -0.23426 0.04857 -0.23565 0.04218 -0.23333 C 0.03802 -0.23403 0.03359 -0.2331 0.02955 -0.23519 C 0.02825 -0.23588 0.02825 -0.23912 0.02747 -0.24097 C 0.02643 -0.24306 0.02526 -0.24468 0.02422 -0.24653 C 0.02461 -0.25208 0.02422 -0.2581 0.02526 -0.26343 C 0.02578 -0.26551 0.02734 -0.2662 0.02851 -0.26713 C 0.03047 -0.26875 0.03268 -0.26968 0.03476 -0.27107 L 0.03802 -0.27292 C 0.03906 -0.27338 0.0401 -0.27431 0.04114 -0.27477 C 0.04258 -0.27523 0.04401 -0.27593 0.04531 -0.27662 C 0.04648 -0.27708 0.04739 -0.27824 0.04857 -0.27847 C 0.0556 -0.27963 0.06263 -0.27963 0.06966 -0.28032 C 0.07357 -0.28079 0.07747 -0.28148 0.08125 -0.28218 C 0.08268 -0.28357 0.08411 -0.28495 0.08554 -0.28588 C 0.08659 -0.28681 0.08776 -0.28681 0.08867 -0.28773 C 0.10065 -0.30116 0.0875 -0.29074 0.09922 -0.29907 C 0.10026 -0.30093 0.1013 -0.30301 0.10247 -0.30486 C 0.10495 -0.30857 0.11237 -0.31505 0.11406 -0.31597 L 0.12031 -0.31968 L 0.12669 -0.32732 L 0.12982 -0.33102 C 0.13021 -0.33287 0.13138 -0.33495 0.13099 -0.33657 C 0.13047 -0.33843 0.1289 -0.33866 0.12773 -0.33866 C 0.12317 -0.33866 0.11862 -0.33727 0.11406 -0.33657 C 0.11302 -0.33472 0.11159 -0.33333 0.1108 -0.33102 C 0.10976 -0.32755 0.10872 -0.31968 0.10872 -0.31944 C 0.10911 -0.31412 0.10872 -0.3081 0.10976 -0.30278 C 0.11028 -0.30069 0.11172 -0.29931 0.11302 -0.29907 C 0.11575 -0.29861 0.11966 -0.30116 0.12252 -0.30278 C 0.13255 -0.32083 0.12057 -0.29792 0.12669 -0.31412 C 0.12747 -0.31644 0.12877 -0.31782 0.12982 -0.31968 C 0.13242 -0.3331 0.13073 -0.32778 0.13411 -0.33657 C 0.1362 -0.35579 0.13411 -0.33819 0.1362 -0.35162 C 0.13659 -0.35417 0.13685 -0.35671 0.13724 -0.35926 C 0.13789 -0.36296 0.1388 -0.36667 0.13932 -0.37037 C 0.14075 -0.37986 0.13997 -0.37546 0.14153 -0.38357 C 0.14179 -0.38171 0.14258 -0.37986 0.14258 -0.37801 C 0.14258 -0.37176 0.14192 -0.36343 0.14049 -0.35741 C 0.13984 -0.35463 0.13906 -0.35232 0.13828 -0.34977 C 0.13515 -0.32153 0.13919 -0.35671 0.1362 -0.33287 C 0.1358 -0.32986 0.13554 -0.32662 0.13515 -0.32361 C 0.13489 -0.32153 0.13437 -0.31991 0.13411 -0.31782 C 0.13164 -0.29815 0.13437 -0.31366 0.13203 -0.30093 C 0.13229 -0.29838 0.13177 -0.29468 0.13307 -0.29352 C 0.13359 -0.29306 0.14023 -0.29607 0.14153 -0.29722 C 0.14375 -0.29954 0.14609 -0.30162 0.14778 -0.30486 C 0.14883 -0.30671 0.14987 -0.30857 0.15104 -0.31042 C 0.1526 -0.31273 0.15508 -0.31551 0.15729 -0.31597 C 0.16224 -0.31713 0.16718 -0.31736 0.17213 -0.31782 C 0.17317 -0.31921 0.175 -0.31944 0.17526 -0.32176 C 0.17617 -0.32732 0.1737 -0.33264 0.17213 -0.33657 C 0.16901 -0.33611 0.16575 -0.33565 0.16263 -0.33472 C 0.16159 -0.33449 0.16041 -0.33403 0.1595 -0.33287 C 0.1582 -0.33148 0.15729 -0.3294 0.15625 -0.32732 C 0.15547 -0.32546 0.15482 -0.32361 0.15416 -0.32176 C 0.15455 -0.31597 0.15416 -0.31019 0.15521 -0.30486 C 0.1556 -0.30255 0.15729 -0.30185 0.15833 -0.30093 C 0.15976 -0.3 0.1612 -0.29977 0.16263 -0.29907 C 0.16367 -0.29861 0.16471 -0.29792 0.16575 -0.29722 C 0.17109 -0.29792 0.17643 -0.29769 0.18164 -0.29907 C 0.18385 -0.29977 0.18802 -0.30278 0.18802 -0.30255 C 0.18906 -0.30417 0.18997 -0.30556 0.19114 -0.30671 C 0.19218 -0.30741 0.19336 -0.30764 0.19427 -0.30857 C 0.20455 -0.31875 0.19661 -0.31412 0.20482 -0.31782 C 0.2164 -0.33148 0.19857 -0.31134 0.21224 -0.32361 C 0.21732 -0.32801 0.21836 -0.33056 0.22174 -0.33657 C 0.22148 -0.33866 0.22148 -0.34097 0.2207 -0.34236 C 0.21992 -0.34375 0.21862 -0.34421 0.21758 -0.34421 C 0.20911 -0.34421 0.20065 -0.34282 0.19218 -0.34236 C 0.19114 -0.34051 0.18984 -0.33889 0.18906 -0.33657 C 0.18841 -0.33495 0.18802 -0.3331 0.18802 -0.33102 C 0.18802 -0.32222 0.1875 -0.31319 0.19114 -0.30671 C 0.19205 -0.30509 0.19323 -0.30417 0.19427 -0.30278 C 0.19492 -0.30301 0.20599 -0.30208 0.20807 -0.30857 C 0.21601 -0.3331 0.20052 -0.30069 0.2112 -0.32917 C 0.21198 -0.33102 0.21419 -0.3331 0.21328 -0.33472 C 0.21237 -0.33634 0.2112 -0.33218 0.21015 -0.33102 C 0.20976 -0.32847 0.2095 -0.32593 0.20911 -0.32361 C 0.20612 -0.30463 0.21028 -0.3338 0.20703 -0.31042 C 0.20729 -0.30671 0.20703 -0.30232 0.20807 -0.29907 C 0.20859 -0.29745 0.21015 -0.29722 0.2112 -0.29722 C 0.21471 -0.29722 0.21823 -0.29838 0.22174 -0.29907 L 0.22604 -0.31042 L 0.22812 -0.31597 C 0.22968 -0.32732 0.22877 -0.32107 0.23125 -0.33472 L 0.23229 -0.34051 L 0.23346 -0.34607 C 0.23724 -0.32546 0.23242 -0.3456 0.25976 -0.33866 C 0.26107 -0.33819 0.25781 -0.33565 0.25664 -0.33472 C 0.25455 -0.3331 0.25026 -0.33102 0.25026 -0.33079 C 0.24817 -0.32546 0.24765 -0.32454 0.24609 -0.31782 C 0.24557 -0.31597 0.24531 -0.31412 0.24505 -0.31227 C 0.24531 -0.30857 0.24518 -0.3044 0.24609 -0.30093 C 0.24674 -0.29861 0.24791 -0.29676 0.24922 -0.29537 C 0.2513 -0.29329 0.25703 -0.29097 0.25976 -0.28982 C 0.24674 -0.2838 0.27096 -0.29514 0.24297 -0.27847 C 0.23945 -0.27639 0.23828 -0.27593 0.2345 -0.27292 C 0.23307 -0.27176 0.23177 -0.27014 0.23021 -0.26898 C 0.22396 -0.26505 0.21771 -0.26019 0.2112 -0.25787 L 0.20065 -0.25417 C 0.18854 -0.24537 0.19987 -0.25301 0.1763 -0.24097 C 0.17422 -0.23982 0.17226 -0.23773 0.17005 -0.23727 C 0.1651 -0.23588 0.16015 -0.23611 0.15521 -0.23519 C 0.15234 -0.23472 0.14961 -0.23403 0.14674 -0.23333 C 0.1401 -0.23218 0.13333 -0.23125 0.12669 -0.22963 C 0.12278 -0.2287 0.11901 -0.22708 0.1151 -0.22593 C 0.10937 -0.22431 0.08724 -0.22037 0.08659 -0.22037 C 0.08437 -0.21991 0.08229 -0.21875 0.08021 -0.21829 L 0.04531 -0.21088 C 0.0414 -0.20995 0.03763 -0.2081 0.03372 -0.20718 C 0.02357 -0.2044 0.00312 -0.19954 0.00312 -0.19931 C -0.00534 -0.19514 -0.0142 -0.19259 -0.02227 -0.18657 C -0.0319 -0.17917 -0.02696 -0.18148 -0.03698 -0.17894 L -0.04974 -0.17153 C -0.05143 -0.17037 -0.05313 -0.16852 -0.05495 -0.16759 C -0.06654 -0.16204 -0.06224 -0.17269 -0.07943 -0.15463 C -0.08112 -0.15255 -0.08282 -0.15023 -0.08451 -0.14884 C -0.09245 -0.14375 -0.0961 -0.14329 -0.10352 -0.14144 C -0.11758 -0.1331 -0.10209 -0.1412 -0.12683 -0.13588 C -0.13255 -0.13449 -0.13802 -0.13171 -0.14375 -0.13009 C -0.14688 -0.12917 -0.15 -0.12894 -0.15326 -0.12824 C -0.16068 -0.12454 -0.16797 -0.12037 -0.17539 -0.1169 C -0.17969 -0.11505 -0.18373 -0.1125 -0.18802 -0.11134 C -0.19623 -0.10926 -0.20261 -0.10949 -0.21029 -0.10949 L -0.2737 -0.14144 C -0.27891 -0.14074 -0.28438 -0.14167 -0.28946 -0.13958 C -0.29518 -0.13727 -0.29232 -0.12083 -0.29167 -0.1169 C -0.29076 -0.11273 -0.2888 -0.10949 -0.28737 -0.10579 C -0.28529 -0.1 -0.28568 -0.09954 -0.28216 -0.0963 C -0.28112 -0.09537 -0.27995 -0.09514 -0.27891 -0.09444 C -0.27683 -0.09514 -0.27461 -0.09514 -0.27266 -0.0963 C -0.27005 -0.09792 -0.26849 -0.10162 -0.26732 -0.10579 C -0.2668 -0.10741 -0.26667 -0.10949 -0.26628 -0.11134 C -0.26563 -0.11389 -0.26472 -0.1162 -0.2642 -0.11898 C -0.26367 -0.1213 -0.26354 -0.12384 -0.26302 -0.12639 C -0.26276 -0.12824 -0.26237 -0.13009 -0.26198 -0.13194 C -0.26237 -0.13588 -0.26185 -0.14005 -0.26302 -0.14329 C -0.26367 -0.14491 -0.26367 -0.13935 -0.2642 -0.13773 C -0.26472 -0.13565 -0.26576 -0.13403 -0.26628 -0.13194 C -0.26719 -0.12847 -0.26836 -0.12083 -0.26836 -0.1206 C -0.26836 -0.12014 -0.27084 -0.09375 -0.2642 -0.09259 C -0.26133 -0.09213 -0.25847 -0.09375 -0.25573 -0.09444 C -0.25469 -0.0963 -0.25339 -0.09792 -0.25248 -0.1 C -0.25091 -0.1037 -0.24831 -0.11134 -0.24831 -0.11111 C -0.24584 -0.12477 -0.2474 -0.11921 -0.24401 -0.12824 L -0.24089 -0.14514 C -0.2405 -0.14699 -0.24011 -0.14884 -0.23985 -0.15069 C -0.2392 -0.15579 -0.23867 -0.16088 -0.23776 -0.16574 C -0.23698 -0.16968 -0.23685 -0.17384 -0.23568 -0.17708 C -0.2349 -0.17894 -0.23321 -0.18495 -0.23347 -0.18264 C -0.23386 -0.18032 -0.2349 -0.17222 -0.23568 -0.16944 C -0.2362 -0.16759 -0.23698 -0.16574 -0.23776 -0.16389 C -0.23959 -0.15394 -0.23815 -0.15995 -0.24297 -0.14699 L -0.24518 -0.14144 L -0.24727 -0.13588 C -0.24766 -0.13333 -0.24792 -0.13079 -0.24831 -0.12824 C -0.24857 -0.12639 -0.24935 -0.12454 -0.24935 -0.12269 C -0.24935 -0.11644 -0.24909 -0.10995 -0.24831 -0.10394 C -0.24805 -0.10162 -0.24688 -0.1 -0.24623 -0.09815 C -0.24193 -0.09884 -0.23737 -0.09699 -0.23347 -0.1 C -0.23112 -0.10185 -0.2293 -0.11134 -0.2293 -0.11111 C -0.22748 -0.1213 -0.22891 -0.11528 -0.22396 -0.12824 L -0.21979 -0.13958 C -0.21875 -0.14144 -0.21758 -0.14306 -0.21667 -0.14514 C -0.21576 -0.14699 -0.21537 -0.14907 -0.21446 -0.15069 C -0.21146 -0.15718 -0.20886 -0.1581 -0.20716 -0.16759 L -0.20495 -0.17894 C -0.20469 -0.18079 -0.20456 -0.18287 -0.20391 -0.18449 C -0.20326 -0.18657 -0.20065 -0.18912 -0.20183 -0.19028 L -0.20599 -0.18657 C -0.20638 -0.18449 -0.20651 -0.18241 -0.20716 -0.18079 C -0.21172 -0.16829 -0.20899 -0.18194 -0.21237 -0.16944 C -0.21289 -0.16782 -0.21289 -0.16574 -0.21341 -0.16389 C -0.21407 -0.16181 -0.21498 -0.16042 -0.2155 -0.15833 C -0.21602 -0.15648 -0.21628 -0.15463 -0.21667 -0.15278 C -0.22018 -0.1294 -0.21732 -0.14491 -0.21979 -0.13194 C -0.21953 -0.12477 -0.22071 -0.10648 -0.21667 -0.09815 C -0.2155 -0.09583 -0.2138 -0.09444 -0.21237 -0.09259 C -0.20912 -0.09329 -0.2043 -0.09259 -0.20183 -0.09815 C -0.20117 -0.09977 -0.20117 -0.10208 -0.20078 -0.10394 C -0.1961 -0.12315 -0.2013 -0.09699 -0.19649 -0.12269 C -0.19623 -0.12454 -0.19623 -0.12685 -0.19545 -0.12824 C -0.1944 -0.13009 -0.19323 -0.13171 -0.19232 -0.1338 C -0.19076 -0.1375 -0.1905 -0.14375 -0.18802 -0.14514 C -0.18594 -0.1463 -0.18373 -0.14722 -0.18177 -0.14884 C -0.18034 -0.15023 -0.17904 -0.15162 -0.17748 -0.15278 C -0.17539 -0.15417 -0.17331 -0.15509 -0.17123 -0.15648 L -0.16797 -0.15833 C -0.15261 -0.14931 -0.16393 -0.1544 -0.13321 -0.15648 C -0.12709 -0.15995 -0.12735 -0.1581 -0.1237 -0.16574 C -0.12292 -0.16759 -0.12227 -0.16944 -0.12149 -0.17153 C -0.12188 -0.17639 -0.12149 -0.18194 -0.12253 -0.18657 C -0.12305 -0.18819 -0.12461 -0.18843 -0.12578 -0.18843 C -0.13177 -0.18843 -0.13776 -0.18704 -0.14375 -0.18657 C -0.14518 -0.18588 -0.14662 -0.18565 -0.14792 -0.18449 C -0.14909 -0.1838 -0.15 -0.18194 -0.15117 -0.18079 C -0.15209 -0.17986 -0.15326 -0.17963 -0.1543 -0.17894 C -0.15534 -0.17708 -0.15625 -0.175 -0.15742 -0.17338 C -0.15847 -0.17176 -0.15977 -0.17107 -0.16068 -0.16944 C -0.16146 -0.16806 -0.16198 -0.16574 -0.16276 -0.16389 C -0.16302 -0.16204 -0.1642 -0.16019 -0.1638 -0.15833 C -0.16263 -0.15185 -0.15912 -0.15232 -0.15638 -0.15069 C -0.1543 -0.14954 -0.15222 -0.14838 -0.15 -0.14699 L -0.14688 -0.14514 L -0.14375 -0.14329 L -0.13946 -0.13194 C -0.1388 -0.13009 -0.13776 -0.12847 -0.13737 -0.12639 L -0.13529 -0.11505 C -0.13568 -0.10833 -0.13529 -0.10116 -0.13633 -0.09444 C -0.13672 -0.0919 -0.13828 -0.09051 -0.13946 -0.08889 C -0.14154 -0.08611 -0.14375 -0.0838 -0.14584 -0.08125 C -0.14688 -0.08009 -0.14779 -0.07824 -0.14896 -0.07755 C -0.15925 -0.07153 -0.14336 -0.08125 -0.15638 -0.07199 C -0.15847 -0.07037 -0.16276 -0.06806 -0.16276 -0.06782 C -0.1655 -0.06875 -0.16849 -0.06829 -0.17123 -0.07014 C -0.1724 -0.07083 -0.17279 -0.07361 -0.17331 -0.07569 C -0.17761 -0.0912 -0.17045 -0.07083 -0.17643 -0.08704 C -0.17683 -0.09144 -0.17709 -0.09583 -0.17748 -0.1 C -0.17774 -0.10208 -0.17852 -0.1037 -0.17852 -0.10579 C -0.17852 -0.11389 -0.17865 -0.12222 -0.17748 -0.13009 C -0.17722 -0.13241 -0.17539 -0.13264 -0.17435 -0.1338 C -0.17331 -0.13264 -0.1724 -0.13102 -0.17123 -0.13009 C -0.16784 -0.12755 -0.1642 -0.12616 -0.16068 -0.12454 C -0.15248 -0.12523 -0.1444 -0.12523 -0.13633 -0.12639 C -0.13516 -0.12662 -0.13425 -0.12755 -0.13321 -0.12824 C -0.13138 -0.1294 -0.12956 -0.13056 -0.12787 -0.13194 C -0.12435 -0.13472 -0.12162 -0.13773 -0.11836 -0.14144 C -0.11732 -0.14259 -0.11615 -0.14375 -0.11524 -0.14514 C -0.11407 -0.14676 -0.11302 -0.14884 -0.11198 -0.15069 C -0.11094 -0.14954 -0.10977 -0.14861 -0.10886 -0.14699 C -0.10795 -0.14537 -0.10768 -0.14282 -0.10677 -0.14144 C -0.10586 -0.14005 -0.10469 -0.14005 -0.10352 -0.13958 C -0.10248 -0.14144 -0.10117 -0.14282 -0.10039 -0.14514 C -0.09935 -0.14861 -0.09844 -0.15648 -0.09844 -0.15625 C -0.0987 -0.15833 -0.09844 -0.16157 -0.09935 -0.16204 C -0.10065 -0.1625 -0.10547 -0.15324 -0.10573 -0.15278 C -0.10729 -0.14907 -0.10847 -0.14514 -0.1099 -0.14144 C -0.11068 -0.13958 -0.11159 -0.13796 -0.11198 -0.13588 C -0.11354 -0.12801 -0.1125 -0.13171 -0.11524 -0.12454 C -0.11485 -0.11829 -0.1155 -0.11157 -0.1142 -0.10579 C -0.11354 -0.10324 -0.11146 -0.10208 -0.1099 -0.10208 C -0.10534 -0.10139 -0.10078 -0.10324 -0.09623 -0.10394 C -0.09532 -0.10694 -0.09414 -0.11019 -0.09297 -0.11319 C -0.09167 -0.11713 -0.0888 -0.12454 -0.0888 -0.12431 L -0.08568 -0.14144 L -0.08451 -0.14699 C -0.08425 -0.14514 -0.08347 -0.14329 -0.08347 -0.14144 C -0.08347 -0.13843 -0.08516 -0.13125 -0.08568 -0.12824 C -0.08659 -0.12199 -0.08711 -0.11782 -0.08776 -0.11134 C -0.08737 -0.10509 -0.08789 -0.09838 -0.08672 -0.09259 C -0.08542 -0.08657 -0.08086 -0.09352 -0.08034 -0.09444 C -0.07813 -0.09792 -0.07578 -0.10139 -0.07409 -0.10579 C -0.07331 -0.10764 -0.07292 -0.10972 -0.07188 -0.11134 C -0.07097 -0.11296 -0.06979 -0.11389 -0.06875 -0.11505 C -0.06706 -0.12639 -0.0681 -0.12014 -0.06563 -0.1338 L -0.06446 -0.13958 L -0.06341 -0.14514 C -0.06081 -0.13102 -0.06393 -0.15116 -0.06341 -0.12824 C -0.06315 -0.11759 -0.06198 -0.10694 -0.06133 -0.0963 C -0.05938 -0.09699 -0.0569 -0.09653 -0.05495 -0.09815 C -0.05313 -0.09977 -0.05143 -0.10301 -0.04974 -0.10579 C -0.04649 -0.11088 -0.04662 -0.11088 -0.0444 -0.1169 C -0.04258 -0.12685 -0.04401 -0.12107 -0.0392 -0.1338 C -0.03763 -0.13796 -0.03633 -0.14236 -0.03386 -0.14514 C -0.03308 -0.14607 -0.02748 -0.14792 -0.02748 -0.15069 C -0.02748 -0.15278 -0.02969 -0.14977 -0.03073 -0.14884 C -0.03295 -0.14676 -0.03698 -0.14144 -0.03698 -0.1412 C -0.0431 -0.12523 -0.03581 -0.1456 -0.04024 -0.13009 C -0.04427 -0.11551 -0.04076 -0.1331 -0.04336 -0.11898 C -0.04297 -0.11134 -0.04401 -0.10324 -0.04232 -0.0963 C -0.04167 -0.09398 -0.03933 -0.09699 -0.03802 -0.09815 C -0.03568 -0.10069 -0.03138 -0.1125 -0.03073 -0.11505 C -0.0293 -0.12014 -0.02748 -0.12477 -0.02643 -0.13009 C -0.02032 -0.16296 -0.02813 -0.12199 -0.02227 -0.15069 C -0.02149 -0.1544 -0.02136 -0.1588 -0.02018 -0.16204 C -0.0194 -0.16389 -0.01862 -0.16574 -0.01797 -0.16759 C -0.01758 -0.16944 -0.01745 -0.17153 -0.01693 -0.17338 C -0.01641 -0.17523 -0.01537 -0.17685 -0.01485 -0.17894 C -0.01433 -0.18079 -0.01446 -0.18287 -0.0138 -0.18449 C -0.01302 -0.18681 -0.01159 -0.18819 -0.01068 -0.19028 C -0.00977 -0.1919 -0.00925 -0.19398 -0.00847 -0.19583 C -0.01042 -0.18194 -0.00834 -0.19468 -0.01172 -0.18079 C -0.01211 -0.17894 -0.01211 -0.17685 -0.01276 -0.17523 C -0.01354 -0.17292 -0.01485 -0.17153 -0.01589 -0.16944 C -0.01628 -0.16713 -0.01641 -0.16435 -0.01693 -0.16204 C -0.01745 -0.15995 -0.01849 -0.15833 -0.01901 -0.15648 C -0.01992 -0.15347 -0.02058 -0.15023 -0.02123 -0.14699 C -0.02201 -0.14329 -0.02253 -0.13958 -0.02331 -0.13588 C -0.0237 -0.1338 -0.02422 -0.13218 -0.02435 -0.13009 L -0.02539 -0.11898 C -0.025 -0.11389 -0.02552 -0.10857 -0.02435 -0.10394 C -0.02396 -0.10208 -0.02227 -0.10208 -0.02123 -0.10208 C -0.01797 -0.10208 -0.01485 -0.10324 -0.01172 -0.10394 C -0.00938 -0.10532 -0.0043 -0.10718 -0.00222 -0.11134 C -0.00052 -0.11482 0.0013 -0.11829 0.00208 -0.12269 C 0.00247 -0.12454 0.00234 -0.12685 0.00312 -0.12824 C 0.0039 -0.12963 0.00521 -0.1294 0.00625 -0.13009 C 0.00703 -0.12824 0.00729 -0.12569 0.00833 -0.12454 C 0.01028 -0.12245 0.01471 -0.12083 0.01471 -0.1206 C 0.01679 -0.1213 0.01927 -0.12083 0.02109 -0.12269 C 0.022 -0.12361 0.02213 -0.12639 0.02213 -0.12824 C 0.02213 -0.14259 0.02291 -0.14028 0.01797 -0.14329 C 0.0151 -0.14259 0.01224 -0.14236 0.0095 -0.14144 C 0.00729 -0.14051 0.00312 -0.13773 0.00312 -0.1375 C 0.00208 -0.13588 0.00065 -0.13426 2.70833E-6 -0.13194 C -0.00117 -0.12847 -0.00222 -0.12083 -0.00222 -0.1206 C -0.00209 -0.11991 -0.00065 -0.10903 2.70833E-6 -0.10764 C 0.00104 -0.10463 0.00286 -0.10278 0.00416 -0.1 C 0.00495 -0.09838 0.0056 -0.0963 0.00625 -0.09444 C 0.00963 -0.09491 0.02252 -0.09444 0.02747 -0.1 L 0.0306 -0.10394 C 0.03203 -0.10324 0.03346 -0.10116 0.03476 -0.10208 C 0.03828 -0.1037 0.03828 -0.11042 0.03906 -0.11505 C 0.03971 -0.11898 0.04062 -0.12245 0.04114 -0.12639 C 0.04153 -0.12894 0.04179 -0.13148 0.04218 -0.1338 C 0.04245 -0.13588 0.04258 -0.13796 0.04323 -0.13958 C 0.04596 -0.14676 0.04804 -0.14607 0.05273 -0.14884 L 0.05599 -0.15069 C 0.05703 -0.15023 0.05846 -0.15046 0.05911 -0.14884 C 0.06041 -0.1456 0.0612 -0.13773 0.0612 -0.1375 C 0.0608 -0.13079 0.0608 -0.12384 0.06015 -0.1169 C 0.05976 -0.11181 0.05807 -0.10208 0.05807 -0.10185 C 0.05833 -0.09954 0.05781 -0.09537 0.05911 -0.09444 C 0.06067 -0.09329 0.0664 -0.09699 0.06862 -0.09815 C 0.06966 -0.1 0.07057 -0.10232 0.07174 -0.10394 C 0.07734 -0.11157 0.07747 -0.1088 0.08125 -0.1169 C 0.08633 -0.12778 0.08099 -0.11736 0.0845 -0.12824 C 0.08528 -0.13102 0.08659 -0.1331 0.08763 -0.13588 C 0.08906 -0.13935 0.09049 -0.14329 0.09179 -0.14699 C 0.09414 -0.15324 0.09388 -0.15139 0.09505 -0.15833 C 0.09544 -0.16088 0.09713 -0.16389 0.09609 -0.16574 C 0.09505 -0.16759 0.09323 -0.16458 0.09179 -0.16389 C 0.08776 -0.15301 0.09127 -0.16366 0.08867 -0.15278 C 0.08802 -0.15 0.08711 -0.14769 0.08659 -0.14514 C 0.08607 -0.14282 0.08593 -0.14005 0.08554 -0.13773 C 0.08411 -0.1294 0.0845 -0.13426 0.08333 -0.12454 C 0.08294 -0.12083 0.08268 -0.1169 0.08229 -0.11319 C 0.08268 -0.10764 0.08268 -0.10185 0.08333 -0.0963 C 0.08372 -0.09421 0.08424 -0.0912 0.08554 -0.09074 C 0.08828 -0.08982 0.09114 -0.0919 0.09401 -0.09259 C 0.09323 -0.09444 0.09284 -0.09676 0.09179 -0.09815 C 0.09101 -0.09954 0.08958 -0.09907 0.08867 -0.1 C 0.0875 -0.10162 0.08659 -0.10394 0.08554 -0.10579 C 0.08515 -0.10764 0.08489 -0.10949 0.0845 -0.11134 C 0.08385 -0.11343 0.08281 -0.11482 0.08229 -0.1169 C 0.08177 -0.11944 0.08164 -0.12199 0.08125 -0.12454 C 0.08099 -0.12639 0.0806 -0.12824 0.08021 -0.13009 C 0.08099 -0.13588 0.07982 -0.14352 0.08229 -0.14699 C 0.08567 -0.15162 0.09505 -0.15069 0.09505 -0.15046 C 0.09713 -0.15023 0.09935 -0.15046 0.1013 -0.14884 C 0.10534 -0.14583 0.10429 -0.14167 0.1056 -0.13588 C 0.10612 -0.1331 0.10716 -0.13079 0.10768 -0.12824 C 0.1082 -0.12593 0.1082 -0.12315 0.10872 -0.12083 C 0.10924 -0.11875 0.11028 -0.11713 0.1108 -0.11505 C 0.11133 -0.11343 0.11198 -0.10949 0.11198 -0.10926 L 0.11406 -0.10764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8" dur="4500" fill="hold"/>
                                        <p:tgtEl>
                                          <p:spTgt spid="13"/>
                                        </p:tgtEl>
                                        <p:attrNameLst>
                                          <p:attrName>ppt_x</p:attrName>
                                          <p:attrName>ppt_y</p:attrName>
                                        </p:attrNameLst>
                                      </p:cBhvr>
                                      <p:rCtr x="36172" y="9028"/>
                                    </p:animMotion>
                                  </p:childTnLst>
                                </p:cTn>
                              </p:par>
                            </p:childTnLst>
                          </p:cTn>
                        </p:par>
                        <p:par>
                          <p:cTn id="9" fill="hold">
                            <p:stCondLst>
                              <p:cond delay="4801"/>
                            </p:stCondLst>
                            <p:childTnLst>
                              <p:par>
                                <p:cTn id="10" presetID="1" presetClass="exit" presetSubtype="0" fill="hold" nodeType="afterEffect">
                                  <p:stCondLst>
                                    <p:cond delay="0"/>
                                  </p:stCondLst>
                                  <p:childTnLst>
                                    <p:set>
                                      <p:cBhvr>
                                        <p:cTn id="11"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674"/>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191069" y="231821"/>
              <a:ext cx="11747646" cy="6373696"/>
            </a:xfrm>
            <a:prstGeom prst="frame">
              <a:avLst>
                <a:gd name="adj1" fmla="val 2818"/>
              </a:avLst>
            </a:prstGeom>
            <a:solidFill>
              <a:srgbClr val="00206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421" y="5865321"/>
            <a:ext cx="1238212" cy="63101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128" y="384837"/>
            <a:ext cx="1283742" cy="6796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7016" y="5806251"/>
            <a:ext cx="1165533" cy="58970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302949"/>
            <a:ext cx="1615006" cy="711861"/>
          </a:xfrm>
          <a:prstGeom prst="rect">
            <a:avLst/>
          </a:prstGeom>
        </p:spPr>
      </p:pic>
      <p:sp>
        <p:nvSpPr>
          <p:cNvPr id="2" name="Rectangle 1"/>
          <p:cNvSpPr/>
          <p:nvPr/>
        </p:nvSpPr>
        <p:spPr>
          <a:xfrm>
            <a:off x="5263166" y="1503266"/>
            <a:ext cx="6096000" cy="4093428"/>
          </a:xfrm>
          <a:prstGeom prst="rect">
            <a:avLst/>
          </a:prstGeom>
          <a:ln w="38100">
            <a:solidFill>
              <a:schemeClr val="tx1"/>
            </a:solidFill>
          </a:ln>
        </p:spPr>
        <p:txBody>
          <a:bodyPr>
            <a:spAutoFit/>
          </a:bodyPr>
          <a:lstStyle/>
          <a:p>
            <a:r>
              <a:rPr lang="en-GB" sz="2000" b="1" dirty="0">
                <a:latin typeface="Bodoni MT Black" panose="02070A03080606020203" pitchFamily="18" charset="0"/>
                <a:cs typeface="Times New Roman" panose="02020603050405020304" pitchFamily="18" charset="0"/>
              </a:rPr>
              <a:t>Early in the morning on 8 January 1972, Bangabandhu arrived at Heathrow Airport. News of Bangabandhu's arrival in London spread quickly. Journalists, the general public, British officials and politicians and </a:t>
            </a:r>
            <a:r>
              <a:rPr lang="en-GB" sz="2000" b="1" dirty="0" err="1">
                <a:latin typeface="Bodoni MT Black" panose="02070A03080606020203" pitchFamily="18" charset="0"/>
                <a:cs typeface="Times New Roman" panose="02020603050405020304" pitchFamily="18" charset="0"/>
              </a:rPr>
              <a:t>Bangalee</a:t>
            </a:r>
            <a:r>
              <a:rPr lang="en-GB" sz="2000" b="1" dirty="0">
                <a:latin typeface="Bodoni MT Black" panose="02070A03080606020203" pitchFamily="18" charset="0"/>
                <a:cs typeface="Times New Roman" panose="02020603050405020304" pitchFamily="18" charset="0"/>
              </a:rPr>
              <a:t> residents in the city made their way to Hotel Claridges. News bulletins on the BBC and other media organizations made note of the Bangabandhu's arrival in their headlines. By early afternoon, the Father of the Nation had met the British Prime Minister Edward Heath and Leader of the opposition Harold Wilson. </a:t>
            </a:r>
          </a:p>
        </p:txBody>
      </p:sp>
      <p:grpSp>
        <p:nvGrpSpPr>
          <p:cNvPr id="12" name="Group 11"/>
          <p:cNvGrpSpPr/>
          <p:nvPr/>
        </p:nvGrpSpPr>
        <p:grpSpPr>
          <a:xfrm>
            <a:off x="1072150" y="1426937"/>
            <a:ext cx="4095481" cy="4219081"/>
            <a:chOff x="1072150" y="1426937"/>
            <a:chExt cx="4095481" cy="4219081"/>
          </a:xfrm>
        </p:grpSpPr>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2150" y="3596427"/>
              <a:ext cx="4095481" cy="2049591"/>
            </a:xfrm>
            <a:prstGeom prst="rect">
              <a:avLst/>
            </a:prstGeom>
            <a:ln>
              <a:noFill/>
            </a:ln>
            <a:effectLst>
              <a:outerShdw blurRad="292100" dist="139700" dir="2700000" algn="tl" rotWithShape="0">
                <a:srgbClr val="333333">
                  <a:alpha val="65000"/>
                </a:srgbClr>
              </a:outerShdw>
            </a:effec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2150" y="1426937"/>
              <a:ext cx="4074346" cy="2172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1750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ppt_x</p:attrName>
                                        </p:attrNameLst>
                                      </p:cBhvr>
                                      <p:tavLst>
                                        <p:tav tm="0">
                                          <p:val>
                                            <p:strVal val="#ppt_x+#ppt_w*1.125000"/>
                                          </p:val>
                                        </p:tav>
                                        <p:tav tm="100000">
                                          <p:val>
                                            <p:strVal val="#ppt_x"/>
                                          </p:val>
                                        </p:tav>
                                      </p:tavLst>
                                    </p:anim>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943"/>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45660" y="259307"/>
              <a:ext cx="11723427" cy="6332562"/>
            </a:xfrm>
            <a:prstGeom prst="frame">
              <a:avLst>
                <a:gd name="adj1" fmla="val 2865"/>
              </a:avLst>
            </a:prstGeom>
            <a:solidFill>
              <a:srgbClr val="00206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0662" y="425779"/>
            <a:ext cx="1215504" cy="66603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28" y="339013"/>
            <a:ext cx="1478528" cy="6709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48" y="5742491"/>
            <a:ext cx="1452456" cy="74019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5177" y="5797083"/>
            <a:ext cx="1065520" cy="599955"/>
          </a:xfrm>
          <a:prstGeom prst="rect">
            <a:avLst/>
          </a:prstGeom>
        </p:spPr>
      </p:pic>
      <p:sp>
        <p:nvSpPr>
          <p:cNvPr id="2" name="Rectangle 1"/>
          <p:cNvSpPr/>
          <p:nvPr/>
        </p:nvSpPr>
        <p:spPr>
          <a:xfrm>
            <a:off x="825199" y="1269237"/>
            <a:ext cx="5733126" cy="4401205"/>
          </a:xfrm>
          <a:prstGeom prst="rect">
            <a:avLst/>
          </a:prstGeom>
          <a:ln w="38100">
            <a:solidFill>
              <a:schemeClr val="tx1"/>
            </a:solidFill>
          </a:ln>
        </p:spPr>
        <p:txBody>
          <a:bodyPr wrap="square">
            <a:spAutoFit/>
          </a:bodyPr>
          <a:lstStyle/>
          <a:p>
            <a:pPr algn="just"/>
            <a:r>
              <a:rPr lang="en-GB" sz="2000" b="1" dirty="0">
                <a:latin typeface="Bodoni MT Black" panose="02070A03080606020203" pitchFamily="18" charset="0"/>
                <a:cs typeface="Times New Roman" panose="02020603050405020304" pitchFamily="18" charset="0"/>
              </a:rPr>
              <a:t>Early in the morning on 8 January 1972, Bangabandhu arrived at Heathrow Airport. News of Bangabandhu's arrival in London spread quickly. Journalists, the general public, British officials and politicians and </a:t>
            </a:r>
            <a:r>
              <a:rPr lang="en-GB" sz="2000" b="1" dirty="0" err="1">
                <a:latin typeface="Bodoni MT Black" panose="02070A03080606020203" pitchFamily="18" charset="0"/>
                <a:cs typeface="Times New Roman" panose="02020603050405020304" pitchFamily="18" charset="0"/>
              </a:rPr>
              <a:t>Bangalee</a:t>
            </a:r>
            <a:r>
              <a:rPr lang="en-GB" sz="2000" b="1" dirty="0">
                <a:latin typeface="Bodoni MT Black" panose="02070A03080606020203" pitchFamily="18" charset="0"/>
                <a:cs typeface="Times New Roman" panose="02020603050405020304" pitchFamily="18" charset="0"/>
              </a:rPr>
              <a:t> residents in the city made their way to Hotel Claridges. News bulletins on the BBC and other media organizations made note of the Bangabandhu's arrival in their headlines. By early afternoon, the Father of the Nation had met the British Prime Minister Edward Heath and Leader of the opposition Harold Wilson. </a:t>
            </a:r>
          </a:p>
        </p:txBody>
      </p:sp>
      <p:grpSp>
        <p:nvGrpSpPr>
          <p:cNvPr id="14" name="Group 13"/>
          <p:cNvGrpSpPr/>
          <p:nvPr/>
        </p:nvGrpSpPr>
        <p:grpSpPr>
          <a:xfrm>
            <a:off x="6681156" y="1269237"/>
            <a:ext cx="4729525" cy="4491358"/>
            <a:chOff x="6681156" y="1269237"/>
            <a:chExt cx="4729525" cy="4491358"/>
          </a:xfrm>
        </p:grpSpPr>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1156" y="3503054"/>
              <a:ext cx="4729525" cy="2257541"/>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1156" y="1269237"/>
              <a:ext cx="4729525" cy="224504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28552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545"/>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32012" y="232012"/>
              <a:ext cx="11737075" cy="6387152"/>
            </a:xfrm>
            <a:prstGeom prst="frame">
              <a:avLst>
                <a:gd name="adj1" fmla="val 2477"/>
              </a:avLst>
            </a:prstGeom>
            <a:solidFill>
              <a:srgbClr val="00206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7016" y="371189"/>
            <a:ext cx="1242798" cy="67855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95" y="289301"/>
            <a:ext cx="1560415" cy="64362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884" y="5846658"/>
            <a:ext cx="1345334" cy="68560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1063" y="5846658"/>
            <a:ext cx="1174703" cy="561208"/>
          </a:xfrm>
          <a:prstGeom prst="rect">
            <a:avLst/>
          </a:prstGeom>
        </p:spPr>
      </p:pic>
      <p:sp>
        <p:nvSpPr>
          <p:cNvPr id="2" name="Rectangle 1"/>
          <p:cNvSpPr/>
          <p:nvPr/>
        </p:nvSpPr>
        <p:spPr>
          <a:xfrm>
            <a:off x="5855596" y="1435559"/>
            <a:ext cx="5489153" cy="3785652"/>
          </a:xfrm>
          <a:prstGeom prst="rect">
            <a:avLst/>
          </a:prstGeom>
          <a:ln w="57150">
            <a:solidFill>
              <a:schemeClr val="tx1"/>
            </a:solidFill>
          </a:ln>
        </p:spPr>
        <p:txBody>
          <a:bodyPr wrap="square">
            <a:spAutoFit/>
          </a:bodyPr>
          <a:lstStyle/>
          <a:p>
            <a:r>
              <a:rPr lang="en-GB" sz="2000" b="1" dirty="0">
                <a:latin typeface="Bodoni MT Black" panose="02070A03080606020203" pitchFamily="18" charset="0"/>
                <a:cs typeface="Times New Roman" panose="02020603050405020304" pitchFamily="18" charset="0"/>
              </a:rPr>
              <a:t>Bangabandhu's opening words at a crowded news conference that evening at </a:t>
            </a:r>
            <a:r>
              <a:rPr lang="en-GB" sz="2000" b="1" dirty="0" smtClean="0">
                <a:latin typeface="Bodoni MT Black" panose="02070A03080606020203" pitchFamily="18" charset="0"/>
                <a:cs typeface="Times New Roman" panose="02020603050405020304" pitchFamily="18" charset="0"/>
              </a:rPr>
              <a:t>Claridges </a:t>
            </a:r>
            <a:r>
              <a:rPr lang="en-GB" sz="2000" b="1" dirty="0">
                <a:latin typeface="Bodoni MT Black" panose="02070A03080606020203" pitchFamily="18" charset="0"/>
                <a:cs typeface="Times New Roman" panose="02020603050405020304" pitchFamily="18" charset="0"/>
              </a:rPr>
              <a:t>was a touch poetic. He expressed the unbounded joy of freedom achieved by his people in an epic liberation </a:t>
            </a:r>
            <a:r>
              <a:rPr lang="en-GB" sz="2000" b="1" dirty="0" smtClean="0">
                <a:latin typeface="Bodoni MT Black" panose="02070A03080606020203" pitchFamily="18" charset="0"/>
                <a:cs typeface="Times New Roman" panose="02020603050405020304" pitchFamily="18" charset="0"/>
              </a:rPr>
              <a:t>struggle.</a:t>
            </a:r>
            <a:r>
              <a:rPr lang="bn-IN" sz="2000" b="1" dirty="0" smtClean="0">
                <a:latin typeface="Bodoni MT Black" panose="02070A03080606020203" pitchFamily="18" charset="0"/>
                <a:cs typeface="Times New Roman" panose="02020603050405020304" pitchFamily="18" charset="0"/>
              </a:rPr>
              <a:t> </a:t>
            </a:r>
            <a:r>
              <a:rPr lang="en-GB" sz="2000" b="1" dirty="0" smtClean="0">
                <a:latin typeface="Bodoni MT Black" panose="02070A03080606020203" pitchFamily="18" charset="0"/>
                <a:cs typeface="Times New Roman" panose="02020603050405020304" pitchFamily="18" charset="0"/>
              </a:rPr>
              <a:t>Bangladesh</a:t>
            </a:r>
            <a:r>
              <a:rPr lang="en-GB" sz="2000" b="1" dirty="0">
                <a:latin typeface="Bodoni MT Black" panose="02070A03080606020203" pitchFamily="18" charset="0"/>
                <a:cs typeface="Times New Roman" panose="02020603050405020304" pitchFamily="18" charset="0"/>
              </a:rPr>
              <a:t>, he told the crowd was a reality and would fulfill its obligations as part of the international community. I made it clear that those who were involved in different types of </a:t>
            </a:r>
            <a:r>
              <a:rPr lang="en-GB" sz="2000" b="1" dirty="0" smtClean="0">
                <a:latin typeface="Bodoni MT Black" panose="02070A03080606020203" pitchFamily="18" charset="0"/>
                <a:cs typeface="Times New Roman" panose="02020603050405020304" pitchFamily="18" charset="0"/>
              </a:rPr>
              <a:t>crimes </a:t>
            </a:r>
            <a:r>
              <a:rPr lang="en-GB" sz="2000" b="1" dirty="0">
                <a:latin typeface="Bodoni MT Black" panose="02070A03080606020203" pitchFamily="18" charset="0"/>
                <a:cs typeface="Times New Roman" panose="02020603050405020304" pitchFamily="18" charset="0"/>
              </a:rPr>
              <a:t>including genocide would be trialled by his government. </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22" y="1409064"/>
            <a:ext cx="4836866" cy="38121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327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ppt_x</p:attrName>
                                        </p:attrNameLst>
                                      </p:cBhvr>
                                      <p:tavLst>
                                        <p:tav tm="0">
                                          <p:val>
                                            <p:strVal val="#ppt_x+#ppt_w*1.125000"/>
                                          </p:val>
                                        </p:tav>
                                        <p:tav tm="100000">
                                          <p:val>
                                            <p:strVal val="#ppt_x"/>
                                          </p:val>
                                        </p:tav>
                                      </p:tavLst>
                                    </p:anim>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 y="0"/>
            <a:ext cx="12286445" cy="6858000"/>
            <a:chOff x="-1" y="0"/>
            <a:chExt cx="12286445" cy="6858000"/>
          </a:xfrm>
        </p:grpSpPr>
        <p:grpSp>
          <p:nvGrpSpPr>
            <p:cNvPr id="6" name="Group 5"/>
            <p:cNvGrpSpPr/>
            <p:nvPr/>
          </p:nvGrpSpPr>
          <p:grpSpPr>
            <a:xfrm>
              <a:off x="-1" y="0"/>
              <a:ext cx="12286445" cy="6858000"/>
              <a:chOff x="0" y="0"/>
              <a:chExt cx="12192000" cy="6858000"/>
            </a:xfrm>
          </p:grpSpPr>
          <p:sp>
            <p:nvSpPr>
              <p:cNvPr id="4" name="Frame 3"/>
              <p:cNvSpPr/>
              <p:nvPr/>
            </p:nvSpPr>
            <p:spPr>
              <a:xfrm>
                <a:off x="0" y="0"/>
                <a:ext cx="12192000" cy="6858000"/>
              </a:xfrm>
              <a:prstGeom prst="frame">
                <a:avLst>
                  <a:gd name="adj1" fmla="val 3299"/>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18940" y="218941"/>
                <a:ext cx="11732653" cy="6413679"/>
              </a:xfrm>
              <a:prstGeom prst="frame">
                <a:avLst>
                  <a:gd name="adj1" fmla="val 2295"/>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940" y="6001801"/>
              <a:ext cx="1204347" cy="49133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9413" y="6016744"/>
              <a:ext cx="909436" cy="40993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9413" y="386364"/>
              <a:ext cx="972557" cy="47825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13" y="347727"/>
              <a:ext cx="1384467" cy="516894"/>
            </a:xfrm>
            <a:prstGeom prst="rect">
              <a:avLst/>
            </a:prstGeom>
          </p:spPr>
        </p:pic>
      </p:grpSp>
      <p:sp>
        <p:nvSpPr>
          <p:cNvPr id="10" name="Rectangle 9"/>
          <p:cNvSpPr/>
          <p:nvPr/>
        </p:nvSpPr>
        <p:spPr>
          <a:xfrm>
            <a:off x="1329520" y="1528498"/>
            <a:ext cx="5387661" cy="3477875"/>
          </a:xfrm>
          <a:prstGeom prst="rect">
            <a:avLst/>
          </a:prstGeom>
          <a:ln w="57150">
            <a:solidFill>
              <a:schemeClr val="tx1"/>
            </a:solidFill>
          </a:ln>
        </p:spPr>
        <p:txBody>
          <a:bodyPr wrap="square">
            <a:spAutoFit/>
          </a:bodyPr>
          <a:lstStyle/>
          <a:p>
            <a:r>
              <a:rPr lang="en-GB" sz="2000" dirty="0">
                <a:latin typeface="Bodoni MT Black" panose="02070A03080606020203" pitchFamily="18" charset="0"/>
                <a:cs typeface="Times New Roman" panose="02020603050405020304" pitchFamily="18" charset="0"/>
              </a:rPr>
              <a:t>Then he called Dhaka and for the first time since his arrest by the Pakistan Army in March, spoke to his family. A long conversation then followed with Prime Minister Tajuddin Ahmad. The conversations with his family and with Tajuddin were emotional affairs, but he now had a clear picture of all that had happened in his absence in Bangladesh. It gave him immense pleasure knowing that he had truly, liberated his people. </a:t>
            </a:r>
          </a:p>
        </p:txBody>
      </p:sp>
      <p:grpSp>
        <p:nvGrpSpPr>
          <p:cNvPr id="13" name="Group 12"/>
          <p:cNvGrpSpPr/>
          <p:nvPr/>
        </p:nvGrpSpPr>
        <p:grpSpPr>
          <a:xfrm>
            <a:off x="6827499" y="1032043"/>
            <a:ext cx="4081914" cy="4415720"/>
            <a:chOff x="6827499" y="1032043"/>
            <a:chExt cx="4081914" cy="4415720"/>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7499" y="1032043"/>
              <a:ext cx="4081914" cy="220944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7499" y="3241488"/>
              <a:ext cx="4081914" cy="220627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03992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9121" y="740862"/>
            <a:ext cx="9571859" cy="1200329"/>
          </a:xfrm>
          <a:prstGeom prst="rect">
            <a:avLst/>
          </a:prstGeom>
          <a:ln w="38100">
            <a:solidFill>
              <a:schemeClr val="tx1"/>
            </a:solidFill>
          </a:ln>
        </p:spPr>
        <p:txBody>
          <a:bodyPr wrap="square">
            <a:spAutoFit/>
          </a:bodyPr>
          <a:lstStyle/>
          <a:p>
            <a:r>
              <a:rPr lang="en-US" sz="2400" b="1" dirty="0" smtClean="0">
                <a:solidFill>
                  <a:srgbClr val="C00000"/>
                </a:solidFill>
                <a:latin typeface="Bodoni MT Black" panose="02070A03080606020203" pitchFamily="18" charset="0"/>
                <a:cs typeface="Times New Roman" pitchFamily="18" charset="0"/>
              </a:rPr>
              <a:t>C. Work in pairs. Write </a:t>
            </a:r>
            <a:r>
              <a:rPr lang="en-US" sz="2400" b="1" dirty="0">
                <a:solidFill>
                  <a:srgbClr val="C00000"/>
                </a:solidFill>
                <a:latin typeface="Bodoni MT Black" panose="02070A03080606020203" pitchFamily="18" charset="0"/>
                <a:cs typeface="Times New Roman" pitchFamily="18" charset="0"/>
              </a:rPr>
              <a:t>on the blank spaces how you would express these words/phrases in your own language and then make sentences with them.  </a:t>
            </a:r>
          </a:p>
        </p:txBody>
      </p:sp>
      <p:grpSp>
        <p:nvGrpSpPr>
          <p:cNvPr id="11" name="Group 10"/>
          <p:cNvGrpSpPr/>
          <p:nvPr/>
        </p:nvGrpSpPr>
        <p:grpSpPr>
          <a:xfrm>
            <a:off x="0" y="0"/>
            <a:ext cx="12192000" cy="6858000"/>
            <a:chOff x="0" y="0"/>
            <a:chExt cx="12192000" cy="685800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298"/>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18940" y="218941"/>
                <a:ext cx="11732653" cy="6413680"/>
              </a:xfrm>
              <a:prstGeom prst="frame">
                <a:avLst>
                  <a:gd name="adj1" fmla="val 2495"/>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0980" y="373835"/>
              <a:ext cx="1015016" cy="54056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89" y="274909"/>
              <a:ext cx="1169820" cy="6137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8118" y="5948331"/>
              <a:ext cx="913127" cy="51414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940" y="5961210"/>
              <a:ext cx="1139952" cy="580937"/>
            </a:xfrm>
            <a:prstGeom prst="rect">
              <a:avLst/>
            </a:prstGeom>
          </p:spPr>
        </p:pic>
      </p:grpSp>
      <p:graphicFrame>
        <p:nvGraphicFramePr>
          <p:cNvPr id="13" name="Table 12"/>
          <p:cNvGraphicFramePr>
            <a:graphicFrameLocks noGrp="1"/>
          </p:cNvGraphicFramePr>
          <p:nvPr>
            <p:extLst>
              <p:ext uri="{D42A27DB-BD31-4B8C-83A1-F6EECF244321}">
                <p14:modId xmlns:p14="http://schemas.microsoft.com/office/powerpoint/2010/main" val="1279983875"/>
              </p:ext>
            </p:extLst>
          </p:nvPr>
        </p:nvGraphicFramePr>
        <p:xfrm>
          <a:off x="798490" y="2137892"/>
          <a:ext cx="10630223" cy="3613174"/>
        </p:xfrm>
        <a:graphic>
          <a:graphicData uri="http://schemas.openxmlformats.org/drawingml/2006/table">
            <a:tbl>
              <a:tblPr firstRow="1" bandRow="1">
                <a:effectLst>
                  <a:innerShdw blurRad="63500" dist="50800" dir="8100000">
                    <a:prstClr val="black">
                      <a:alpha val="50000"/>
                    </a:prstClr>
                  </a:innerShdw>
                </a:effectLst>
                <a:tableStyleId>{08FB837D-C827-4EFA-A057-4D05807E0F7C}</a:tableStyleId>
              </a:tblPr>
              <a:tblGrid>
                <a:gridCol w="2920678"/>
                <a:gridCol w="2346781"/>
                <a:gridCol w="5362764"/>
              </a:tblGrid>
              <a:tr h="721220">
                <a:tc>
                  <a:txBody>
                    <a:bodyPr/>
                    <a:lstStyle/>
                    <a:p>
                      <a:pPr algn="ctr"/>
                      <a:r>
                        <a:rPr lang="en-US" sz="2800" b="1" dirty="0" smtClean="0">
                          <a:latin typeface="Bodoni MT Black" panose="02070A03080606020203" pitchFamily="18" charset="0"/>
                        </a:rPr>
                        <a:t>Word </a:t>
                      </a:r>
                      <a:endParaRPr lang="en-US" sz="2800" b="1" dirty="0">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2800" b="1" dirty="0" smtClean="0">
                          <a:latin typeface="Bodoni MT Black" panose="02070A03080606020203" pitchFamily="18" charset="0"/>
                        </a:rPr>
                        <a:t>Meanings </a:t>
                      </a:r>
                      <a:endParaRPr lang="en-US" sz="2800" b="1" dirty="0">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2800" b="1" dirty="0" smtClean="0">
                          <a:latin typeface="Bodoni MT Black" panose="02070A03080606020203" pitchFamily="18" charset="0"/>
                        </a:rPr>
                        <a:t>Sentence</a:t>
                      </a:r>
                      <a:endParaRPr lang="en-US" sz="2800" b="1" dirty="0">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97171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60000"/>
                        <a:lumOff val="40000"/>
                        <a:alpha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60000"/>
                        <a:lumOff val="40000"/>
                        <a:alpha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60000"/>
                        <a:lumOff val="40000"/>
                        <a:alpha val="40000"/>
                      </a:schemeClr>
                    </a:solidFill>
                  </a:tcPr>
                </a:tc>
              </a:tr>
              <a:tr h="96012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smtClean="0">
                        <a:solidFill>
                          <a:prstClr val="black"/>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40000"/>
                        <a:lumOff val="60000"/>
                      </a:schemeClr>
                    </a:solidFill>
                  </a:tcPr>
                </a:tc>
              </a:tr>
              <a:tr h="96012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bl>
          </a:graphicData>
        </a:graphic>
      </p:graphicFrame>
      <p:sp>
        <p:nvSpPr>
          <p:cNvPr id="15" name="TextBox 14"/>
          <p:cNvSpPr txBox="1"/>
          <p:nvPr/>
        </p:nvSpPr>
        <p:spPr>
          <a:xfrm>
            <a:off x="1213146" y="2931182"/>
            <a:ext cx="2149691" cy="707886"/>
          </a:xfrm>
          <a:prstGeom prst="rect">
            <a:avLst/>
          </a:prstGeom>
          <a:noFill/>
        </p:spPr>
        <p:txBody>
          <a:bodyPr wrap="none" rtlCol="0">
            <a:spAutoFit/>
          </a:bodyPr>
          <a:lstStyle/>
          <a:p>
            <a:pPr algn="ctr"/>
            <a:r>
              <a:rPr lang="en-US" sz="2000" b="1" dirty="0" smtClean="0">
                <a:latin typeface="Bodoni MT Black" panose="02070A03080606020203" pitchFamily="18" charset="0"/>
              </a:rPr>
              <a:t>Declaration of </a:t>
            </a:r>
          </a:p>
          <a:p>
            <a:pPr algn="ctr"/>
            <a:r>
              <a:rPr lang="en-US" sz="2000" b="1" dirty="0" smtClean="0">
                <a:latin typeface="Bodoni MT Black" panose="02070A03080606020203" pitchFamily="18" charset="0"/>
              </a:rPr>
              <a:t>Independent </a:t>
            </a:r>
            <a:endParaRPr lang="en-US" sz="1600" b="1" dirty="0">
              <a:latin typeface="Bodoni MT Black" panose="02070A03080606020203" pitchFamily="18" charset="0"/>
            </a:endParaRPr>
          </a:p>
        </p:txBody>
      </p:sp>
      <p:sp>
        <p:nvSpPr>
          <p:cNvPr id="16" name="TextBox 15"/>
          <p:cNvSpPr txBox="1"/>
          <p:nvPr/>
        </p:nvSpPr>
        <p:spPr>
          <a:xfrm>
            <a:off x="3803013" y="2931182"/>
            <a:ext cx="2215670" cy="707886"/>
          </a:xfrm>
          <a:prstGeom prst="rect">
            <a:avLst/>
          </a:prstGeom>
          <a:noFill/>
        </p:spPr>
        <p:txBody>
          <a:bodyPr wrap="none" rtlCol="0">
            <a:spAutoFit/>
          </a:bodyPr>
          <a:lstStyle/>
          <a:p>
            <a:pPr algn="ctr"/>
            <a:r>
              <a:rPr lang="en-US" sz="2000" b="1" dirty="0" smtClean="0">
                <a:latin typeface="Bodoni MT Black" panose="02070A03080606020203" pitchFamily="18" charset="0"/>
              </a:rPr>
              <a:t>Announcement </a:t>
            </a:r>
          </a:p>
          <a:p>
            <a:pPr algn="ctr"/>
            <a:r>
              <a:rPr lang="en-US" sz="2000" b="1" dirty="0" smtClean="0">
                <a:latin typeface="Bodoni MT Black" panose="02070A03080606020203" pitchFamily="18" charset="0"/>
              </a:rPr>
              <a:t>of Laverty </a:t>
            </a:r>
            <a:endParaRPr lang="en-US" sz="2000" b="1" dirty="0">
              <a:latin typeface="Bodoni MT Black" panose="02070A03080606020203" pitchFamily="18" charset="0"/>
            </a:endParaRPr>
          </a:p>
        </p:txBody>
      </p:sp>
      <p:sp>
        <p:nvSpPr>
          <p:cNvPr id="17" name="TextBox 16"/>
          <p:cNvSpPr txBox="1"/>
          <p:nvPr/>
        </p:nvSpPr>
        <p:spPr>
          <a:xfrm>
            <a:off x="6138909" y="2803051"/>
            <a:ext cx="5194499" cy="1015663"/>
          </a:xfrm>
          <a:prstGeom prst="rect">
            <a:avLst/>
          </a:prstGeom>
          <a:noFill/>
        </p:spPr>
        <p:txBody>
          <a:bodyPr wrap="square" rtlCol="0">
            <a:spAutoFit/>
          </a:bodyPr>
          <a:lstStyle/>
          <a:p>
            <a:pPr lvl="0"/>
            <a:r>
              <a:rPr lang="en-GB" sz="2000" b="1" dirty="0">
                <a:solidFill>
                  <a:prstClr val="black"/>
                </a:solidFill>
                <a:latin typeface="Bodoni MT Black" panose="02070A03080606020203" pitchFamily="18" charset="0"/>
                <a:cs typeface="Times New Roman" panose="02020603050405020304" pitchFamily="18" charset="0"/>
              </a:rPr>
              <a:t>At that time the </a:t>
            </a:r>
            <a:r>
              <a:rPr lang="en-US" sz="2000" b="1" dirty="0">
                <a:solidFill>
                  <a:prstClr val="black"/>
                </a:solidFill>
                <a:latin typeface="Bodoni MT Black" panose="02070A03080606020203" pitchFamily="18" charset="0"/>
                <a:cs typeface="Times New Roman" panose="02020603050405020304" pitchFamily="18" charset="0"/>
              </a:rPr>
              <a:t>declaration of independence was essential for the </a:t>
            </a:r>
            <a:r>
              <a:rPr lang="en-US" sz="2000" b="1" dirty="0" smtClean="0">
                <a:solidFill>
                  <a:prstClr val="black"/>
                </a:solidFill>
                <a:latin typeface="Bodoni MT Black" panose="02070A03080606020203" pitchFamily="18" charset="0"/>
                <a:cs typeface="Times New Roman" panose="02020603050405020304" pitchFamily="18" charset="0"/>
              </a:rPr>
              <a:t>Nation. </a:t>
            </a:r>
            <a:endParaRPr lang="en-GB" sz="2000" b="1" dirty="0">
              <a:solidFill>
                <a:prstClr val="black"/>
              </a:solidFill>
              <a:latin typeface="Bodoni MT Black" panose="02070A03080606020203" pitchFamily="18" charset="0"/>
              <a:cs typeface="Times New Roman" panose="02020603050405020304" pitchFamily="18" charset="0"/>
            </a:endParaRPr>
          </a:p>
        </p:txBody>
      </p:sp>
      <p:sp>
        <p:nvSpPr>
          <p:cNvPr id="18" name="TextBox 17"/>
          <p:cNvSpPr txBox="1"/>
          <p:nvPr/>
        </p:nvSpPr>
        <p:spPr>
          <a:xfrm>
            <a:off x="1358892" y="3868002"/>
            <a:ext cx="1858201" cy="707886"/>
          </a:xfrm>
          <a:prstGeom prst="rect">
            <a:avLst/>
          </a:prstGeom>
          <a:noFill/>
        </p:spPr>
        <p:txBody>
          <a:bodyPr wrap="none" rtlCol="0">
            <a:spAutoFit/>
          </a:bodyPr>
          <a:lstStyle/>
          <a:p>
            <a:pPr algn="ctr"/>
            <a:r>
              <a:rPr lang="en-US" sz="2000" b="1" dirty="0" smtClean="0">
                <a:latin typeface="Bodoni MT Black" panose="02070A03080606020203" pitchFamily="18" charset="0"/>
              </a:rPr>
              <a:t>Captive </a:t>
            </a:r>
          </a:p>
          <a:p>
            <a:pPr algn="ctr"/>
            <a:r>
              <a:rPr lang="en-US" sz="2000" b="1" dirty="0" smtClean="0">
                <a:latin typeface="Bodoni MT Black" panose="02070A03080606020203" pitchFamily="18" charset="0"/>
              </a:rPr>
              <a:t>Punishment </a:t>
            </a:r>
            <a:endParaRPr lang="en-US" sz="2000" b="1" dirty="0">
              <a:latin typeface="Bodoni MT Black" panose="02070A03080606020203" pitchFamily="18" charset="0"/>
            </a:endParaRPr>
          </a:p>
        </p:txBody>
      </p:sp>
      <p:sp>
        <p:nvSpPr>
          <p:cNvPr id="19" name="TextBox 18"/>
          <p:cNvSpPr txBox="1"/>
          <p:nvPr/>
        </p:nvSpPr>
        <p:spPr>
          <a:xfrm>
            <a:off x="3981748" y="3866231"/>
            <a:ext cx="1858201" cy="707886"/>
          </a:xfrm>
          <a:prstGeom prst="rect">
            <a:avLst/>
          </a:prstGeom>
          <a:noFill/>
        </p:spPr>
        <p:txBody>
          <a:bodyPr wrap="none" rtlCol="0">
            <a:spAutoFit/>
          </a:bodyPr>
          <a:lstStyle/>
          <a:p>
            <a:pPr algn="ctr"/>
            <a:r>
              <a:rPr lang="en-US" sz="2000" b="1" dirty="0" smtClean="0">
                <a:latin typeface="Bodoni MT Black" panose="02070A03080606020203" pitchFamily="18" charset="0"/>
              </a:rPr>
              <a:t>Death </a:t>
            </a:r>
          </a:p>
          <a:p>
            <a:pPr algn="ctr"/>
            <a:r>
              <a:rPr lang="en-US" sz="2000" b="1" dirty="0" smtClean="0">
                <a:latin typeface="Bodoni MT Black" panose="02070A03080606020203" pitchFamily="18" charset="0"/>
              </a:rPr>
              <a:t>Punishment </a:t>
            </a:r>
            <a:endParaRPr lang="en-US" sz="2000" b="1" dirty="0">
              <a:latin typeface="Bodoni MT Black" panose="02070A03080606020203" pitchFamily="18" charset="0"/>
            </a:endParaRPr>
          </a:p>
        </p:txBody>
      </p:sp>
      <p:sp>
        <p:nvSpPr>
          <p:cNvPr id="26" name="TextBox 25"/>
          <p:cNvSpPr txBox="1"/>
          <p:nvPr/>
        </p:nvSpPr>
        <p:spPr>
          <a:xfrm>
            <a:off x="6138909" y="3803538"/>
            <a:ext cx="5194499" cy="923330"/>
          </a:xfrm>
          <a:prstGeom prst="rect">
            <a:avLst/>
          </a:prstGeom>
          <a:noFill/>
        </p:spPr>
        <p:txBody>
          <a:bodyPr wrap="square" rtlCol="0">
            <a:spAutoFit/>
          </a:bodyPr>
          <a:lstStyle/>
          <a:p>
            <a:pPr lvl="0">
              <a:defRPr/>
            </a:pPr>
            <a:r>
              <a:rPr lang="en-US" b="1" dirty="0">
                <a:solidFill>
                  <a:prstClr val="black"/>
                </a:solidFill>
                <a:latin typeface="Bodoni MT Black" panose="02070A03080606020203" pitchFamily="18" charset="0"/>
                <a:cs typeface="Times New Roman" panose="02020603050405020304" pitchFamily="18" charset="0"/>
              </a:rPr>
              <a:t>Bangabandhu Sheikh Mujibur Rahman was imprisoned in a small cell in Pakistan for capital punishment.</a:t>
            </a:r>
          </a:p>
        </p:txBody>
      </p:sp>
      <p:sp>
        <p:nvSpPr>
          <p:cNvPr id="27" name="TextBox 26"/>
          <p:cNvSpPr txBox="1"/>
          <p:nvPr/>
        </p:nvSpPr>
        <p:spPr>
          <a:xfrm>
            <a:off x="973081" y="5037552"/>
            <a:ext cx="2660793" cy="400110"/>
          </a:xfrm>
          <a:prstGeom prst="rect">
            <a:avLst/>
          </a:prstGeom>
          <a:noFill/>
        </p:spPr>
        <p:txBody>
          <a:bodyPr wrap="none" rtlCol="0">
            <a:spAutoFit/>
          </a:bodyPr>
          <a:lstStyle/>
          <a:p>
            <a:r>
              <a:rPr lang="en-US" sz="2000" b="1" dirty="0" smtClean="0">
                <a:latin typeface="Bodoni MT Black" panose="02070A03080606020203" pitchFamily="18" charset="0"/>
              </a:rPr>
              <a:t>Await breathlessly </a:t>
            </a:r>
            <a:endParaRPr lang="en-US" sz="2000" b="1" dirty="0">
              <a:latin typeface="Bodoni MT Black" panose="02070A03080606020203" pitchFamily="18" charset="0"/>
            </a:endParaRPr>
          </a:p>
        </p:txBody>
      </p:sp>
      <p:sp>
        <p:nvSpPr>
          <p:cNvPr id="29" name="TextBox 28"/>
          <p:cNvSpPr txBox="1"/>
          <p:nvPr/>
        </p:nvSpPr>
        <p:spPr>
          <a:xfrm>
            <a:off x="3981748" y="4860685"/>
            <a:ext cx="1975221" cy="707886"/>
          </a:xfrm>
          <a:prstGeom prst="rect">
            <a:avLst/>
          </a:prstGeom>
          <a:noFill/>
        </p:spPr>
        <p:txBody>
          <a:bodyPr wrap="none" rtlCol="0">
            <a:spAutoFit/>
          </a:bodyPr>
          <a:lstStyle/>
          <a:p>
            <a:r>
              <a:rPr lang="en-US" sz="2000" b="1" dirty="0" smtClean="0">
                <a:latin typeface="Bodoni MT Black" panose="02070A03080606020203" pitchFamily="18" charset="0"/>
              </a:rPr>
              <a:t>Waiting with </a:t>
            </a:r>
          </a:p>
          <a:p>
            <a:r>
              <a:rPr lang="en-US" sz="2000" b="1" dirty="0" smtClean="0">
                <a:latin typeface="Bodoni MT Black" panose="02070A03080606020203" pitchFamily="18" charset="0"/>
              </a:rPr>
              <a:t>more Interest</a:t>
            </a:r>
            <a:endParaRPr lang="en-US" sz="2000" b="1" dirty="0">
              <a:latin typeface="Bodoni MT Black" panose="02070A03080606020203" pitchFamily="18" charset="0"/>
            </a:endParaRPr>
          </a:p>
        </p:txBody>
      </p:sp>
      <p:sp>
        <p:nvSpPr>
          <p:cNvPr id="30" name="TextBox 29"/>
          <p:cNvSpPr txBox="1"/>
          <p:nvPr/>
        </p:nvSpPr>
        <p:spPr>
          <a:xfrm>
            <a:off x="6096000" y="4788605"/>
            <a:ext cx="5403095" cy="1015663"/>
          </a:xfrm>
          <a:prstGeom prst="rect">
            <a:avLst/>
          </a:prstGeom>
          <a:noFill/>
        </p:spPr>
        <p:txBody>
          <a:bodyPr wrap="square" rtlCol="0">
            <a:spAutoFit/>
          </a:bodyPr>
          <a:lstStyle/>
          <a:p>
            <a:pPr lvl="0">
              <a:defRPr/>
            </a:pPr>
            <a:r>
              <a:rPr lang="en-US" sz="2000" b="1" dirty="0">
                <a:solidFill>
                  <a:prstClr val="black"/>
                </a:solidFill>
                <a:latin typeface="Bodoni MT Black" panose="02070A03080606020203" pitchFamily="18" charset="0"/>
                <a:cs typeface="Times New Roman" panose="02020603050405020304" pitchFamily="18" charset="0"/>
              </a:rPr>
              <a:t>After the independence the whole world was awaiting breathlessly to witness Bangabandhu’s </a:t>
            </a:r>
            <a:r>
              <a:rPr lang="en-US" sz="2000" b="1" dirty="0" smtClean="0">
                <a:solidFill>
                  <a:prstClr val="black"/>
                </a:solidFill>
                <a:latin typeface="Bodoni MT Black" panose="02070A03080606020203" pitchFamily="18" charset="0"/>
                <a:cs typeface="Times New Roman" panose="02020603050405020304" pitchFamily="18" charset="0"/>
              </a:rPr>
              <a:t>homecoming.</a:t>
            </a:r>
            <a:endParaRPr lang="en-US" sz="2000" b="1" dirty="0">
              <a:solidFill>
                <a:prstClr val="black"/>
              </a:solidFill>
              <a:latin typeface="Bodoni MT Black" panose="02070A03080606020203" pitchFamily="18" charset="0"/>
              <a:cs typeface="Times New Roman" panose="02020603050405020304" pitchFamily="18" charset="0"/>
            </a:endParaRPr>
          </a:p>
        </p:txBody>
      </p:sp>
    </p:spTree>
    <p:extLst>
      <p:ext uri="{BB962C8B-B14F-4D97-AF65-F5344CB8AC3E}">
        <p14:creationId xmlns:p14="http://schemas.microsoft.com/office/powerpoint/2010/main" val="2074741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ppt_y</p:attrName>
                                        </p:attrNameLst>
                                      </p:cBhvr>
                                      <p:tavLst>
                                        <p:tav tm="0">
                                          <p:val>
                                            <p:strVal val="#ppt_y+#ppt_h*1.125000"/>
                                          </p:val>
                                        </p:tav>
                                        <p:tav tm="100000">
                                          <p:val>
                                            <p:strVal val="#ppt_y"/>
                                          </p:val>
                                        </p:tav>
                                      </p:tavLst>
                                    </p:anim>
                                    <p:animEffect transition="in" filter="wipe(up)">
                                      <p:cBhvr>
                                        <p:cTn id="14" dur="500"/>
                                        <p:tgtEl>
                                          <p:spTgt spid="15"/>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ppt_y</p:attrName>
                                        </p:attrNameLst>
                                      </p:cBhvr>
                                      <p:tavLst>
                                        <p:tav tm="0">
                                          <p:val>
                                            <p:strVal val="#ppt_y+#ppt_h*1.125000"/>
                                          </p:val>
                                        </p:tav>
                                        <p:tav tm="100000">
                                          <p:val>
                                            <p:strVal val="#ppt_y"/>
                                          </p:val>
                                        </p:tav>
                                      </p:tavLst>
                                    </p:anim>
                                    <p:animEffect transition="in" filter="wipe(up)">
                                      <p:cBhvr>
                                        <p:cTn id="18" dur="500"/>
                                        <p:tgtEl>
                                          <p:spTgt spid="18"/>
                                        </p:tgtEl>
                                      </p:cBhvr>
                                    </p:animEffect>
                                  </p:childTnLst>
                                </p:cTn>
                              </p:par>
                              <p:par>
                                <p:cTn id="19" presetID="1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ppt_y</p:attrName>
                                        </p:attrNameLst>
                                      </p:cBhvr>
                                      <p:tavLst>
                                        <p:tav tm="0">
                                          <p:val>
                                            <p:strVal val="#ppt_y+#ppt_h*1.125000"/>
                                          </p:val>
                                        </p:tav>
                                        <p:tav tm="100000">
                                          <p:val>
                                            <p:strVal val="#ppt_y"/>
                                          </p:val>
                                        </p:tav>
                                      </p:tavLst>
                                    </p:anim>
                                    <p:animEffect transition="in" filter="wipe(up)">
                                      <p:cBhvr>
                                        <p:cTn id="22" dur="500"/>
                                        <p:tgtEl>
                                          <p:spTgt spid="13"/>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p:tgtEl>
                                          <p:spTgt spid="27"/>
                                        </p:tgtEl>
                                        <p:attrNameLst>
                                          <p:attrName>ppt_y</p:attrName>
                                        </p:attrNameLst>
                                      </p:cBhvr>
                                      <p:tavLst>
                                        <p:tav tm="0">
                                          <p:val>
                                            <p:strVal val="#ppt_y+#ppt_h*1.125000"/>
                                          </p:val>
                                        </p:tav>
                                        <p:tav tm="100000">
                                          <p:val>
                                            <p:strVal val="#ppt_y"/>
                                          </p:val>
                                        </p:tav>
                                      </p:tavLst>
                                    </p:anim>
                                    <p:animEffect transition="in" filter="wipe(up)">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p:tgtEl>
                                          <p:spTgt spid="30"/>
                                        </p:tgtEl>
                                        <p:attrNameLst>
                                          <p:attrName>ppt_x</p:attrName>
                                        </p:attrNameLst>
                                      </p:cBhvr>
                                      <p:tavLst>
                                        <p:tav tm="0">
                                          <p:val>
                                            <p:strVal val="#ppt_x+#ppt_w*1.125000"/>
                                          </p:val>
                                        </p:tav>
                                        <p:tav tm="100000">
                                          <p:val>
                                            <p:strVal val="#ppt_x"/>
                                          </p:val>
                                        </p:tav>
                                      </p:tavLst>
                                    </p:anim>
                                    <p:animEffect transition="in" filter="wipe(left)">
                                      <p:cBhvr>
                                        <p:cTn id="46" dur="500"/>
                                        <p:tgtEl>
                                          <p:spTgt spid="30"/>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p:tgtEl>
                                          <p:spTgt spid="26"/>
                                        </p:tgtEl>
                                        <p:attrNameLst>
                                          <p:attrName>ppt_x</p:attrName>
                                        </p:attrNameLst>
                                      </p:cBhvr>
                                      <p:tavLst>
                                        <p:tav tm="0">
                                          <p:val>
                                            <p:strVal val="#ppt_x+#ppt_w*1.125000"/>
                                          </p:val>
                                        </p:tav>
                                        <p:tav tm="100000">
                                          <p:val>
                                            <p:strVal val="#ppt_x"/>
                                          </p:val>
                                        </p:tav>
                                      </p:tavLst>
                                    </p:anim>
                                    <p:animEffect transition="in" filter="wipe(left)">
                                      <p:cBhvr>
                                        <p:cTn id="50" dur="500"/>
                                        <p:tgtEl>
                                          <p:spTgt spid="26"/>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p:tgtEl>
                                          <p:spTgt spid="17"/>
                                        </p:tgtEl>
                                        <p:attrNameLst>
                                          <p:attrName>ppt_x</p:attrName>
                                        </p:attrNameLst>
                                      </p:cBhvr>
                                      <p:tavLst>
                                        <p:tav tm="0">
                                          <p:val>
                                            <p:strVal val="#ppt_x+#ppt_w*1.125000"/>
                                          </p:val>
                                        </p:tav>
                                        <p:tav tm="100000">
                                          <p:val>
                                            <p:strVal val="#ppt_x"/>
                                          </p:val>
                                        </p:tav>
                                      </p:tavLst>
                                    </p:anim>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17" grpId="0"/>
      <p:bldP spid="18" grpId="0"/>
      <p:bldP spid="19" grpId="0"/>
      <p:bldP spid="26" grpId="0"/>
      <p:bldP spid="27"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00990010"/>
              </p:ext>
            </p:extLst>
          </p:nvPr>
        </p:nvGraphicFramePr>
        <p:xfrm>
          <a:off x="1107581" y="1976911"/>
          <a:ext cx="10161432" cy="3322748"/>
        </p:xfrm>
        <a:graphic>
          <a:graphicData uri="http://schemas.openxmlformats.org/drawingml/2006/table">
            <a:tbl>
              <a:tblPr firstRow="1" bandRow="1">
                <a:tableStyleId>{08FB837D-C827-4EFA-A057-4D05807E0F7C}</a:tableStyleId>
              </a:tblPr>
              <a:tblGrid>
                <a:gridCol w="2511381"/>
                <a:gridCol w="2859109"/>
                <a:gridCol w="4790942"/>
              </a:tblGrid>
              <a:tr h="618185">
                <a:tc>
                  <a:txBody>
                    <a:bodyPr/>
                    <a:lstStyle/>
                    <a:p>
                      <a:pPr algn="ctr"/>
                      <a:r>
                        <a:rPr lang="en-US" sz="2800" dirty="0" smtClean="0">
                          <a:latin typeface="Bodoni MT Black" panose="02070A03080606020203" pitchFamily="18" charset="0"/>
                        </a:rPr>
                        <a:t>Word</a:t>
                      </a:r>
                      <a:r>
                        <a:rPr lang="en-US" sz="2800" baseline="0" dirty="0" smtClean="0">
                          <a:latin typeface="Bodoni MT Black" panose="02070A03080606020203" pitchFamily="18" charset="0"/>
                        </a:rPr>
                        <a:t> </a:t>
                      </a:r>
                      <a:r>
                        <a:rPr lang="en-US" sz="2800" dirty="0" smtClean="0">
                          <a:latin typeface="Bodoni MT Black" panose="02070A03080606020203" pitchFamily="18" charset="0"/>
                        </a:rPr>
                        <a:t> </a:t>
                      </a:r>
                      <a:endParaRPr lang="en-US" sz="2800" dirty="0">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sz="2800" dirty="0" smtClean="0">
                          <a:latin typeface="Bodoni MT Black" panose="02070A03080606020203" pitchFamily="18" charset="0"/>
                        </a:rPr>
                        <a:t>Meaning </a:t>
                      </a:r>
                      <a:endParaRPr lang="en-US" sz="2800" dirty="0">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sz="2800" dirty="0" smtClean="0">
                          <a:latin typeface="Bodoni MT Black" panose="02070A03080606020203" pitchFamily="18" charset="0"/>
                        </a:rPr>
                        <a:t>Sentence </a:t>
                      </a:r>
                      <a:endParaRPr lang="en-US" sz="2800" dirty="0">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r>
              <a:tr h="9401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2">
                        <a:lumMod val="60000"/>
                        <a:lumOff val="40000"/>
                        <a:alpha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2">
                        <a:lumMod val="60000"/>
                        <a:lumOff val="40000"/>
                        <a:alpha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2">
                        <a:lumMod val="60000"/>
                        <a:lumOff val="40000"/>
                        <a:alpha val="40000"/>
                      </a:schemeClr>
                    </a:solidFill>
                  </a:tcPr>
                </a:tc>
              </a:tr>
              <a:tr h="914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1">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1">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1">
                        <a:lumMod val="40000"/>
                        <a:lumOff val="60000"/>
                      </a:schemeClr>
                    </a:solidFill>
                  </a:tcPr>
                </a:tc>
              </a:tr>
              <a:tr h="8500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6">
                        <a:lumMod val="60000"/>
                        <a:lumOff val="40000"/>
                        <a:alpha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6">
                        <a:lumMod val="60000"/>
                        <a:lumOff val="40000"/>
                        <a:alpha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6">
                        <a:lumMod val="60000"/>
                        <a:lumOff val="40000"/>
                        <a:alpha val="40000"/>
                      </a:schemeClr>
                    </a:solidFill>
                  </a:tcPr>
                </a:tc>
              </a:tr>
            </a:tbl>
          </a:graphicData>
        </a:graphic>
      </p:graphicFrame>
      <p:grpSp>
        <p:nvGrpSpPr>
          <p:cNvPr id="11" name="Group 10"/>
          <p:cNvGrpSpPr/>
          <p:nvPr/>
        </p:nvGrpSpPr>
        <p:grpSpPr>
          <a:xfrm>
            <a:off x="0" y="0"/>
            <a:ext cx="12192000" cy="6858000"/>
            <a:chOff x="0" y="0"/>
            <a:chExt cx="12192000" cy="685800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486"/>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31819" y="231820"/>
                <a:ext cx="11706895" cy="6387921"/>
              </a:xfrm>
              <a:prstGeom prst="frame">
                <a:avLst>
                  <a:gd name="adj1" fmla="val 2478"/>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819" y="5922016"/>
              <a:ext cx="1152831" cy="5875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495" y="376572"/>
              <a:ext cx="953037" cy="5042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87" y="318231"/>
              <a:ext cx="1165527" cy="49215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1955" y="5922016"/>
              <a:ext cx="823577" cy="463726"/>
            </a:xfrm>
            <a:prstGeom prst="rect">
              <a:avLst/>
            </a:prstGeom>
          </p:spPr>
        </p:pic>
      </p:grpSp>
      <p:sp>
        <p:nvSpPr>
          <p:cNvPr id="12" name="TextBox 11"/>
          <p:cNvSpPr txBox="1"/>
          <p:nvPr/>
        </p:nvSpPr>
        <p:spPr>
          <a:xfrm>
            <a:off x="3998643" y="2717894"/>
            <a:ext cx="2101140" cy="707886"/>
          </a:xfrm>
          <a:prstGeom prst="rect">
            <a:avLst/>
          </a:prstGeom>
          <a:noFill/>
        </p:spPr>
        <p:txBody>
          <a:bodyPr wrap="square" rtlCol="0">
            <a:spAutoFit/>
          </a:bodyPr>
          <a:lstStyle/>
          <a:p>
            <a:pPr algn="ctr"/>
            <a:r>
              <a:rPr lang="en-US" sz="2000" b="1" dirty="0" smtClean="0">
                <a:latin typeface="Bodoni MT Black" panose="02070A03080606020203" pitchFamily="18" charset="0"/>
              </a:rPr>
              <a:t>Move </a:t>
            </a:r>
            <a:r>
              <a:rPr lang="en-US" sz="2000" b="1" dirty="0">
                <a:latin typeface="Bodoni MT Black" panose="02070A03080606020203" pitchFamily="18" charset="0"/>
              </a:rPr>
              <a:t>towards </a:t>
            </a:r>
            <a:endParaRPr lang="en-US" sz="2000" b="1" dirty="0" smtClean="0">
              <a:latin typeface="Bodoni MT Black" panose="02070A03080606020203" pitchFamily="18" charset="0"/>
            </a:endParaRPr>
          </a:p>
          <a:p>
            <a:pPr algn="ctr"/>
            <a:r>
              <a:rPr lang="en-US" sz="2000" b="1" dirty="0" smtClean="0">
                <a:latin typeface="Bodoni MT Black" panose="02070A03080606020203" pitchFamily="18" charset="0"/>
              </a:rPr>
              <a:t>a </a:t>
            </a:r>
            <a:r>
              <a:rPr lang="en-US" sz="2000" b="1" dirty="0">
                <a:latin typeface="Bodoni MT Black" panose="02070A03080606020203" pitchFamily="18" charset="0"/>
              </a:rPr>
              <a:t>place</a:t>
            </a:r>
          </a:p>
        </p:txBody>
      </p:sp>
      <p:sp>
        <p:nvSpPr>
          <p:cNvPr id="13" name="TextBox 12"/>
          <p:cNvSpPr txBox="1"/>
          <p:nvPr/>
        </p:nvSpPr>
        <p:spPr>
          <a:xfrm>
            <a:off x="1443511" y="2693538"/>
            <a:ext cx="2014000" cy="707886"/>
          </a:xfrm>
          <a:prstGeom prst="rect">
            <a:avLst/>
          </a:prstGeom>
          <a:noFill/>
        </p:spPr>
        <p:txBody>
          <a:bodyPr wrap="square" rtlCol="0">
            <a:spAutoFit/>
          </a:bodyPr>
          <a:lstStyle/>
          <a:p>
            <a:pPr algn="ctr"/>
            <a:r>
              <a:rPr lang="en-US" sz="2000" b="1" dirty="0" smtClean="0">
                <a:latin typeface="Bodoni MT Black" panose="02070A03080606020203" pitchFamily="18" charset="0"/>
              </a:rPr>
              <a:t>Make </a:t>
            </a:r>
            <a:r>
              <a:rPr lang="en-US" sz="2000" b="1" dirty="0">
                <a:latin typeface="Bodoni MT Black" panose="02070A03080606020203" pitchFamily="18" charset="0"/>
              </a:rPr>
              <a:t>their way</a:t>
            </a:r>
          </a:p>
        </p:txBody>
      </p:sp>
      <p:sp>
        <p:nvSpPr>
          <p:cNvPr id="14" name="TextBox 13"/>
          <p:cNvSpPr txBox="1"/>
          <p:nvPr/>
        </p:nvSpPr>
        <p:spPr>
          <a:xfrm>
            <a:off x="6640915" y="2676195"/>
            <a:ext cx="4456090" cy="707886"/>
          </a:xfrm>
          <a:prstGeom prst="rect">
            <a:avLst/>
          </a:prstGeom>
          <a:noFill/>
        </p:spPr>
        <p:txBody>
          <a:bodyPr wrap="square" rtlCol="0">
            <a:spAutoFit/>
          </a:bodyPr>
          <a:lstStyle/>
          <a:p>
            <a:r>
              <a:rPr lang="en-US" sz="2000" b="1" dirty="0">
                <a:latin typeface="Bodoni MT Black" panose="02070A03080606020203" pitchFamily="18" charset="0"/>
              </a:rPr>
              <a:t>They made their way to the front gate of the college.</a:t>
            </a:r>
          </a:p>
        </p:txBody>
      </p:sp>
      <p:sp>
        <p:nvSpPr>
          <p:cNvPr id="15" name="TextBox 14"/>
          <p:cNvSpPr txBox="1"/>
          <p:nvPr/>
        </p:nvSpPr>
        <p:spPr>
          <a:xfrm>
            <a:off x="1611716" y="3665027"/>
            <a:ext cx="1532586" cy="707886"/>
          </a:xfrm>
          <a:prstGeom prst="rect">
            <a:avLst/>
          </a:prstGeom>
          <a:noFill/>
        </p:spPr>
        <p:txBody>
          <a:bodyPr wrap="square" rtlCol="0">
            <a:spAutoFit/>
          </a:bodyPr>
          <a:lstStyle/>
          <a:p>
            <a:pPr algn="ctr"/>
            <a:r>
              <a:rPr lang="en-US" sz="2000" b="1" dirty="0">
                <a:latin typeface="Bodoni MT Black" panose="02070A03080606020203" pitchFamily="18" charset="0"/>
              </a:rPr>
              <a:t>Emotional affairs</a:t>
            </a:r>
          </a:p>
        </p:txBody>
      </p:sp>
      <p:sp>
        <p:nvSpPr>
          <p:cNvPr id="16" name="TextBox 15"/>
          <p:cNvSpPr txBox="1"/>
          <p:nvPr/>
        </p:nvSpPr>
        <p:spPr>
          <a:xfrm>
            <a:off x="3606085" y="3665027"/>
            <a:ext cx="2664104" cy="707886"/>
          </a:xfrm>
          <a:prstGeom prst="rect">
            <a:avLst/>
          </a:prstGeom>
          <a:noFill/>
        </p:spPr>
        <p:txBody>
          <a:bodyPr wrap="square" rtlCol="0">
            <a:spAutoFit/>
          </a:bodyPr>
          <a:lstStyle/>
          <a:p>
            <a:pPr algn="ctr"/>
            <a:r>
              <a:rPr lang="en-US" sz="2000" b="1" dirty="0" smtClean="0">
                <a:latin typeface="Bodoni MT Black" panose="02070A03080606020203" pitchFamily="18" charset="0"/>
              </a:rPr>
              <a:t>Feelings </a:t>
            </a:r>
            <a:r>
              <a:rPr lang="en-US" sz="2000" b="1" dirty="0">
                <a:latin typeface="Bodoni MT Black" panose="02070A03080606020203" pitchFamily="18" charset="0"/>
              </a:rPr>
              <a:t>of </a:t>
            </a:r>
            <a:endParaRPr lang="en-US" sz="2000" b="1" dirty="0" smtClean="0">
              <a:latin typeface="Bodoni MT Black" panose="02070A03080606020203" pitchFamily="18" charset="0"/>
            </a:endParaRPr>
          </a:p>
          <a:p>
            <a:pPr algn="ctr"/>
            <a:r>
              <a:rPr lang="en-US" sz="2000" b="1" dirty="0" smtClean="0">
                <a:latin typeface="Bodoni MT Black" panose="02070A03080606020203" pitchFamily="18" charset="0"/>
              </a:rPr>
              <a:t>intimacy </a:t>
            </a:r>
            <a:endParaRPr lang="en-US" sz="2000" b="1" dirty="0">
              <a:latin typeface="Bodoni MT Black" panose="02070A03080606020203" pitchFamily="18" charset="0"/>
            </a:endParaRPr>
          </a:p>
        </p:txBody>
      </p:sp>
      <p:sp>
        <p:nvSpPr>
          <p:cNvPr id="17" name="TextBox 16"/>
          <p:cNvSpPr txBox="1"/>
          <p:nvPr/>
        </p:nvSpPr>
        <p:spPr>
          <a:xfrm>
            <a:off x="6654707" y="3627152"/>
            <a:ext cx="4622845" cy="707886"/>
          </a:xfrm>
          <a:prstGeom prst="rect">
            <a:avLst/>
          </a:prstGeom>
          <a:noFill/>
        </p:spPr>
        <p:txBody>
          <a:bodyPr wrap="square" rtlCol="0">
            <a:spAutoFit/>
          </a:bodyPr>
          <a:lstStyle/>
          <a:p>
            <a:r>
              <a:rPr lang="en-US" sz="2000" b="1" dirty="0">
                <a:latin typeface="Bodoni MT Black" panose="02070A03080606020203" pitchFamily="18" charset="0"/>
              </a:rPr>
              <a:t>Close friends have emotional affairs with one another.</a:t>
            </a:r>
          </a:p>
        </p:txBody>
      </p:sp>
      <p:sp>
        <p:nvSpPr>
          <p:cNvPr id="18" name="TextBox 17"/>
          <p:cNvSpPr txBox="1"/>
          <p:nvPr/>
        </p:nvSpPr>
        <p:spPr>
          <a:xfrm>
            <a:off x="1726851" y="4611172"/>
            <a:ext cx="1460656" cy="400110"/>
          </a:xfrm>
          <a:prstGeom prst="rect">
            <a:avLst/>
          </a:prstGeom>
          <a:noFill/>
        </p:spPr>
        <p:txBody>
          <a:bodyPr wrap="none" rtlCol="0">
            <a:spAutoFit/>
          </a:bodyPr>
          <a:lstStyle/>
          <a:p>
            <a:r>
              <a:rPr lang="en-US" sz="2000" b="1" dirty="0" smtClean="0">
                <a:latin typeface="Bodoni MT Black" panose="02070A03080606020203" pitchFamily="18" charset="0"/>
              </a:rPr>
              <a:t>Immense </a:t>
            </a:r>
            <a:endParaRPr lang="en-US" sz="2000" b="1" dirty="0">
              <a:latin typeface="Bodoni MT Black" panose="02070A03080606020203" pitchFamily="18" charset="0"/>
            </a:endParaRPr>
          </a:p>
        </p:txBody>
      </p:sp>
      <p:sp>
        <p:nvSpPr>
          <p:cNvPr id="19" name="TextBox 18"/>
          <p:cNvSpPr txBox="1"/>
          <p:nvPr/>
        </p:nvSpPr>
        <p:spPr>
          <a:xfrm>
            <a:off x="4033744" y="4631458"/>
            <a:ext cx="1808786" cy="400110"/>
          </a:xfrm>
          <a:prstGeom prst="rect">
            <a:avLst/>
          </a:prstGeom>
          <a:noFill/>
        </p:spPr>
        <p:txBody>
          <a:bodyPr wrap="square" rtlCol="0">
            <a:spAutoFit/>
          </a:bodyPr>
          <a:lstStyle/>
          <a:p>
            <a:r>
              <a:rPr lang="en-US" sz="2000" b="1" dirty="0">
                <a:latin typeface="Bodoni MT Black" panose="02070A03080606020203" pitchFamily="18" charset="0"/>
              </a:rPr>
              <a:t>in </a:t>
            </a:r>
            <a:r>
              <a:rPr lang="en-US" sz="2000" b="1" dirty="0" smtClean="0">
                <a:latin typeface="Bodoni MT Black" panose="02070A03080606020203" pitchFamily="18" charset="0"/>
              </a:rPr>
              <a:t>extremely </a:t>
            </a:r>
            <a:endParaRPr lang="en-US" sz="2000" b="1" dirty="0">
              <a:latin typeface="Bodoni MT Black" panose="02070A03080606020203" pitchFamily="18" charset="0"/>
            </a:endParaRPr>
          </a:p>
        </p:txBody>
      </p:sp>
      <p:sp>
        <p:nvSpPr>
          <p:cNvPr id="20" name="TextBox 19"/>
          <p:cNvSpPr txBox="1"/>
          <p:nvPr/>
        </p:nvSpPr>
        <p:spPr>
          <a:xfrm>
            <a:off x="6663247" y="4481150"/>
            <a:ext cx="4605766" cy="707886"/>
          </a:xfrm>
          <a:prstGeom prst="rect">
            <a:avLst/>
          </a:prstGeom>
          <a:noFill/>
        </p:spPr>
        <p:txBody>
          <a:bodyPr wrap="square" rtlCol="0">
            <a:spAutoFit/>
          </a:bodyPr>
          <a:lstStyle/>
          <a:p>
            <a:r>
              <a:rPr lang="en-US" sz="2000" b="1" dirty="0">
                <a:latin typeface="Bodoni MT Black" panose="02070A03080606020203" pitchFamily="18" charset="0"/>
              </a:rPr>
              <a:t>The repairing cost of the bridge has been immense.</a:t>
            </a:r>
          </a:p>
        </p:txBody>
      </p:sp>
    </p:spTree>
    <p:extLst>
      <p:ext uri="{BB962C8B-B14F-4D97-AF65-F5344CB8AC3E}">
        <p14:creationId xmlns:p14="http://schemas.microsoft.com/office/powerpoint/2010/main" val="83791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p:tgtEl>
                                          <p:spTgt spid="18"/>
                                        </p:tgtEl>
                                        <p:attrNameLst>
                                          <p:attrName>ppt_x</p:attrName>
                                        </p:attrNameLst>
                                      </p:cBhvr>
                                      <p:tavLst>
                                        <p:tav tm="0">
                                          <p:val>
                                            <p:strVal val="#ppt_x-#ppt_w*1.125000"/>
                                          </p:val>
                                        </p:tav>
                                        <p:tav tm="100000">
                                          <p:val>
                                            <p:strVal val="#ppt_x"/>
                                          </p:val>
                                        </p:tav>
                                      </p:tavLst>
                                    </p:anim>
                                    <p:animEffect transition="in" filter="wipe(righ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ppt_y</p:attrName>
                                        </p:attrNameLst>
                                      </p:cBhvr>
                                      <p:tavLst>
                                        <p:tav tm="0">
                                          <p:val>
                                            <p:strVal val="#ppt_y+#ppt_h*1.125000"/>
                                          </p:val>
                                        </p:tav>
                                        <p:tav tm="100000">
                                          <p:val>
                                            <p:strVal val="#ppt_y"/>
                                          </p:val>
                                        </p:tav>
                                      </p:tavLst>
                                    </p:anim>
                                    <p:animEffect transition="in" filter="wipe(up)">
                                      <p:cBhvr>
                                        <p:cTn id="26" dur="500"/>
                                        <p:tgtEl>
                                          <p:spTgt spid="16"/>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ppt_y</p:attrName>
                                        </p:attrNameLst>
                                      </p:cBhvr>
                                      <p:tavLst>
                                        <p:tav tm="0">
                                          <p:val>
                                            <p:strVal val="#ppt_y+#ppt_h*1.125000"/>
                                          </p:val>
                                        </p:tav>
                                        <p:tav tm="100000">
                                          <p:val>
                                            <p:strVal val="#ppt_y"/>
                                          </p:val>
                                        </p:tav>
                                      </p:tavLst>
                                    </p:anim>
                                    <p:animEffect transition="in" filter="wipe(up)">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2"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ppt_x</p:attrName>
                                        </p:attrNameLst>
                                      </p:cBhvr>
                                      <p:tavLst>
                                        <p:tav tm="0">
                                          <p:val>
                                            <p:strVal val="#ppt_x+#ppt_w*1.125000"/>
                                          </p:val>
                                        </p:tav>
                                        <p:tav tm="100000">
                                          <p:val>
                                            <p:strVal val="#ppt_x"/>
                                          </p:val>
                                        </p:tav>
                                      </p:tavLst>
                                    </p:anim>
                                    <p:animEffect transition="in" filter="wipe(left)">
                                      <p:cBhvr>
                                        <p:cTn id="36" dur="500"/>
                                        <p:tgtEl>
                                          <p:spTgt spid="14"/>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ppt_x</p:attrName>
                                        </p:attrNameLst>
                                      </p:cBhvr>
                                      <p:tavLst>
                                        <p:tav tm="0">
                                          <p:val>
                                            <p:strVal val="#ppt_x+#ppt_w*1.125000"/>
                                          </p:val>
                                        </p:tav>
                                        <p:tav tm="100000">
                                          <p:val>
                                            <p:strVal val="#ppt_x"/>
                                          </p:val>
                                        </p:tav>
                                      </p:tavLst>
                                    </p:anim>
                                    <p:animEffect transition="in" filter="wipe(left)">
                                      <p:cBhvr>
                                        <p:cTn id="40" dur="500"/>
                                        <p:tgtEl>
                                          <p:spTgt spid="17"/>
                                        </p:tgtEl>
                                      </p:cBhvr>
                                    </p:animEffect>
                                  </p:childTnLst>
                                </p:cTn>
                              </p:par>
                              <p:par>
                                <p:cTn id="41" presetID="12" presetClass="entr" presetSubtype="2"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p:tgtEl>
                                          <p:spTgt spid="20"/>
                                        </p:tgtEl>
                                        <p:attrNameLst>
                                          <p:attrName>ppt_x</p:attrName>
                                        </p:attrNameLst>
                                      </p:cBhvr>
                                      <p:tavLst>
                                        <p:tav tm="0">
                                          <p:val>
                                            <p:strVal val="#ppt_x+#ppt_w*1.125000"/>
                                          </p:val>
                                        </p:tav>
                                        <p:tav tm="100000">
                                          <p:val>
                                            <p:strVal val="#ppt_x"/>
                                          </p:val>
                                        </p:tav>
                                      </p:tavLst>
                                    </p:anim>
                                    <p:animEffect transition="in" filter="wipe(left)">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486"/>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18940" y="231820"/>
              <a:ext cx="11732653" cy="6400800"/>
            </a:xfrm>
            <a:prstGeom prst="frame">
              <a:avLst>
                <a:gd name="adj1" fmla="val 2279"/>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940" y="5959972"/>
            <a:ext cx="1128449" cy="57507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1512" y="402330"/>
            <a:ext cx="1090242" cy="57646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652" y="293459"/>
            <a:ext cx="1134463" cy="595182"/>
          </a:xfrm>
          <a:prstGeom prst="rect">
            <a:avLst/>
          </a:prstGeom>
        </p:spPr>
      </p:pic>
      <p:grpSp>
        <p:nvGrpSpPr>
          <p:cNvPr id="17" name="Group 16"/>
          <p:cNvGrpSpPr/>
          <p:nvPr/>
        </p:nvGrpSpPr>
        <p:grpSpPr>
          <a:xfrm>
            <a:off x="-12880" y="0"/>
            <a:ext cx="12192000" cy="6858000"/>
            <a:chOff x="-38636" y="-11642"/>
            <a:chExt cx="12192000" cy="6858000"/>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0149" y="5948330"/>
              <a:ext cx="1073237" cy="514148"/>
            </a:xfrm>
            <a:prstGeom prst="rect">
              <a:avLst/>
            </a:prstGeom>
          </p:spPr>
        </p:pic>
        <p:grpSp>
          <p:nvGrpSpPr>
            <p:cNvPr id="11" name="Group 10"/>
            <p:cNvGrpSpPr/>
            <p:nvPr/>
          </p:nvGrpSpPr>
          <p:grpSpPr>
            <a:xfrm>
              <a:off x="-38636" y="-11642"/>
              <a:ext cx="12192000" cy="6858000"/>
              <a:chOff x="0" y="0"/>
              <a:chExt cx="12192000" cy="6858000"/>
            </a:xfrm>
          </p:grpSpPr>
          <p:sp>
            <p:nvSpPr>
              <p:cNvPr id="12" name="Frame 11"/>
              <p:cNvSpPr/>
              <p:nvPr/>
            </p:nvSpPr>
            <p:spPr>
              <a:xfrm>
                <a:off x="0" y="0"/>
                <a:ext cx="12192000" cy="6858000"/>
              </a:xfrm>
              <a:prstGeom prst="frame">
                <a:avLst>
                  <a:gd name="adj1" fmla="val 3486"/>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218940" y="231820"/>
                <a:ext cx="11732653" cy="6400800"/>
              </a:xfrm>
              <a:prstGeom prst="frame">
                <a:avLst>
                  <a:gd name="adj1" fmla="val 2279"/>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304" y="5948330"/>
              <a:ext cx="1128449" cy="575075"/>
            </a:xfrm>
            <a:prstGeom prst="rect">
              <a:avLst/>
            </a:prstGeom>
          </p:spPr>
        </p:pic>
      </p:grpSp>
      <p:graphicFrame>
        <p:nvGraphicFramePr>
          <p:cNvPr id="18" name="Table 17"/>
          <p:cNvGraphicFramePr>
            <a:graphicFrameLocks noGrp="1"/>
          </p:cNvGraphicFramePr>
          <p:nvPr>
            <p:extLst>
              <p:ext uri="{D42A27DB-BD31-4B8C-83A1-F6EECF244321}">
                <p14:modId xmlns:p14="http://schemas.microsoft.com/office/powerpoint/2010/main" val="776761340"/>
              </p:ext>
            </p:extLst>
          </p:nvPr>
        </p:nvGraphicFramePr>
        <p:xfrm>
          <a:off x="1004553" y="1717590"/>
          <a:ext cx="10058400" cy="3760634"/>
        </p:xfrm>
        <a:graphic>
          <a:graphicData uri="http://schemas.openxmlformats.org/drawingml/2006/table">
            <a:tbl>
              <a:tblPr firstRow="1" bandRow="1">
                <a:tableStyleId>{08FB837D-C827-4EFA-A057-4D05807E0F7C}</a:tableStyleId>
              </a:tblPr>
              <a:tblGrid>
                <a:gridCol w="2253804"/>
                <a:gridCol w="2820473"/>
                <a:gridCol w="4984123"/>
              </a:tblGrid>
              <a:tr h="677726">
                <a:tc>
                  <a:txBody>
                    <a:bodyPr/>
                    <a:lstStyle/>
                    <a:p>
                      <a:pPr algn="ctr"/>
                      <a:r>
                        <a:rPr lang="en-US" sz="3200" dirty="0" smtClean="0">
                          <a:latin typeface="Bodoni MT Black" panose="02070A03080606020203" pitchFamily="18" charset="0"/>
                        </a:rPr>
                        <a:t>Word </a:t>
                      </a:r>
                      <a:endParaRPr lang="en-US" sz="3200" dirty="0">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pPr algn="ctr"/>
                      <a:r>
                        <a:rPr lang="en-US" sz="3200" dirty="0" smtClean="0">
                          <a:latin typeface="Bodoni MT Black" panose="02070A03080606020203" pitchFamily="18" charset="0"/>
                        </a:rPr>
                        <a:t>Meaning </a:t>
                      </a:r>
                      <a:endParaRPr lang="en-US" sz="3200" dirty="0">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pPr algn="ctr"/>
                      <a:r>
                        <a:rPr lang="en-US" sz="3200" dirty="0" smtClean="0">
                          <a:latin typeface="Bodoni MT Black" panose="02070A03080606020203" pitchFamily="18" charset="0"/>
                        </a:rPr>
                        <a:t>Sentence </a:t>
                      </a:r>
                      <a:endParaRPr lang="en-US" sz="3200" dirty="0">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r>
              <a:tr h="102763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2">
                        <a:lumMod val="75000"/>
                        <a:alpha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2">
                        <a:lumMod val="75000"/>
                        <a:alpha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2">
                        <a:lumMod val="75000"/>
                        <a:alpha val="40000"/>
                      </a:schemeClr>
                    </a:solidFill>
                  </a:tcPr>
                </a:tc>
              </a:tr>
              <a:tr h="102763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1">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1">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1">
                        <a:lumMod val="60000"/>
                        <a:lumOff val="40000"/>
                      </a:schemeClr>
                    </a:solidFill>
                  </a:tcPr>
                </a:tc>
              </a:tr>
              <a:tr h="102763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6">
                        <a:lumMod val="75000"/>
                        <a:alpha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6">
                        <a:lumMod val="75000"/>
                        <a:alpha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accent6">
                        <a:lumMod val="75000"/>
                        <a:alpha val="40000"/>
                      </a:schemeClr>
                    </a:solidFill>
                  </a:tcPr>
                </a:tc>
              </a:tr>
            </a:tbl>
          </a:graphicData>
        </a:graphic>
      </p:graphicFrame>
      <p:sp>
        <p:nvSpPr>
          <p:cNvPr id="19" name="TextBox 18"/>
          <p:cNvSpPr txBox="1"/>
          <p:nvPr/>
        </p:nvSpPr>
        <p:spPr>
          <a:xfrm>
            <a:off x="1202373" y="2716551"/>
            <a:ext cx="2137893" cy="400110"/>
          </a:xfrm>
          <a:prstGeom prst="rect">
            <a:avLst/>
          </a:prstGeom>
          <a:noFill/>
        </p:spPr>
        <p:txBody>
          <a:bodyPr wrap="square" rtlCol="0">
            <a:spAutoFit/>
          </a:bodyPr>
          <a:lstStyle/>
          <a:p>
            <a:r>
              <a:rPr lang="en-US" sz="2000" b="1" dirty="0">
                <a:latin typeface="Bodoni MT Black" panose="02070A03080606020203" pitchFamily="18" charset="0"/>
              </a:rPr>
              <a:t>Touch </a:t>
            </a:r>
            <a:r>
              <a:rPr lang="en-US" sz="2000" b="1" dirty="0" smtClean="0">
                <a:latin typeface="Bodoni MT Black" panose="02070A03080606020203" pitchFamily="18" charset="0"/>
              </a:rPr>
              <a:t>poetic </a:t>
            </a:r>
            <a:endParaRPr lang="en-US" sz="2000" b="1" dirty="0">
              <a:latin typeface="Bodoni MT Black" panose="02070A03080606020203" pitchFamily="18" charset="0"/>
            </a:endParaRPr>
          </a:p>
        </p:txBody>
      </p:sp>
      <p:sp>
        <p:nvSpPr>
          <p:cNvPr id="20" name="TextBox 19"/>
          <p:cNvSpPr txBox="1"/>
          <p:nvPr/>
        </p:nvSpPr>
        <p:spPr>
          <a:xfrm>
            <a:off x="3501252" y="2722532"/>
            <a:ext cx="2400364" cy="400110"/>
          </a:xfrm>
          <a:prstGeom prst="rect">
            <a:avLst/>
          </a:prstGeom>
          <a:noFill/>
        </p:spPr>
        <p:txBody>
          <a:bodyPr wrap="square" rtlCol="0">
            <a:spAutoFit/>
          </a:bodyPr>
          <a:lstStyle/>
          <a:p>
            <a:pPr lvl="0"/>
            <a:r>
              <a:rPr lang="en-US" sz="2000" b="1" dirty="0" smtClean="0">
                <a:solidFill>
                  <a:prstClr val="black"/>
                </a:solidFill>
                <a:latin typeface="Bodoni MT Black" panose="02070A03080606020203" pitchFamily="18" charset="0"/>
                <a:cs typeface="Times New Roman" panose="02020603050405020304" pitchFamily="18" charset="0"/>
              </a:rPr>
              <a:t>Sensitive </a:t>
            </a:r>
            <a:r>
              <a:rPr lang="en-US" sz="2000" b="1" dirty="0">
                <a:solidFill>
                  <a:prstClr val="black"/>
                </a:solidFill>
                <a:latin typeface="Bodoni MT Black" panose="02070A03080606020203" pitchFamily="18" charset="0"/>
                <a:cs typeface="Times New Roman" panose="02020603050405020304" pitchFamily="18" charset="0"/>
              </a:rPr>
              <a:t>feeling</a:t>
            </a:r>
            <a:endParaRPr lang="en-US" sz="2800" b="1" dirty="0">
              <a:solidFill>
                <a:prstClr val="black"/>
              </a:solidFill>
              <a:latin typeface="Bodoni MT Black" panose="02070A03080606020203" pitchFamily="18" charset="0"/>
              <a:cs typeface="Times New Roman" panose="02020603050405020304" pitchFamily="18" charset="0"/>
            </a:endParaRPr>
          </a:p>
        </p:txBody>
      </p:sp>
      <p:sp>
        <p:nvSpPr>
          <p:cNvPr id="21" name="TextBox 20"/>
          <p:cNvSpPr txBox="1"/>
          <p:nvPr/>
        </p:nvSpPr>
        <p:spPr>
          <a:xfrm>
            <a:off x="6351350" y="2376306"/>
            <a:ext cx="4506562" cy="1015663"/>
          </a:xfrm>
          <a:prstGeom prst="rect">
            <a:avLst/>
          </a:prstGeom>
          <a:noFill/>
        </p:spPr>
        <p:txBody>
          <a:bodyPr wrap="square" rtlCol="0">
            <a:spAutoFit/>
          </a:bodyPr>
          <a:lstStyle/>
          <a:p>
            <a:pPr lvl="0"/>
            <a:r>
              <a:rPr lang="en-US" sz="2000" b="1" dirty="0">
                <a:solidFill>
                  <a:prstClr val="black"/>
                </a:solidFill>
                <a:latin typeface="Bodoni MT Black" panose="02070A03080606020203" pitchFamily="18" charset="0"/>
                <a:cs typeface="Times New Roman" panose="02020603050405020304" pitchFamily="18" charset="0"/>
              </a:rPr>
              <a:t>Bangabandhu’s opening words at crowded news conference at Claridges was a touch poetic.</a:t>
            </a:r>
          </a:p>
        </p:txBody>
      </p:sp>
      <p:sp>
        <p:nvSpPr>
          <p:cNvPr id="22" name="TextBox 21"/>
          <p:cNvSpPr txBox="1"/>
          <p:nvPr/>
        </p:nvSpPr>
        <p:spPr>
          <a:xfrm>
            <a:off x="1075934" y="3718127"/>
            <a:ext cx="2150771" cy="400110"/>
          </a:xfrm>
          <a:prstGeom prst="rect">
            <a:avLst/>
          </a:prstGeom>
          <a:noFill/>
        </p:spPr>
        <p:txBody>
          <a:bodyPr wrap="square" rtlCol="0">
            <a:spAutoFit/>
          </a:bodyPr>
          <a:lstStyle/>
          <a:p>
            <a:r>
              <a:rPr lang="en-US" sz="2000" b="1" dirty="0">
                <a:latin typeface="Bodoni MT Black" panose="02070A03080606020203" pitchFamily="18" charset="0"/>
              </a:rPr>
              <a:t>Unbounded joy</a:t>
            </a:r>
          </a:p>
        </p:txBody>
      </p:sp>
      <p:sp>
        <p:nvSpPr>
          <p:cNvPr id="23" name="TextBox 22"/>
          <p:cNvSpPr txBox="1"/>
          <p:nvPr/>
        </p:nvSpPr>
        <p:spPr>
          <a:xfrm>
            <a:off x="3656699" y="3718127"/>
            <a:ext cx="2089470" cy="400110"/>
          </a:xfrm>
          <a:prstGeom prst="rect">
            <a:avLst/>
          </a:prstGeom>
          <a:noFill/>
        </p:spPr>
        <p:txBody>
          <a:bodyPr wrap="square" rtlCol="0">
            <a:spAutoFit/>
          </a:bodyPr>
          <a:lstStyle/>
          <a:p>
            <a:pPr lvl="0"/>
            <a:r>
              <a:rPr lang="en-US" sz="2000" b="1" dirty="0">
                <a:solidFill>
                  <a:prstClr val="black"/>
                </a:solidFill>
                <a:latin typeface="Bodoni MT Black" panose="02070A03080606020203" pitchFamily="18" charset="0"/>
                <a:cs typeface="Times New Roman" panose="02020603050405020304" pitchFamily="18" charset="0"/>
              </a:rPr>
              <a:t>great </a:t>
            </a:r>
            <a:r>
              <a:rPr lang="en-US" sz="2000" b="1" dirty="0" smtClean="0">
                <a:solidFill>
                  <a:prstClr val="black"/>
                </a:solidFill>
                <a:latin typeface="Bodoni MT Black" panose="02070A03080606020203" pitchFamily="18" charset="0"/>
                <a:cs typeface="Times New Roman" panose="02020603050405020304" pitchFamily="18" charset="0"/>
              </a:rPr>
              <a:t>pleasure </a:t>
            </a:r>
            <a:endParaRPr lang="en-GB" sz="3200" b="1" dirty="0">
              <a:latin typeface="Bodoni MT Black" panose="02070A03080606020203" pitchFamily="18" charset="0"/>
            </a:endParaRPr>
          </a:p>
        </p:txBody>
      </p:sp>
      <p:sp>
        <p:nvSpPr>
          <p:cNvPr id="24" name="TextBox 23"/>
          <p:cNvSpPr txBox="1"/>
          <p:nvPr/>
        </p:nvSpPr>
        <p:spPr>
          <a:xfrm>
            <a:off x="6236466" y="3564239"/>
            <a:ext cx="4751209" cy="707886"/>
          </a:xfrm>
          <a:prstGeom prst="rect">
            <a:avLst/>
          </a:prstGeom>
          <a:noFill/>
        </p:spPr>
        <p:txBody>
          <a:bodyPr wrap="square" rtlCol="0">
            <a:spAutoFit/>
          </a:bodyPr>
          <a:lstStyle/>
          <a:p>
            <a:pPr lvl="0"/>
            <a:r>
              <a:rPr lang="en-US" sz="2000" b="1" dirty="0">
                <a:solidFill>
                  <a:prstClr val="black"/>
                </a:solidFill>
                <a:latin typeface="Bodoni MT Black" panose="02070A03080606020203" pitchFamily="18" charset="0"/>
                <a:cs typeface="Times New Roman" panose="02020603050405020304" pitchFamily="18" charset="0"/>
              </a:rPr>
              <a:t>The freedom of Bangladesh gave Bangabandhu an unbounded joy.</a:t>
            </a:r>
          </a:p>
        </p:txBody>
      </p:sp>
      <p:sp>
        <p:nvSpPr>
          <p:cNvPr id="25" name="TextBox 24"/>
          <p:cNvSpPr txBox="1"/>
          <p:nvPr/>
        </p:nvSpPr>
        <p:spPr>
          <a:xfrm>
            <a:off x="1347389" y="4797005"/>
            <a:ext cx="1352282" cy="400110"/>
          </a:xfrm>
          <a:prstGeom prst="rect">
            <a:avLst/>
          </a:prstGeom>
          <a:noFill/>
        </p:spPr>
        <p:txBody>
          <a:bodyPr wrap="square" rtlCol="0">
            <a:spAutoFit/>
          </a:bodyPr>
          <a:lstStyle/>
          <a:p>
            <a:r>
              <a:rPr lang="en-US" sz="2000" b="1" dirty="0">
                <a:latin typeface="Bodoni MT Black" panose="02070A03080606020203" pitchFamily="18" charset="0"/>
              </a:rPr>
              <a:t>Genocide</a:t>
            </a:r>
          </a:p>
        </p:txBody>
      </p:sp>
      <p:sp>
        <p:nvSpPr>
          <p:cNvPr id="26" name="TextBox 25"/>
          <p:cNvSpPr txBox="1"/>
          <p:nvPr/>
        </p:nvSpPr>
        <p:spPr>
          <a:xfrm>
            <a:off x="3779499" y="4768482"/>
            <a:ext cx="1843870" cy="400110"/>
          </a:xfrm>
          <a:prstGeom prst="rect">
            <a:avLst/>
          </a:prstGeom>
          <a:noFill/>
        </p:spPr>
        <p:txBody>
          <a:bodyPr wrap="square" rtlCol="0">
            <a:spAutoFit/>
          </a:bodyPr>
          <a:lstStyle/>
          <a:p>
            <a:pPr lvl="0"/>
            <a:r>
              <a:rPr lang="en-US" sz="2000" b="1" dirty="0" smtClean="0">
                <a:solidFill>
                  <a:prstClr val="black"/>
                </a:solidFill>
                <a:latin typeface="Bodoni MT Black" panose="02070A03080606020203" pitchFamily="18" charset="0"/>
                <a:cs typeface="Times New Roman" panose="02020603050405020304" pitchFamily="18" charset="0"/>
              </a:rPr>
              <a:t>Mass </a:t>
            </a:r>
            <a:r>
              <a:rPr lang="en-US" sz="2000" b="1" dirty="0">
                <a:solidFill>
                  <a:prstClr val="black"/>
                </a:solidFill>
                <a:latin typeface="Bodoni MT Black" panose="02070A03080606020203" pitchFamily="18" charset="0"/>
                <a:cs typeface="Times New Roman" panose="02020603050405020304" pitchFamily="18" charset="0"/>
              </a:rPr>
              <a:t>killing</a:t>
            </a:r>
            <a:endParaRPr lang="en-GB" sz="3600" b="1" dirty="0">
              <a:solidFill>
                <a:prstClr val="black"/>
              </a:solidFill>
              <a:latin typeface="Bodoni MT Black" panose="02070A03080606020203" pitchFamily="18" charset="0"/>
            </a:endParaRPr>
          </a:p>
        </p:txBody>
      </p:sp>
      <p:sp>
        <p:nvSpPr>
          <p:cNvPr id="27" name="TextBox 26"/>
          <p:cNvSpPr txBox="1"/>
          <p:nvPr/>
        </p:nvSpPr>
        <p:spPr>
          <a:xfrm>
            <a:off x="6184949" y="4460705"/>
            <a:ext cx="4839365" cy="1015663"/>
          </a:xfrm>
          <a:prstGeom prst="rect">
            <a:avLst/>
          </a:prstGeom>
          <a:noFill/>
        </p:spPr>
        <p:txBody>
          <a:bodyPr wrap="square" rtlCol="0">
            <a:spAutoFit/>
          </a:bodyPr>
          <a:lstStyle/>
          <a:p>
            <a:r>
              <a:rPr lang="en-US" sz="2000" b="1" dirty="0" smtClean="0">
                <a:latin typeface="Bodoni MT Black" panose="02070A03080606020203" pitchFamily="18" charset="0"/>
              </a:rPr>
              <a:t>The </a:t>
            </a:r>
            <a:r>
              <a:rPr lang="en-US" sz="2000" b="1" dirty="0">
                <a:latin typeface="Bodoni MT Black" panose="02070A03080606020203" pitchFamily="18" charset="0"/>
              </a:rPr>
              <a:t>Pakistan Army is responsible for brutal genocide </a:t>
            </a:r>
            <a:r>
              <a:rPr lang="en-US" sz="2000" b="1" dirty="0" smtClean="0">
                <a:latin typeface="Bodoni MT Black" panose="02070A03080606020203" pitchFamily="18" charset="0"/>
              </a:rPr>
              <a:t>in the </a:t>
            </a:r>
            <a:r>
              <a:rPr lang="en-US" sz="2000" b="1" dirty="0">
                <a:latin typeface="Bodoni MT Black" panose="02070A03080606020203" pitchFamily="18" charset="0"/>
              </a:rPr>
              <a:t>liberation war of Bangladesh </a:t>
            </a:r>
          </a:p>
        </p:txBody>
      </p:sp>
    </p:spTree>
    <p:extLst>
      <p:ext uri="{BB962C8B-B14F-4D97-AF65-F5344CB8AC3E}">
        <p14:creationId xmlns:p14="http://schemas.microsoft.com/office/powerpoint/2010/main" val="154165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ppt_x</p:attrName>
                                        </p:attrNameLst>
                                      </p:cBhvr>
                                      <p:tavLst>
                                        <p:tav tm="0">
                                          <p:val>
                                            <p:strVal val="#ppt_x-#ppt_w*1.125000"/>
                                          </p:val>
                                        </p:tav>
                                        <p:tav tm="100000">
                                          <p:val>
                                            <p:strVal val="#ppt_x"/>
                                          </p:val>
                                        </p:tav>
                                      </p:tavLst>
                                    </p:anim>
                                    <p:animEffect transition="in" filter="wipe(right)">
                                      <p:cBhvr>
                                        <p:cTn id="12" dur="500"/>
                                        <p:tgtEl>
                                          <p:spTgt spid="2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up)">
                                      <p:cBhvr>
                                        <p:cTn id="22" dur="500"/>
                                        <p:tgtEl>
                                          <p:spTgt spid="20"/>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ppt_y</p:attrName>
                                        </p:attrNameLst>
                                      </p:cBhvr>
                                      <p:tavLst>
                                        <p:tav tm="0">
                                          <p:val>
                                            <p:strVal val="#ppt_y+#ppt_h*1.125000"/>
                                          </p:val>
                                        </p:tav>
                                        <p:tav tm="100000">
                                          <p:val>
                                            <p:strVal val="#ppt_y"/>
                                          </p:val>
                                        </p:tav>
                                      </p:tavLst>
                                    </p:anim>
                                    <p:animEffect transition="in" filter="wipe(up)">
                                      <p:cBhvr>
                                        <p:cTn id="26" dur="500"/>
                                        <p:tgtEl>
                                          <p:spTgt spid="23"/>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p:tgtEl>
                                          <p:spTgt spid="26"/>
                                        </p:tgtEl>
                                        <p:attrNameLst>
                                          <p:attrName>ppt_y</p:attrName>
                                        </p:attrNameLst>
                                      </p:cBhvr>
                                      <p:tavLst>
                                        <p:tav tm="0">
                                          <p:val>
                                            <p:strVal val="#ppt_y+#ppt_h*1.125000"/>
                                          </p:val>
                                        </p:tav>
                                        <p:tav tm="100000">
                                          <p:val>
                                            <p:strVal val="#ppt_y"/>
                                          </p:val>
                                        </p:tav>
                                      </p:tavLst>
                                    </p:anim>
                                    <p:animEffect transition="in" filter="wipe(up)">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2"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p:tgtEl>
                                          <p:spTgt spid="21"/>
                                        </p:tgtEl>
                                        <p:attrNameLst>
                                          <p:attrName>ppt_x</p:attrName>
                                        </p:attrNameLst>
                                      </p:cBhvr>
                                      <p:tavLst>
                                        <p:tav tm="0">
                                          <p:val>
                                            <p:strVal val="#ppt_x+#ppt_w*1.125000"/>
                                          </p:val>
                                        </p:tav>
                                        <p:tav tm="100000">
                                          <p:val>
                                            <p:strVal val="#ppt_x"/>
                                          </p:val>
                                        </p:tav>
                                      </p:tavLst>
                                    </p:anim>
                                    <p:animEffect transition="in" filter="wipe(left)">
                                      <p:cBhvr>
                                        <p:cTn id="36" dur="500"/>
                                        <p:tgtEl>
                                          <p:spTgt spid="21"/>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p:tgtEl>
                                          <p:spTgt spid="24"/>
                                        </p:tgtEl>
                                        <p:attrNameLst>
                                          <p:attrName>ppt_x</p:attrName>
                                        </p:attrNameLst>
                                      </p:cBhvr>
                                      <p:tavLst>
                                        <p:tav tm="0">
                                          <p:val>
                                            <p:strVal val="#ppt_x+#ppt_w*1.125000"/>
                                          </p:val>
                                        </p:tav>
                                        <p:tav tm="100000">
                                          <p:val>
                                            <p:strVal val="#ppt_x"/>
                                          </p:val>
                                        </p:tav>
                                      </p:tavLst>
                                    </p:anim>
                                    <p:animEffect transition="in" filter="wipe(left)">
                                      <p:cBhvr>
                                        <p:cTn id="40" dur="500"/>
                                        <p:tgtEl>
                                          <p:spTgt spid="24"/>
                                        </p:tgtEl>
                                      </p:cBhvr>
                                    </p:animEffect>
                                  </p:childTnLst>
                                </p:cTn>
                              </p:par>
                              <p:par>
                                <p:cTn id="41" presetID="12" presetClass="entr" presetSubtype="2"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p:tgtEl>
                                          <p:spTgt spid="27"/>
                                        </p:tgtEl>
                                        <p:attrNameLst>
                                          <p:attrName>ppt_x</p:attrName>
                                        </p:attrNameLst>
                                      </p:cBhvr>
                                      <p:tavLst>
                                        <p:tav tm="0">
                                          <p:val>
                                            <p:strVal val="#ppt_x+#ppt_w*1.125000"/>
                                          </p:val>
                                        </p:tav>
                                        <p:tav tm="100000">
                                          <p:val>
                                            <p:strVal val="#ppt_x"/>
                                          </p:val>
                                        </p:tav>
                                      </p:tavLst>
                                    </p:anim>
                                    <p:animEffect transition="in" filter="wipe(left)">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862"/>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44699" y="244698"/>
                <a:ext cx="11681138" cy="6349285"/>
              </a:xfrm>
              <a:prstGeom prst="frame">
                <a:avLst>
                  <a:gd name="adj1" fmla="val 2442"/>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3086" y="402330"/>
              <a:ext cx="1053653" cy="56358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909" y="296213"/>
              <a:ext cx="1281751" cy="59242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465" y="5951549"/>
              <a:ext cx="1114195" cy="56781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3434" y="5911404"/>
              <a:ext cx="981746" cy="514148"/>
            </a:xfrm>
            <a:prstGeom prst="rect">
              <a:avLst/>
            </a:prstGeom>
          </p:spPr>
        </p:pic>
      </p:grpSp>
      <p:sp>
        <p:nvSpPr>
          <p:cNvPr id="12" name="Rectangle 11"/>
          <p:cNvSpPr/>
          <p:nvPr/>
        </p:nvSpPr>
        <p:spPr>
          <a:xfrm>
            <a:off x="2006098" y="2287902"/>
            <a:ext cx="7876387" cy="400110"/>
          </a:xfrm>
          <a:prstGeom prst="rect">
            <a:avLst/>
          </a:prstGeom>
          <a:ln w="38100">
            <a:solidFill>
              <a:schemeClr val="tx1"/>
            </a:solidFill>
          </a:ln>
        </p:spPr>
        <p:txBody>
          <a:bodyPr wrap="none">
            <a:spAutoFit/>
          </a:bodyPr>
          <a:lstStyle/>
          <a:p>
            <a:r>
              <a:rPr lang="en-US" sz="2000" b="1" dirty="0" smtClean="0">
                <a:solidFill>
                  <a:srgbClr val="00B050"/>
                </a:solidFill>
                <a:latin typeface="Bodoni MT Black" panose="02070A03080606020203" pitchFamily="18" charset="0"/>
              </a:rPr>
              <a:t>01. What </a:t>
            </a:r>
            <a:r>
              <a:rPr lang="en-US" sz="2000" b="1" dirty="0">
                <a:solidFill>
                  <a:srgbClr val="00B050"/>
                </a:solidFill>
                <a:latin typeface="Bodoni MT Black" panose="02070A03080606020203" pitchFamily="18" charset="0"/>
              </a:rPr>
              <a:t>made Bangabandhu so bold while in the prison? </a:t>
            </a:r>
          </a:p>
        </p:txBody>
      </p:sp>
      <p:sp>
        <p:nvSpPr>
          <p:cNvPr id="13" name="Rectangle 12"/>
          <p:cNvSpPr/>
          <p:nvPr/>
        </p:nvSpPr>
        <p:spPr>
          <a:xfrm>
            <a:off x="2006100" y="2799140"/>
            <a:ext cx="7653054" cy="707886"/>
          </a:xfrm>
          <a:prstGeom prst="rect">
            <a:avLst/>
          </a:prstGeom>
          <a:ln w="38100">
            <a:solidFill>
              <a:schemeClr val="tx1"/>
            </a:solidFill>
          </a:ln>
        </p:spPr>
        <p:txBody>
          <a:bodyPr wrap="square">
            <a:spAutoFit/>
          </a:bodyPr>
          <a:lstStyle/>
          <a:p>
            <a:r>
              <a:rPr lang="en-US" sz="2000" b="1" dirty="0" smtClean="0">
                <a:solidFill>
                  <a:srgbClr val="00B050"/>
                </a:solidFill>
                <a:latin typeface="Bodoni MT Black" panose="02070A03080606020203" pitchFamily="18" charset="0"/>
              </a:rPr>
              <a:t>02. How </a:t>
            </a:r>
            <a:r>
              <a:rPr lang="en-US" sz="2000" b="1" dirty="0">
                <a:solidFill>
                  <a:srgbClr val="00B050"/>
                </a:solidFill>
                <a:latin typeface="Bodoni MT Black" panose="02070A03080606020203" pitchFamily="18" charset="0"/>
              </a:rPr>
              <a:t>did time change in Bangabandhu’s life within the nine months in a Pakistani prison?</a:t>
            </a:r>
          </a:p>
        </p:txBody>
      </p:sp>
      <p:sp>
        <p:nvSpPr>
          <p:cNvPr id="14" name="Rectangle 13"/>
          <p:cNvSpPr/>
          <p:nvPr/>
        </p:nvSpPr>
        <p:spPr>
          <a:xfrm>
            <a:off x="2006097" y="3618154"/>
            <a:ext cx="6172652" cy="400110"/>
          </a:xfrm>
          <a:prstGeom prst="rect">
            <a:avLst/>
          </a:prstGeom>
          <a:ln w="38100">
            <a:solidFill>
              <a:schemeClr val="tx1"/>
            </a:solidFill>
          </a:ln>
        </p:spPr>
        <p:txBody>
          <a:bodyPr wrap="none">
            <a:spAutoFit/>
          </a:bodyPr>
          <a:lstStyle/>
          <a:p>
            <a:r>
              <a:rPr lang="en-US" sz="2000" b="1" dirty="0" smtClean="0">
                <a:solidFill>
                  <a:srgbClr val="00B050"/>
                </a:solidFill>
                <a:latin typeface="Bodoni MT Black" panose="02070A03080606020203" pitchFamily="18" charset="0"/>
              </a:rPr>
              <a:t>03. How </a:t>
            </a:r>
            <a:r>
              <a:rPr lang="en-US" sz="2000" b="1" dirty="0">
                <a:solidFill>
                  <a:srgbClr val="00B050"/>
                </a:solidFill>
                <a:latin typeface="Bodoni MT Black" panose="02070A03080606020203" pitchFamily="18" charset="0"/>
              </a:rPr>
              <a:t>did London welcome Bangabandhu?</a:t>
            </a:r>
            <a:r>
              <a:rPr lang="en-US" dirty="0">
                <a:solidFill>
                  <a:srgbClr val="00B050"/>
                </a:solidFill>
              </a:rPr>
              <a:t>  </a:t>
            </a:r>
          </a:p>
        </p:txBody>
      </p:sp>
      <p:sp>
        <p:nvSpPr>
          <p:cNvPr id="15" name="Rectangle 14"/>
          <p:cNvSpPr/>
          <p:nvPr/>
        </p:nvSpPr>
        <p:spPr>
          <a:xfrm>
            <a:off x="1993221" y="4140613"/>
            <a:ext cx="7421234" cy="1015663"/>
          </a:xfrm>
          <a:prstGeom prst="rect">
            <a:avLst/>
          </a:prstGeom>
          <a:ln w="38100">
            <a:solidFill>
              <a:schemeClr val="tx1"/>
            </a:solidFill>
          </a:ln>
        </p:spPr>
        <p:txBody>
          <a:bodyPr wrap="square">
            <a:spAutoFit/>
          </a:bodyPr>
          <a:lstStyle/>
          <a:p>
            <a:r>
              <a:rPr lang="en-US" sz="2000" b="1" dirty="0" smtClean="0">
                <a:solidFill>
                  <a:srgbClr val="00B050"/>
                </a:solidFill>
                <a:latin typeface="Bodoni MT Black" panose="02070A03080606020203" pitchFamily="18" charset="0"/>
              </a:rPr>
              <a:t>04. Do </a:t>
            </a:r>
            <a:r>
              <a:rPr lang="en-US" sz="2000" b="1" dirty="0">
                <a:solidFill>
                  <a:srgbClr val="00B050"/>
                </a:solidFill>
                <a:latin typeface="Bodoni MT Black" panose="02070A03080606020203" pitchFamily="18" charset="0"/>
              </a:rPr>
              <a:t>you agree with the statement that Bangabandhu was excited as well as relieved from long anxiety in London? Why/Why not</a:t>
            </a:r>
            <a:r>
              <a:rPr lang="en-US" sz="2000" b="1" dirty="0" smtClean="0">
                <a:solidFill>
                  <a:srgbClr val="00B050"/>
                </a:solidFill>
                <a:latin typeface="Bodoni MT Black" panose="02070A03080606020203" pitchFamily="18" charset="0"/>
              </a:rPr>
              <a:t>? </a:t>
            </a:r>
            <a:r>
              <a:rPr lang="en-US" sz="2000" b="1" dirty="0">
                <a:solidFill>
                  <a:srgbClr val="00B050"/>
                </a:solidFill>
                <a:latin typeface="Bodoni MT Black" panose="02070A03080606020203" pitchFamily="18" charset="0"/>
              </a:rPr>
              <a:t>     </a:t>
            </a:r>
          </a:p>
        </p:txBody>
      </p:sp>
      <p:sp>
        <p:nvSpPr>
          <p:cNvPr id="16" name="TextBox 15"/>
          <p:cNvSpPr txBox="1"/>
          <p:nvPr/>
        </p:nvSpPr>
        <p:spPr>
          <a:xfrm>
            <a:off x="1397660" y="1411100"/>
            <a:ext cx="9076796" cy="584775"/>
          </a:xfrm>
          <a:prstGeom prst="rect">
            <a:avLst/>
          </a:prstGeom>
          <a:noFill/>
        </p:spPr>
        <p:txBody>
          <a:bodyPr wrap="square" rtlCol="0">
            <a:spAutoFit/>
          </a:bodyPr>
          <a:lstStyle/>
          <a:p>
            <a:pPr marL="457200" indent="-457200">
              <a:buFont typeface="Wingdings" panose="05000000000000000000" pitchFamily="2" charset="2"/>
              <a:buChar char="v"/>
            </a:pPr>
            <a:r>
              <a:rPr lang="en-US" sz="3200" b="1" dirty="0" smtClean="0">
                <a:solidFill>
                  <a:srgbClr val="C00000"/>
                </a:solidFill>
                <a:latin typeface="Barlow Condensed Black" panose="00000A06000000000000" pitchFamily="2" charset="0"/>
              </a:rPr>
              <a:t>Talk about the following question and Answer </a:t>
            </a:r>
            <a:r>
              <a:rPr lang="en-US" sz="3200" b="1" dirty="0" smtClean="0">
                <a:solidFill>
                  <a:srgbClr val="C00000"/>
                </a:solidFill>
                <a:latin typeface="Barlow Condensed Black" panose="00000A06000000000000" pitchFamily="2" charset="0"/>
              </a:rPr>
              <a:t>to </a:t>
            </a:r>
            <a:r>
              <a:rPr lang="en-US" sz="3200" b="1" dirty="0" smtClean="0">
                <a:solidFill>
                  <a:srgbClr val="C00000"/>
                </a:solidFill>
                <a:latin typeface="Barlow Condensed Black" panose="00000A06000000000000" pitchFamily="2" charset="0"/>
              </a:rPr>
              <a:t>them. </a:t>
            </a:r>
            <a:endParaRPr lang="en-US" sz="3200" b="1" dirty="0">
              <a:solidFill>
                <a:srgbClr val="C00000"/>
              </a:solidFill>
              <a:latin typeface="Barlow Condensed Black" panose="00000A06000000000000" pitchFamily="2"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465" y="296213"/>
            <a:ext cx="11771161" cy="6018863"/>
          </a:xfrm>
          <a:prstGeom prst="rect">
            <a:avLst/>
          </a:prstGeom>
        </p:spPr>
      </p:pic>
    </p:spTree>
    <p:extLst>
      <p:ext uri="{BB962C8B-B14F-4D97-AF65-F5344CB8AC3E}">
        <p14:creationId xmlns:p14="http://schemas.microsoft.com/office/powerpoint/2010/main" val="148132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ppt_w/2"/>
                                          </p:val>
                                        </p:tav>
                                        <p:tav tm="100000">
                                          <p:val>
                                            <p:strVal val="#ppt_x"/>
                                          </p:val>
                                        </p:tav>
                                      </p:tavLst>
                                    </p:anim>
                                    <p:anim calcmode="lin" valueType="num">
                                      <p:cBhvr>
                                        <p:cTn id="14" dur="500" fill="hold"/>
                                        <p:tgtEl>
                                          <p:spTgt spid="12"/>
                                        </p:tgtEl>
                                        <p:attrNameLst>
                                          <p:attrName>ppt_y</p:attrName>
                                        </p:attrNameLst>
                                      </p:cBhvr>
                                      <p:tavLst>
                                        <p:tav tm="0">
                                          <p:val>
                                            <p:strVal val="#ppt_y"/>
                                          </p:val>
                                        </p:tav>
                                        <p:tav tm="100000">
                                          <p:val>
                                            <p:strVal val="#ppt_y"/>
                                          </p:val>
                                        </p:tav>
                                      </p:tavLst>
                                    </p:anim>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childTnLst>
                                </p:cTn>
                              </p:par>
                              <p:par>
                                <p:cTn id="17" presetID="17"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ppt_w/2"/>
                                          </p:val>
                                        </p:tav>
                                        <p:tav tm="100000">
                                          <p:val>
                                            <p:strVal val="#ppt_x"/>
                                          </p:val>
                                        </p:tav>
                                      </p:tavLst>
                                    </p:anim>
                                    <p:anim calcmode="lin" valueType="num">
                                      <p:cBhvr>
                                        <p:cTn id="20" dur="500" fill="hold"/>
                                        <p:tgtEl>
                                          <p:spTgt spid="13"/>
                                        </p:tgtEl>
                                        <p:attrNameLst>
                                          <p:attrName>ppt_y</p:attrName>
                                        </p:attrNameLst>
                                      </p:cBhvr>
                                      <p:tavLst>
                                        <p:tav tm="0">
                                          <p:val>
                                            <p:strVal val="#ppt_y"/>
                                          </p:val>
                                        </p:tav>
                                        <p:tav tm="100000">
                                          <p:val>
                                            <p:strVal val="#ppt_y"/>
                                          </p:val>
                                        </p:tav>
                                      </p:tavLst>
                                    </p:anim>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par>
                                <p:cTn id="23" presetID="17" presetClass="entr" presetSubtype="2"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ppt_x</p:attrName>
                                        </p:attrNameLst>
                                      </p:cBhvr>
                                      <p:tavLst>
                                        <p:tav tm="0">
                                          <p:val>
                                            <p:strVal val="#ppt_x+#ppt_w/2"/>
                                          </p:val>
                                        </p:tav>
                                        <p:tav tm="100000">
                                          <p:val>
                                            <p:strVal val="#ppt_x"/>
                                          </p:val>
                                        </p:tav>
                                      </p:tavLst>
                                    </p:anim>
                                    <p:anim calcmode="lin" valueType="num">
                                      <p:cBhvr>
                                        <p:cTn id="26" dur="500" fill="hold"/>
                                        <p:tgtEl>
                                          <p:spTgt spid="14"/>
                                        </p:tgtEl>
                                        <p:attrNameLst>
                                          <p:attrName>ppt_y</p:attrName>
                                        </p:attrNameLst>
                                      </p:cBhvr>
                                      <p:tavLst>
                                        <p:tav tm="0">
                                          <p:val>
                                            <p:strVal val="#ppt_y"/>
                                          </p:val>
                                        </p:tav>
                                        <p:tav tm="100000">
                                          <p:val>
                                            <p:strVal val="#ppt_y"/>
                                          </p:val>
                                        </p:tav>
                                      </p:tavLst>
                                    </p:anim>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strVal val="#ppt_h"/>
                                          </p:val>
                                        </p:tav>
                                        <p:tav tm="100000">
                                          <p:val>
                                            <p:strVal val="#ppt_h"/>
                                          </p:val>
                                        </p:tav>
                                      </p:tavLst>
                                    </p:anim>
                                  </p:childTnLst>
                                </p:cTn>
                              </p:par>
                              <p:par>
                                <p:cTn id="29" presetID="17" presetClass="entr" presetSubtype="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ppt_x</p:attrName>
                                        </p:attrNameLst>
                                      </p:cBhvr>
                                      <p:tavLst>
                                        <p:tav tm="0">
                                          <p:val>
                                            <p:strVal val="#ppt_x+#ppt_w/2"/>
                                          </p:val>
                                        </p:tav>
                                        <p:tav tm="100000">
                                          <p:val>
                                            <p:strVal val="#ppt_x"/>
                                          </p:val>
                                        </p:tav>
                                      </p:tavLst>
                                    </p:anim>
                                    <p:anim calcmode="lin" valueType="num">
                                      <p:cBhvr>
                                        <p:cTn id="32" dur="500" fill="hold"/>
                                        <p:tgtEl>
                                          <p:spTgt spid="15"/>
                                        </p:tgtEl>
                                        <p:attrNameLst>
                                          <p:attrName>ppt_y</p:attrName>
                                        </p:attrNameLst>
                                      </p:cBhvr>
                                      <p:tavLst>
                                        <p:tav tm="0">
                                          <p:val>
                                            <p:strVal val="#ppt_y"/>
                                          </p:val>
                                        </p:tav>
                                        <p:tav tm="100000">
                                          <p:val>
                                            <p:strVal val="#ppt_y"/>
                                          </p:val>
                                        </p:tav>
                                      </p:tavLst>
                                    </p:anim>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486"/>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31820" y="180305"/>
                <a:ext cx="11758411" cy="6452316"/>
              </a:xfrm>
              <a:prstGeom prst="frame">
                <a:avLst>
                  <a:gd name="adj1" fmla="val 2678"/>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9831" y="363694"/>
              <a:ext cx="924864" cy="48631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04" y="296379"/>
              <a:ext cx="1036271" cy="54366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684" y="5975392"/>
              <a:ext cx="1043840" cy="53195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1518" y="5962513"/>
              <a:ext cx="798763" cy="449754"/>
            </a:xfrm>
            <a:prstGeom prst="rect">
              <a:avLst/>
            </a:prstGeom>
          </p:spPr>
        </p:pic>
      </p:grpSp>
      <p:sp>
        <p:nvSpPr>
          <p:cNvPr id="12" name="TextBox 11"/>
          <p:cNvSpPr txBox="1"/>
          <p:nvPr/>
        </p:nvSpPr>
        <p:spPr>
          <a:xfrm>
            <a:off x="2343084" y="509374"/>
            <a:ext cx="6611746" cy="523220"/>
          </a:xfrm>
          <a:prstGeom prst="rect">
            <a:avLst/>
          </a:prstGeom>
          <a:noFill/>
          <a:ln w="38100">
            <a:solidFill>
              <a:schemeClr val="tx1"/>
            </a:solidFill>
          </a:ln>
        </p:spPr>
        <p:txBody>
          <a:bodyPr wrap="none" rtlCol="0">
            <a:spAutoFit/>
          </a:bodyPr>
          <a:lstStyle/>
          <a:p>
            <a:r>
              <a:rPr lang="en-US" sz="2800" b="1" dirty="0" smtClean="0">
                <a:solidFill>
                  <a:srgbClr val="C00000"/>
                </a:solidFill>
                <a:latin typeface="Bodoni MT Black" panose="02070A03080606020203" pitchFamily="18" charset="0"/>
              </a:rPr>
              <a:t>Match Your Answer with them…..  </a:t>
            </a:r>
            <a:endParaRPr lang="en-US" sz="2800" b="1" dirty="0">
              <a:solidFill>
                <a:srgbClr val="C00000"/>
              </a:solidFill>
              <a:latin typeface="Bodoni MT Black" panose="02070A03080606020203" pitchFamily="18" charset="0"/>
            </a:endParaRPr>
          </a:p>
        </p:txBody>
      </p:sp>
      <p:sp>
        <p:nvSpPr>
          <p:cNvPr id="13" name="Rectangle 12"/>
          <p:cNvSpPr/>
          <p:nvPr/>
        </p:nvSpPr>
        <p:spPr>
          <a:xfrm>
            <a:off x="1468191" y="1162729"/>
            <a:ext cx="8770510" cy="707886"/>
          </a:xfrm>
          <a:prstGeom prst="rect">
            <a:avLst/>
          </a:prstGeom>
          <a:ln w="38100">
            <a:solidFill>
              <a:schemeClr val="tx1"/>
            </a:solidFill>
          </a:ln>
        </p:spPr>
        <p:txBody>
          <a:bodyPr wrap="square">
            <a:spAutoFit/>
          </a:bodyPr>
          <a:lstStyle/>
          <a:p>
            <a:r>
              <a:rPr lang="en-US" sz="2000" b="1" dirty="0">
                <a:latin typeface="Bodoni MT Black" panose="02070A03080606020203" pitchFamily="18" charset="0"/>
              </a:rPr>
              <a:t>1. Bangabandhu was so bold while in the prison because he knew nothing would stop the Bangalees to gain independence.</a:t>
            </a:r>
          </a:p>
        </p:txBody>
      </p:sp>
      <p:sp>
        <p:nvSpPr>
          <p:cNvPr id="14" name="Rectangle 13"/>
          <p:cNvSpPr/>
          <p:nvPr/>
        </p:nvSpPr>
        <p:spPr>
          <a:xfrm>
            <a:off x="1468192" y="1921728"/>
            <a:ext cx="9633397" cy="1323439"/>
          </a:xfrm>
          <a:prstGeom prst="rect">
            <a:avLst/>
          </a:prstGeom>
          <a:ln w="38100">
            <a:solidFill>
              <a:schemeClr val="tx1"/>
            </a:solidFill>
          </a:ln>
        </p:spPr>
        <p:txBody>
          <a:bodyPr wrap="square">
            <a:spAutoFit/>
          </a:bodyPr>
          <a:lstStyle/>
          <a:p>
            <a:r>
              <a:rPr lang="en-US" sz="2000" b="1" dirty="0">
                <a:latin typeface="Bodoni MT Black" panose="02070A03080606020203" pitchFamily="18" charset="0"/>
              </a:rPr>
              <a:t>2. Bangabandhu was brought in Pakistan as a prisoner nine months earlier with little or no hope to return to his home/homeland. However, when Bangladesh finally got independence, Bangabandhu was released and he was free to come back home. </a:t>
            </a:r>
          </a:p>
        </p:txBody>
      </p:sp>
      <p:sp>
        <p:nvSpPr>
          <p:cNvPr id="15" name="Rectangle 14"/>
          <p:cNvSpPr/>
          <p:nvPr/>
        </p:nvSpPr>
        <p:spPr>
          <a:xfrm>
            <a:off x="1468191" y="3282338"/>
            <a:ext cx="9633397" cy="1323439"/>
          </a:xfrm>
          <a:prstGeom prst="rect">
            <a:avLst/>
          </a:prstGeom>
          <a:ln w="38100">
            <a:solidFill>
              <a:schemeClr val="tx1"/>
            </a:solidFill>
          </a:ln>
        </p:spPr>
        <p:txBody>
          <a:bodyPr wrap="square">
            <a:spAutoFit/>
          </a:bodyPr>
          <a:lstStyle/>
          <a:p>
            <a:r>
              <a:rPr lang="en-US" sz="2000" b="1" dirty="0">
                <a:latin typeface="Bodoni MT Black" panose="02070A03080606020203" pitchFamily="18" charset="0"/>
              </a:rPr>
              <a:t>3. Bangabandhu was welcomed in London with proper honour by the British prime minister and the leader of the opposition along with journalists, the general public, British officials and politicians and </a:t>
            </a:r>
            <a:r>
              <a:rPr lang="en-US" sz="2000" b="1" dirty="0" err="1">
                <a:latin typeface="Bodoni MT Black" panose="02070A03080606020203" pitchFamily="18" charset="0"/>
              </a:rPr>
              <a:t>Bangalee</a:t>
            </a:r>
            <a:r>
              <a:rPr lang="en-US" sz="2000" b="1" dirty="0">
                <a:latin typeface="Bodoni MT Black" panose="02070A03080606020203" pitchFamily="18" charset="0"/>
              </a:rPr>
              <a:t> residents. </a:t>
            </a:r>
          </a:p>
        </p:txBody>
      </p:sp>
      <p:sp>
        <p:nvSpPr>
          <p:cNvPr id="16" name="Rectangle 15"/>
          <p:cNvSpPr/>
          <p:nvPr/>
        </p:nvSpPr>
        <p:spPr>
          <a:xfrm>
            <a:off x="1468191" y="4655827"/>
            <a:ext cx="9398761" cy="1323439"/>
          </a:xfrm>
          <a:prstGeom prst="rect">
            <a:avLst/>
          </a:prstGeom>
          <a:ln w="38100">
            <a:solidFill>
              <a:schemeClr val="tx1"/>
            </a:solidFill>
          </a:ln>
        </p:spPr>
        <p:txBody>
          <a:bodyPr wrap="square">
            <a:spAutoFit/>
          </a:bodyPr>
          <a:lstStyle/>
          <a:p>
            <a:r>
              <a:rPr lang="en-US" sz="2000" b="1" dirty="0">
                <a:latin typeface="Bodoni MT Black" panose="02070A03080606020203" pitchFamily="18" charset="0"/>
              </a:rPr>
              <a:t>4. Yes, I agree with the statement that Bangabandhu was excited as well as relieved from long anxiety in London. Because he called Dhaka and spoke to his family and </a:t>
            </a:r>
            <a:r>
              <a:rPr lang="en-US" sz="2000" b="1" dirty="0" err="1" smtClean="0">
                <a:latin typeface="Bodoni MT Black" panose="02070A03080606020203" pitchFamily="18" charset="0"/>
              </a:rPr>
              <a:t>Taj</a:t>
            </a:r>
            <a:r>
              <a:rPr lang="en-US" sz="2000" b="1" dirty="0" smtClean="0">
                <a:latin typeface="Bodoni MT Black" panose="02070A03080606020203" pitchFamily="18" charset="0"/>
              </a:rPr>
              <a:t> </a:t>
            </a:r>
            <a:r>
              <a:rPr lang="en-US" sz="2000" b="1" dirty="0" err="1" smtClean="0">
                <a:latin typeface="Bodoni MT Black" panose="02070A03080606020203" pitchFamily="18" charset="0"/>
              </a:rPr>
              <a:t>uddin</a:t>
            </a:r>
            <a:r>
              <a:rPr lang="en-US" sz="2000" b="1" dirty="0" smtClean="0">
                <a:latin typeface="Bodoni MT Black" panose="02070A03080606020203" pitchFamily="18" charset="0"/>
              </a:rPr>
              <a:t> </a:t>
            </a:r>
            <a:r>
              <a:rPr lang="en-US" sz="2000" b="1" dirty="0">
                <a:latin typeface="Bodoni MT Black" panose="02070A03080606020203" pitchFamily="18" charset="0"/>
              </a:rPr>
              <a:t>Ahmed for the first time after his arrest by the Pakistan Army in March 1971.</a:t>
            </a:r>
          </a:p>
        </p:txBody>
      </p:sp>
    </p:spTree>
    <p:extLst>
      <p:ext uri="{BB962C8B-B14F-4D97-AF65-F5344CB8AC3E}">
        <p14:creationId xmlns:p14="http://schemas.microsoft.com/office/powerpoint/2010/main" val="13131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lef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up)">
                                      <p:cBhvr>
                                        <p:cTn id="14" dur="500"/>
                                        <p:tgtEl>
                                          <p:spTgt spid="13"/>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ppt_y</p:attrName>
                                        </p:attrNameLst>
                                      </p:cBhvr>
                                      <p:tavLst>
                                        <p:tav tm="0">
                                          <p:val>
                                            <p:strVal val="#ppt_y+#ppt_h*1.125000"/>
                                          </p:val>
                                        </p:tav>
                                        <p:tav tm="100000">
                                          <p:val>
                                            <p:strVal val="#ppt_y"/>
                                          </p:val>
                                        </p:tav>
                                      </p:tavLst>
                                    </p:anim>
                                    <p:animEffect transition="in" filter="wipe(up)">
                                      <p:cBhvr>
                                        <p:cTn id="18" dur="500"/>
                                        <p:tgtEl>
                                          <p:spTgt spid="14"/>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ppt_y</p:attrName>
                                        </p:attrNameLst>
                                      </p:cBhvr>
                                      <p:tavLst>
                                        <p:tav tm="0">
                                          <p:val>
                                            <p:strVal val="#ppt_y+#ppt_h*1.125000"/>
                                          </p:val>
                                        </p:tav>
                                        <p:tav tm="100000">
                                          <p:val>
                                            <p:strVal val="#ppt_y"/>
                                          </p:val>
                                        </p:tav>
                                      </p:tavLst>
                                    </p:anim>
                                    <p:animEffect transition="in" filter="wipe(up)">
                                      <p:cBhvr>
                                        <p:cTn id="22" dur="500"/>
                                        <p:tgtEl>
                                          <p:spTgt spid="15"/>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ppt_y</p:attrName>
                                        </p:attrNameLst>
                                      </p:cBhvr>
                                      <p:tavLst>
                                        <p:tav tm="0">
                                          <p:val>
                                            <p:strVal val="#ppt_y+#ppt_h*1.125000"/>
                                          </p:val>
                                        </p:tav>
                                        <p:tav tm="100000">
                                          <p:val>
                                            <p:strVal val="#ppt_y"/>
                                          </p:val>
                                        </p:tav>
                                      </p:tavLst>
                                    </p:anim>
                                    <p:animEffect transition="in" filter="wipe(up)">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4049"/>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06062" y="206062"/>
                <a:ext cx="11771290" cy="6426558"/>
              </a:xfrm>
              <a:prstGeom prst="frame">
                <a:avLst>
                  <a:gd name="adj1" fmla="val 2096"/>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1961" y="334850"/>
              <a:ext cx="1064186" cy="5056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10" y="238557"/>
              <a:ext cx="1183560" cy="60192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432" y="6014217"/>
              <a:ext cx="1074696" cy="54768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1638" y="6014217"/>
              <a:ext cx="844509" cy="475512"/>
            </a:xfrm>
            <a:prstGeom prst="rect">
              <a:avLst/>
            </a:prstGeom>
          </p:spPr>
        </p:pic>
      </p:grpSp>
      <p:graphicFrame>
        <p:nvGraphicFramePr>
          <p:cNvPr id="12" name="Table 11"/>
          <p:cNvGraphicFramePr>
            <a:graphicFrameLocks noGrp="1"/>
          </p:cNvGraphicFramePr>
          <p:nvPr>
            <p:extLst>
              <p:ext uri="{D42A27DB-BD31-4B8C-83A1-F6EECF244321}">
                <p14:modId xmlns:p14="http://schemas.microsoft.com/office/powerpoint/2010/main" val="300181098"/>
              </p:ext>
            </p:extLst>
          </p:nvPr>
        </p:nvGraphicFramePr>
        <p:xfrm>
          <a:off x="1455314" y="1262132"/>
          <a:ext cx="9326648" cy="4881090"/>
        </p:xfrm>
        <a:graphic>
          <a:graphicData uri="http://schemas.openxmlformats.org/drawingml/2006/table">
            <a:tbl>
              <a:tblPr firstRow="1" bandRow="1">
                <a:tableStyleId>{5940675A-B579-460E-94D1-54222C63F5DA}</a:tableStyleId>
              </a:tblPr>
              <a:tblGrid>
                <a:gridCol w="2634889"/>
                <a:gridCol w="6691759"/>
              </a:tblGrid>
              <a:tr h="463637">
                <a:tc>
                  <a:txBody>
                    <a:bodyPr/>
                    <a:lstStyle/>
                    <a:p>
                      <a:pPr algn="ctr"/>
                      <a:r>
                        <a:rPr lang="en-US" sz="2400" b="1" dirty="0" smtClean="0">
                          <a:solidFill>
                            <a:srgbClr val="C00000"/>
                          </a:solidFill>
                          <a:latin typeface="Bodoni MT Black" panose="02070A03080606020203" pitchFamily="18" charset="0"/>
                        </a:rPr>
                        <a:t>Column A </a:t>
                      </a:r>
                      <a:endParaRPr lang="en-US" sz="2400" b="1" dirty="0">
                        <a:solidFill>
                          <a:srgbClr val="C00000"/>
                        </a:solidFill>
                        <a:latin typeface="Bodoni MT Black" panose="02070A03080606020203" pitchFamily="18" charset="0"/>
                      </a:endParaRPr>
                    </a:p>
                  </a:txBody>
                  <a:tcPr/>
                </a:tc>
                <a:tc>
                  <a:txBody>
                    <a:bodyPr/>
                    <a:lstStyle/>
                    <a:p>
                      <a:pPr algn="ctr"/>
                      <a:r>
                        <a:rPr lang="en-US" sz="2400" b="1" dirty="0" smtClean="0">
                          <a:solidFill>
                            <a:srgbClr val="C00000"/>
                          </a:solidFill>
                          <a:latin typeface="Bodoni MT Black" panose="02070A03080606020203" pitchFamily="18" charset="0"/>
                        </a:rPr>
                        <a:t>Column B </a:t>
                      </a:r>
                      <a:endParaRPr lang="en-US" sz="2400" b="1" dirty="0">
                        <a:solidFill>
                          <a:srgbClr val="C00000"/>
                        </a:solidFill>
                        <a:latin typeface="Bodoni MT Black" panose="02070A03080606020203" pitchFamily="18" charset="0"/>
                      </a:endParaRPr>
                    </a:p>
                  </a:txBody>
                  <a:tcPr/>
                </a:tc>
              </a:tr>
              <a:tr h="502274">
                <a:tc>
                  <a:txBody>
                    <a:bodyPr/>
                    <a:lstStyle/>
                    <a:p>
                      <a:r>
                        <a:rPr lang="en-US" sz="2000" b="1" dirty="0" smtClean="0">
                          <a:solidFill>
                            <a:srgbClr val="7030A0"/>
                          </a:solidFill>
                          <a:latin typeface="Bodoni MT Black" panose="02070A03080606020203" pitchFamily="18" charset="0"/>
                        </a:rPr>
                        <a:t>On the way </a:t>
                      </a:r>
                      <a:endParaRPr lang="en-US" sz="2000" b="1" dirty="0">
                        <a:solidFill>
                          <a:srgbClr val="7030A0"/>
                        </a:solidFill>
                        <a:latin typeface="Bodoni MT Black" panose="02070A03080606020203" pitchFamily="18" charset="0"/>
                      </a:endParaRPr>
                    </a:p>
                  </a:txBody>
                  <a:tcPr/>
                </a:tc>
                <a:tc>
                  <a:txBody>
                    <a:bodyPr/>
                    <a:lstStyle/>
                    <a:p>
                      <a:r>
                        <a:rPr lang="en-US" sz="2000" b="1" dirty="0" smtClean="0">
                          <a:solidFill>
                            <a:srgbClr val="7030A0"/>
                          </a:solidFill>
                          <a:latin typeface="Bodoni MT Black" panose="02070A03080606020203" pitchFamily="18" charset="0"/>
                        </a:rPr>
                        <a:t>A group of army personnel who rules a country </a:t>
                      </a:r>
                      <a:endParaRPr lang="en-US" sz="2000" b="1" dirty="0">
                        <a:solidFill>
                          <a:srgbClr val="7030A0"/>
                        </a:solidFill>
                        <a:latin typeface="Bodoni MT Black" panose="02070A03080606020203" pitchFamily="18" charset="0"/>
                      </a:endParaRPr>
                    </a:p>
                  </a:txBody>
                  <a:tcPr/>
                </a:tc>
              </a:tr>
              <a:tr h="450761">
                <a:tc>
                  <a:txBody>
                    <a:bodyPr/>
                    <a:lstStyle/>
                    <a:p>
                      <a:r>
                        <a:rPr lang="en-US" sz="2000" b="1" dirty="0" smtClean="0">
                          <a:solidFill>
                            <a:srgbClr val="7030A0"/>
                          </a:solidFill>
                          <a:latin typeface="Bodoni MT Black" panose="02070A03080606020203" pitchFamily="18" charset="0"/>
                        </a:rPr>
                        <a:t>Stop over </a:t>
                      </a:r>
                      <a:endParaRPr lang="en-US" sz="2000" b="1" dirty="0">
                        <a:solidFill>
                          <a:srgbClr val="7030A0"/>
                        </a:solidFill>
                        <a:latin typeface="Bodoni MT Black" panose="02070A03080606020203" pitchFamily="18" charset="0"/>
                      </a:endParaRPr>
                    </a:p>
                  </a:txBody>
                  <a:tcPr/>
                </a:tc>
                <a:tc>
                  <a:txBody>
                    <a:bodyPr/>
                    <a:lstStyle/>
                    <a:p>
                      <a:r>
                        <a:rPr lang="en-US" sz="2000" b="1" dirty="0" smtClean="0">
                          <a:solidFill>
                            <a:srgbClr val="7030A0"/>
                          </a:solidFill>
                          <a:latin typeface="Bodoni MT Black" panose="02070A03080606020203" pitchFamily="18" charset="0"/>
                        </a:rPr>
                        <a:t>To fill eyes with tears</a:t>
                      </a:r>
                      <a:r>
                        <a:rPr lang="en-US" sz="2000" b="1" baseline="0" dirty="0" smtClean="0">
                          <a:solidFill>
                            <a:srgbClr val="7030A0"/>
                          </a:solidFill>
                          <a:latin typeface="Bodoni MT Black" panose="02070A03080606020203" pitchFamily="18" charset="0"/>
                        </a:rPr>
                        <a:t> </a:t>
                      </a:r>
                      <a:endParaRPr lang="en-US" sz="2000" b="1" dirty="0">
                        <a:solidFill>
                          <a:srgbClr val="7030A0"/>
                        </a:solidFill>
                        <a:latin typeface="Bodoni MT Black" panose="02070A03080606020203" pitchFamily="18" charset="0"/>
                      </a:endParaRPr>
                    </a:p>
                  </a:txBody>
                  <a:tcPr/>
                </a:tc>
              </a:tr>
              <a:tr h="399247">
                <a:tc>
                  <a:txBody>
                    <a:bodyPr/>
                    <a:lstStyle/>
                    <a:p>
                      <a:r>
                        <a:rPr lang="en-US" sz="2000" b="1" dirty="0" smtClean="0">
                          <a:solidFill>
                            <a:srgbClr val="7030A0"/>
                          </a:solidFill>
                          <a:latin typeface="Bodoni MT Black" panose="02070A03080606020203" pitchFamily="18" charset="0"/>
                        </a:rPr>
                        <a:t>Mesmerized </a:t>
                      </a:r>
                      <a:endParaRPr lang="en-US" sz="2000" b="1" dirty="0">
                        <a:solidFill>
                          <a:srgbClr val="7030A0"/>
                        </a:solidFill>
                        <a:latin typeface="Bodoni MT Black" panose="02070A03080606020203" pitchFamily="18" charset="0"/>
                      </a:endParaRPr>
                    </a:p>
                  </a:txBody>
                  <a:tcPr/>
                </a:tc>
                <a:tc>
                  <a:txBody>
                    <a:bodyPr/>
                    <a:lstStyle/>
                    <a:p>
                      <a:r>
                        <a:rPr lang="en-US" sz="2000" b="1" dirty="0" smtClean="0">
                          <a:solidFill>
                            <a:srgbClr val="7030A0"/>
                          </a:solidFill>
                          <a:latin typeface="Bodoni MT Black" panose="02070A03080606020203" pitchFamily="18" charset="0"/>
                        </a:rPr>
                        <a:t>Uttered</a:t>
                      </a:r>
                      <a:endParaRPr lang="en-US" sz="2000" b="1" dirty="0">
                        <a:solidFill>
                          <a:srgbClr val="7030A0"/>
                        </a:solidFill>
                        <a:latin typeface="Bodoni MT Black" panose="02070A03080606020203" pitchFamily="18" charset="0"/>
                      </a:endParaRPr>
                    </a:p>
                  </a:txBody>
                  <a:tcPr/>
                </a:tc>
              </a:tr>
              <a:tr h="412124">
                <a:tc>
                  <a:txBody>
                    <a:bodyPr/>
                    <a:lstStyle/>
                    <a:p>
                      <a:r>
                        <a:rPr lang="en-US" sz="2000" b="1" dirty="0" smtClean="0">
                          <a:solidFill>
                            <a:srgbClr val="7030A0"/>
                          </a:solidFill>
                          <a:latin typeface="Bodoni MT Black" panose="02070A03080606020203" pitchFamily="18" charset="0"/>
                        </a:rPr>
                        <a:t>Wholeheartedly</a:t>
                      </a:r>
                      <a:r>
                        <a:rPr lang="en-US" baseline="0" dirty="0" smtClean="0">
                          <a:solidFill>
                            <a:srgbClr val="7030A0"/>
                          </a:solidFill>
                        </a:rPr>
                        <a:t> </a:t>
                      </a:r>
                      <a:endParaRPr lang="en-US" dirty="0">
                        <a:solidFill>
                          <a:srgbClr val="7030A0"/>
                        </a:solidFill>
                      </a:endParaRPr>
                    </a:p>
                  </a:txBody>
                  <a:tcPr/>
                </a:tc>
                <a:tc>
                  <a:txBody>
                    <a:bodyPr/>
                    <a:lstStyle/>
                    <a:p>
                      <a:r>
                        <a:rPr lang="en-US" sz="2000" b="1" dirty="0" smtClean="0">
                          <a:solidFill>
                            <a:srgbClr val="7030A0"/>
                          </a:solidFill>
                          <a:latin typeface="Bodoni MT Black" panose="02070A03080606020203" pitchFamily="18" charset="0"/>
                        </a:rPr>
                        <a:t>In course of a journey </a:t>
                      </a:r>
                      <a:endParaRPr lang="en-US" sz="2000" b="1" dirty="0">
                        <a:solidFill>
                          <a:srgbClr val="7030A0"/>
                        </a:solidFill>
                        <a:latin typeface="Bodoni MT Black" panose="02070A03080606020203" pitchFamily="18" charset="0"/>
                      </a:endParaRPr>
                    </a:p>
                  </a:txBody>
                  <a:tcPr/>
                </a:tc>
              </a:tr>
              <a:tr h="412124">
                <a:tc>
                  <a:txBody>
                    <a:bodyPr/>
                    <a:lstStyle/>
                    <a:p>
                      <a:r>
                        <a:rPr lang="en-US" sz="2000" b="1" dirty="0" smtClean="0">
                          <a:solidFill>
                            <a:srgbClr val="7030A0"/>
                          </a:solidFill>
                          <a:latin typeface="Bodoni MT Black" panose="02070A03080606020203" pitchFamily="18" charset="0"/>
                        </a:rPr>
                        <a:t>Tar</a:t>
                      </a:r>
                      <a:r>
                        <a:rPr lang="en-US" sz="2000" b="1" baseline="0" dirty="0" smtClean="0">
                          <a:solidFill>
                            <a:srgbClr val="7030A0"/>
                          </a:solidFill>
                          <a:latin typeface="Bodoni MT Black" panose="02070A03080606020203" pitchFamily="18" charset="0"/>
                        </a:rPr>
                        <a:t> mark </a:t>
                      </a:r>
                      <a:endParaRPr lang="en-US" sz="2000" b="1" dirty="0">
                        <a:solidFill>
                          <a:srgbClr val="7030A0"/>
                        </a:solidFill>
                        <a:latin typeface="Bodoni MT Black" panose="02070A03080606020203" pitchFamily="18" charset="0"/>
                      </a:endParaRPr>
                    </a:p>
                  </a:txBody>
                  <a:tcPr/>
                </a:tc>
                <a:tc>
                  <a:txBody>
                    <a:bodyPr/>
                    <a:lstStyle/>
                    <a:p>
                      <a:r>
                        <a:rPr lang="en-US" sz="2000" b="1" dirty="0" smtClean="0">
                          <a:solidFill>
                            <a:srgbClr val="7030A0"/>
                          </a:solidFill>
                          <a:latin typeface="Bodoni MT Black" panose="02070A03080606020203" pitchFamily="18" charset="0"/>
                        </a:rPr>
                        <a:t>Area from which planes take off at an airport </a:t>
                      </a:r>
                      <a:r>
                        <a:rPr lang="en-US" sz="2000" b="1" baseline="0" dirty="0" smtClean="0">
                          <a:solidFill>
                            <a:srgbClr val="7030A0"/>
                          </a:solidFill>
                          <a:latin typeface="Bodoni MT Black" panose="02070A03080606020203" pitchFamily="18" charset="0"/>
                        </a:rPr>
                        <a:t> </a:t>
                      </a:r>
                      <a:endParaRPr lang="en-US" sz="2000" b="1" dirty="0">
                        <a:solidFill>
                          <a:srgbClr val="7030A0"/>
                        </a:solidFill>
                        <a:latin typeface="Bodoni MT Black" panose="02070A03080606020203" pitchFamily="18" charset="0"/>
                      </a:endParaRPr>
                    </a:p>
                  </a:txBody>
                  <a:tcPr/>
                </a:tc>
              </a:tr>
              <a:tr h="437882">
                <a:tc>
                  <a:txBody>
                    <a:bodyPr/>
                    <a:lstStyle/>
                    <a:p>
                      <a:r>
                        <a:rPr lang="en-US" sz="2000" b="1" dirty="0" smtClean="0">
                          <a:solidFill>
                            <a:srgbClr val="7030A0"/>
                          </a:solidFill>
                          <a:latin typeface="Bodoni MT Black" panose="02070A03080606020203" pitchFamily="18" charset="0"/>
                        </a:rPr>
                        <a:t>Horde of newsman </a:t>
                      </a:r>
                      <a:endParaRPr lang="en-US" sz="2000" b="1" dirty="0">
                        <a:solidFill>
                          <a:srgbClr val="7030A0"/>
                        </a:solidFill>
                        <a:latin typeface="Bodoni MT Black" panose="02070A03080606020203" pitchFamily="18" charset="0"/>
                      </a:endParaRPr>
                    </a:p>
                  </a:txBody>
                  <a:tcPr/>
                </a:tc>
                <a:tc>
                  <a:txBody>
                    <a:bodyPr/>
                    <a:lstStyle/>
                    <a:p>
                      <a:r>
                        <a:rPr lang="en-US" sz="2000" b="1" dirty="0" smtClean="0">
                          <a:solidFill>
                            <a:srgbClr val="7030A0"/>
                          </a:solidFill>
                          <a:latin typeface="Bodoni MT Black" panose="02070A03080606020203" pitchFamily="18" charset="0"/>
                        </a:rPr>
                        <a:t>A group of journalists or newspaper reporters </a:t>
                      </a:r>
                      <a:endParaRPr lang="en-US" sz="2000" b="1" dirty="0">
                        <a:solidFill>
                          <a:srgbClr val="7030A0"/>
                        </a:solidFill>
                        <a:latin typeface="Bodoni MT Black" panose="02070A03080606020203" pitchFamily="18" charset="0"/>
                      </a:endParaRPr>
                    </a:p>
                  </a:txBody>
                  <a:tcPr/>
                </a:tc>
              </a:tr>
              <a:tr h="450761">
                <a:tc>
                  <a:txBody>
                    <a:bodyPr/>
                    <a:lstStyle/>
                    <a:p>
                      <a:r>
                        <a:rPr lang="en-US" sz="2000" b="1" dirty="0" smtClean="0">
                          <a:solidFill>
                            <a:srgbClr val="7030A0"/>
                          </a:solidFill>
                          <a:latin typeface="Bodoni MT Black" panose="02070A03080606020203" pitchFamily="18" charset="0"/>
                        </a:rPr>
                        <a:t>To moist</a:t>
                      </a:r>
                      <a:r>
                        <a:rPr lang="en-US" sz="2000" b="1" baseline="0" dirty="0" smtClean="0">
                          <a:solidFill>
                            <a:srgbClr val="7030A0"/>
                          </a:solidFill>
                          <a:latin typeface="Bodoni MT Black" panose="02070A03080606020203" pitchFamily="18" charset="0"/>
                        </a:rPr>
                        <a:t> eyes </a:t>
                      </a:r>
                      <a:endParaRPr lang="en-US" sz="2000" b="1" dirty="0">
                        <a:solidFill>
                          <a:srgbClr val="7030A0"/>
                        </a:solidFill>
                        <a:latin typeface="Bodoni MT Black" panose="02070A03080606020203" pitchFamily="18" charset="0"/>
                      </a:endParaRPr>
                    </a:p>
                  </a:txBody>
                  <a:tcPr/>
                </a:tc>
                <a:tc>
                  <a:txBody>
                    <a:bodyPr/>
                    <a:lstStyle/>
                    <a:p>
                      <a:r>
                        <a:rPr lang="en-US" sz="2000" b="1" dirty="0" smtClean="0">
                          <a:solidFill>
                            <a:srgbClr val="7030A0"/>
                          </a:solidFill>
                          <a:latin typeface="Bodoni MT Black" panose="02070A03080606020203" pitchFamily="18" charset="0"/>
                        </a:rPr>
                        <a:t>Mist or fog that covers winter evening </a:t>
                      </a:r>
                      <a:endParaRPr lang="en-US" sz="2000" b="1" dirty="0">
                        <a:solidFill>
                          <a:srgbClr val="7030A0"/>
                        </a:solidFill>
                        <a:latin typeface="Bodoni MT Black" panose="02070A03080606020203" pitchFamily="18" charset="0"/>
                      </a:endParaRPr>
                    </a:p>
                  </a:txBody>
                  <a:tcPr/>
                </a:tc>
              </a:tr>
              <a:tr h="450760">
                <a:tc>
                  <a:txBody>
                    <a:bodyPr/>
                    <a:lstStyle/>
                    <a:p>
                      <a:r>
                        <a:rPr lang="en-US" sz="2000" b="1" dirty="0" smtClean="0">
                          <a:solidFill>
                            <a:srgbClr val="7030A0"/>
                          </a:solidFill>
                          <a:latin typeface="Bodoni MT Black" panose="02070A03080606020203" pitchFamily="18" charset="0"/>
                        </a:rPr>
                        <a:t>Military junta </a:t>
                      </a:r>
                      <a:endParaRPr lang="en-US" sz="2000" b="1" dirty="0">
                        <a:solidFill>
                          <a:srgbClr val="7030A0"/>
                        </a:solidFill>
                        <a:latin typeface="Bodoni MT Black" panose="02070A03080606020203" pitchFamily="18" charset="0"/>
                      </a:endParaRPr>
                    </a:p>
                  </a:txBody>
                  <a:tcPr/>
                </a:tc>
                <a:tc>
                  <a:txBody>
                    <a:bodyPr/>
                    <a:lstStyle/>
                    <a:p>
                      <a:r>
                        <a:rPr lang="en-US" sz="2000" b="1" dirty="0" smtClean="0">
                          <a:solidFill>
                            <a:srgbClr val="7030A0"/>
                          </a:solidFill>
                          <a:latin typeface="Bodoni MT Black" panose="02070A03080606020203" pitchFamily="18" charset="0"/>
                        </a:rPr>
                        <a:t>hypnotized</a:t>
                      </a:r>
                      <a:endParaRPr lang="en-US" sz="2000" b="1" dirty="0">
                        <a:solidFill>
                          <a:srgbClr val="7030A0"/>
                        </a:solidFill>
                        <a:latin typeface="Bodoni MT Black" panose="02070A03080606020203" pitchFamily="18" charset="0"/>
                      </a:endParaRPr>
                    </a:p>
                  </a:txBody>
                  <a:tcPr/>
                </a:tc>
              </a:tr>
              <a:tr h="450760">
                <a:tc>
                  <a:txBody>
                    <a:bodyPr/>
                    <a:lstStyle/>
                    <a:p>
                      <a:r>
                        <a:rPr lang="en-US" sz="2000" b="1" dirty="0" smtClean="0">
                          <a:solidFill>
                            <a:srgbClr val="7030A0"/>
                          </a:solidFill>
                          <a:latin typeface="Bodoni MT Black" panose="02070A03080606020203" pitchFamily="18" charset="0"/>
                        </a:rPr>
                        <a:t>Intoned </a:t>
                      </a:r>
                      <a:endParaRPr lang="en-US" sz="2000" b="1" dirty="0">
                        <a:solidFill>
                          <a:srgbClr val="7030A0"/>
                        </a:solidFill>
                        <a:latin typeface="Bodoni MT Black" panose="02070A03080606020203" pitchFamily="18" charset="0"/>
                      </a:endParaRPr>
                    </a:p>
                  </a:txBody>
                  <a:tcPr/>
                </a:tc>
                <a:tc>
                  <a:txBody>
                    <a:bodyPr/>
                    <a:lstStyle/>
                    <a:p>
                      <a:r>
                        <a:rPr lang="en-US" sz="2000" b="1" dirty="0" smtClean="0">
                          <a:solidFill>
                            <a:srgbClr val="7030A0"/>
                          </a:solidFill>
                          <a:latin typeface="Bodoni MT Black" panose="02070A03080606020203" pitchFamily="18" charset="0"/>
                        </a:rPr>
                        <a:t>From the heart </a:t>
                      </a:r>
                      <a:endParaRPr lang="en-US" sz="2000" b="1" dirty="0">
                        <a:solidFill>
                          <a:srgbClr val="7030A0"/>
                        </a:solidFill>
                        <a:latin typeface="Bodoni MT Black" panose="02070A03080606020203" pitchFamily="18" charset="0"/>
                      </a:endParaRPr>
                    </a:p>
                  </a:txBody>
                  <a:tcPr/>
                </a:tc>
              </a:tr>
              <a:tr h="450760">
                <a:tc>
                  <a:txBody>
                    <a:bodyPr/>
                    <a:lstStyle/>
                    <a:p>
                      <a:r>
                        <a:rPr lang="en-US" sz="2000" b="1" dirty="0" smtClean="0">
                          <a:solidFill>
                            <a:srgbClr val="7030A0"/>
                          </a:solidFill>
                          <a:latin typeface="Bodoni MT Black" panose="02070A03080606020203" pitchFamily="18" charset="0"/>
                        </a:rPr>
                        <a:t>Winter haze </a:t>
                      </a:r>
                      <a:endParaRPr lang="en-US" sz="2000" b="1" dirty="0">
                        <a:solidFill>
                          <a:srgbClr val="7030A0"/>
                        </a:solidFill>
                        <a:latin typeface="Bodoni MT Black" panose="02070A03080606020203" pitchFamily="18" charset="0"/>
                      </a:endParaRPr>
                    </a:p>
                  </a:txBody>
                  <a:tcPr/>
                </a:tc>
                <a:tc>
                  <a:txBody>
                    <a:bodyPr/>
                    <a:lstStyle/>
                    <a:p>
                      <a:r>
                        <a:rPr lang="en-US" sz="2000" b="1" dirty="0" smtClean="0">
                          <a:solidFill>
                            <a:srgbClr val="7030A0"/>
                          </a:solidFill>
                          <a:latin typeface="Bodoni MT Black" panose="02070A03080606020203" pitchFamily="18" charset="0"/>
                        </a:rPr>
                        <a:t>Rest for some time</a:t>
                      </a:r>
                      <a:endParaRPr lang="en-US" sz="2000" b="1" dirty="0">
                        <a:solidFill>
                          <a:srgbClr val="7030A0"/>
                        </a:solidFill>
                        <a:latin typeface="Bodoni MT Black" panose="02070A03080606020203" pitchFamily="18" charset="0"/>
                      </a:endParaRPr>
                    </a:p>
                  </a:txBody>
                  <a:tcPr/>
                </a:tc>
              </a:tr>
            </a:tbl>
          </a:graphicData>
        </a:graphic>
      </p:graphicFrame>
      <p:sp>
        <p:nvSpPr>
          <p:cNvPr id="14" name="Rectangle 13"/>
          <p:cNvSpPr/>
          <p:nvPr/>
        </p:nvSpPr>
        <p:spPr>
          <a:xfrm>
            <a:off x="1481932" y="616792"/>
            <a:ext cx="9004389" cy="461665"/>
          </a:xfrm>
          <a:prstGeom prst="rect">
            <a:avLst/>
          </a:prstGeom>
          <a:noFill/>
          <a:ln w="57150">
            <a:solidFill>
              <a:schemeClr val="tx1"/>
            </a:solidFill>
          </a:ln>
        </p:spPr>
        <p:txBody>
          <a:bodyPr wrap="none" lIns="91440" tIns="45720" rIns="91440" bIns="45720">
            <a:spAutoFit/>
          </a:bodyPr>
          <a:lstStyle/>
          <a:p>
            <a:pPr algn="ctr"/>
            <a:r>
              <a:rPr lang="en-US" sz="2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itannic Bold" panose="020B0903060703020204" pitchFamily="34" charset="0"/>
              </a:rPr>
              <a:t>Match the word/phrase in column with the means in Column B.  </a:t>
            </a:r>
            <a:endPar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itannic Bold" panose="020B0903060703020204" pitchFamily="34" charset="0"/>
            </a:endParaRPr>
          </a:p>
        </p:txBody>
      </p:sp>
      <p:cxnSp>
        <p:nvCxnSpPr>
          <p:cNvPr id="38" name="Straight Arrow Connector 37"/>
          <p:cNvCxnSpPr/>
          <p:nvPr/>
        </p:nvCxnSpPr>
        <p:spPr>
          <a:xfrm>
            <a:off x="2936383" y="1983346"/>
            <a:ext cx="1300766" cy="128788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678806" y="2485623"/>
            <a:ext cx="1558343" cy="336138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103808" y="2846231"/>
            <a:ext cx="1133341" cy="218940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515932" y="3271234"/>
            <a:ext cx="721217" cy="216365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62896" y="3721994"/>
            <a:ext cx="1970467"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678806" y="4121239"/>
            <a:ext cx="217652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206839" y="2485623"/>
            <a:ext cx="1171978" cy="209925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3206839" y="1983346"/>
            <a:ext cx="1030310" cy="305229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2472744" y="2846231"/>
            <a:ext cx="2266681" cy="258865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2936383" y="4584879"/>
            <a:ext cx="1596980" cy="126212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68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up)">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down)">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down)">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down)">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down)">
                                      <p:cBhvr>
                                        <p:cTn id="5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299"/>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06062" y="193183"/>
              <a:ext cx="11758411" cy="6452315"/>
            </a:xfrm>
            <a:prstGeom prst="frame">
              <a:avLst>
                <a:gd name="adj1" fmla="val 2254"/>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1031229" y="3039413"/>
            <a:ext cx="5035641" cy="2554545"/>
          </a:xfrm>
          <a:prstGeom prst="rect">
            <a:avLst/>
          </a:prstGeom>
          <a:noFill/>
        </p:spPr>
        <p:txBody>
          <a:bodyPr wrap="square" rtlCol="0">
            <a:spAutoFit/>
          </a:bodyPr>
          <a:lstStyle/>
          <a:p>
            <a:pPr algn="ctr"/>
            <a:r>
              <a:rPr lang="en-US" sz="2000" b="1" dirty="0" smtClean="0">
                <a:solidFill>
                  <a:srgbClr val="7030A0"/>
                </a:solidFill>
                <a:latin typeface="Bodoni MT Black" panose="02070A03080606020203" pitchFamily="18" charset="0"/>
              </a:rPr>
              <a:t>Muhammad </a:t>
            </a:r>
            <a:r>
              <a:rPr lang="en-US" sz="2000" b="1" dirty="0" err="1" smtClean="0">
                <a:solidFill>
                  <a:srgbClr val="7030A0"/>
                </a:solidFill>
                <a:latin typeface="Bodoni MT Black" panose="02070A03080606020203" pitchFamily="18" charset="0"/>
              </a:rPr>
              <a:t>Rehan</a:t>
            </a:r>
            <a:r>
              <a:rPr lang="en-US" sz="2000" b="1" dirty="0" smtClean="0">
                <a:solidFill>
                  <a:srgbClr val="7030A0"/>
                </a:solidFill>
                <a:latin typeface="Bodoni MT Black" panose="02070A03080606020203" pitchFamily="18" charset="0"/>
              </a:rPr>
              <a:t> Uddin </a:t>
            </a:r>
          </a:p>
          <a:p>
            <a:pPr algn="ctr"/>
            <a:r>
              <a:rPr lang="en-US" sz="2000" b="1" dirty="0" smtClean="0">
                <a:solidFill>
                  <a:srgbClr val="7030A0"/>
                </a:solidFill>
                <a:latin typeface="Bodoni MT Black" panose="02070A03080606020203" pitchFamily="18" charset="0"/>
              </a:rPr>
              <a:t>B.A, B.ED, M.A </a:t>
            </a:r>
          </a:p>
          <a:p>
            <a:pPr algn="ctr"/>
            <a:r>
              <a:rPr lang="en-US" sz="2000" b="1" dirty="0" smtClean="0">
                <a:solidFill>
                  <a:srgbClr val="7030A0"/>
                </a:solidFill>
                <a:latin typeface="Bodoni MT Black" panose="02070A03080606020203" pitchFamily="18" charset="0"/>
              </a:rPr>
              <a:t>Assistant Teacher </a:t>
            </a:r>
          </a:p>
          <a:p>
            <a:pPr algn="ctr"/>
            <a:r>
              <a:rPr lang="en-US" sz="2000" b="1" dirty="0" err="1" smtClean="0">
                <a:solidFill>
                  <a:srgbClr val="7030A0"/>
                </a:solidFill>
                <a:latin typeface="Bodoni MT Black" panose="02070A03080606020203" pitchFamily="18" charset="0"/>
              </a:rPr>
              <a:t>Pakshail</a:t>
            </a:r>
            <a:r>
              <a:rPr lang="en-US" sz="2000" b="1" dirty="0" smtClean="0">
                <a:solidFill>
                  <a:srgbClr val="7030A0"/>
                </a:solidFill>
                <a:latin typeface="Bodoni MT Black" panose="02070A03080606020203" pitchFamily="18" charset="0"/>
              </a:rPr>
              <a:t> Ideal High School</a:t>
            </a:r>
          </a:p>
          <a:p>
            <a:pPr algn="ctr"/>
            <a:r>
              <a:rPr lang="en-US" sz="2000" b="1" dirty="0" err="1" smtClean="0">
                <a:solidFill>
                  <a:srgbClr val="7030A0"/>
                </a:solidFill>
                <a:latin typeface="Bodoni MT Black" panose="02070A03080606020203" pitchFamily="18" charset="0"/>
              </a:rPr>
              <a:t>Barlekha</a:t>
            </a:r>
            <a:r>
              <a:rPr lang="en-US" sz="2000" b="1" dirty="0" smtClean="0">
                <a:solidFill>
                  <a:srgbClr val="7030A0"/>
                </a:solidFill>
                <a:latin typeface="Bodoni MT Black" panose="02070A03080606020203" pitchFamily="18" charset="0"/>
              </a:rPr>
              <a:t>, </a:t>
            </a:r>
            <a:r>
              <a:rPr lang="en-US" sz="2000" b="1" dirty="0" err="1" smtClean="0">
                <a:solidFill>
                  <a:srgbClr val="7030A0"/>
                </a:solidFill>
                <a:latin typeface="Bodoni MT Black" panose="02070A03080606020203" pitchFamily="18" charset="0"/>
              </a:rPr>
              <a:t>Moulvibazar</a:t>
            </a:r>
            <a:r>
              <a:rPr lang="en-US" sz="2000" b="1" dirty="0" smtClean="0">
                <a:solidFill>
                  <a:srgbClr val="7030A0"/>
                </a:solidFill>
                <a:latin typeface="Bodoni MT Black" panose="02070A03080606020203" pitchFamily="18" charset="0"/>
              </a:rPr>
              <a:t>. </a:t>
            </a:r>
          </a:p>
          <a:p>
            <a:pPr algn="ctr"/>
            <a:r>
              <a:rPr lang="en-US" sz="2000" b="1" dirty="0" smtClean="0">
                <a:solidFill>
                  <a:srgbClr val="7030A0"/>
                </a:solidFill>
                <a:latin typeface="Bodoni MT Black" panose="02070A03080606020203" pitchFamily="18" charset="0"/>
              </a:rPr>
              <a:t>Email: </a:t>
            </a:r>
            <a:r>
              <a:rPr lang="en-US" sz="2000" b="1" dirty="0" smtClean="0">
                <a:solidFill>
                  <a:srgbClr val="7030A0"/>
                </a:solidFill>
                <a:latin typeface="Bodoni MT Black" panose="02070A03080606020203" pitchFamily="18" charset="0"/>
                <a:hlinkClick r:id="rId2"/>
              </a:rPr>
              <a:t>mdrehanuddin17@gmail.com</a:t>
            </a:r>
            <a:r>
              <a:rPr lang="en-US" sz="2000" b="1" dirty="0" smtClean="0">
                <a:solidFill>
                  <a:srgbClr val="7030A0"/>
                </a:solidFill>
                <a:latin typeface="Bodoni MT Black" panose="02070A03080606020203" pitchFamily="18" charset="0"/>
              </a:rPr>
              <a:t> </a:t>
            </a:r>
          </a:p>
          <a:p>
            <a:pPr algn="ctr"/>
            <a:r>
              <a:rPr lang="en-US" sz="2000" b="1" dirty="0" smtClean="0">
                <a:solidFill>
                  <a:srgbClr val="7030A0"/>
                </a:solidFill>
                <a:latin typeface="Bodoni MT Black" panose="02070A03080606020203" pitchFamily="18" charset="0"/>
              </a:rPr>
              <a:t>ICT4E District Ambassador, </a:t>
            </a:r>
            <a:r>
              <a:rPr lang="en-US" sz="2000" b="1" dirty="0" err="1" smtClean="0">
                <a:solidFill>
                  <a:srgbClr val="7030A0"/>
                </a:solidFill>
                <a:latin typeface="Bodoni MT Black" panose="02070A03080606020203" pitchFamily="18" charset="0"/>
              </a:rPr>
              <a:t>Moulvibazar</a:t>
            </a:r>
            <a:r>
              <a:rPr lang="en-US" sz="2000" b="1" dirty="0" smtClean="0">
                <a:solidFill>
                  <a:srgbClr val="7030A0"/>
                </a:solidFill>
                <a:latin typeface="Bodoni MT Black" panose="02070A03080606020203" pitchFamily="18" charset="0"/>
              </a:rPr>
              <a:t>. </a:t>
            </a:r>
            <a:endParaRPr lang="en-US" sz="2000" b="1" dirty="0">
              <a:solidFill>
                <a:srgbClr val="7030A0"/>
              </a:solidFill>
              <a:latin typeface="Bodoni MT Black" panose="02070A03080606020203"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51" y="5127246"/>
            <a:ext cx="11487955" cy="137395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9785533" y="113198"/>
            <a:ext cx="2317713" cy="239308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14170" y="36041"/>
            <a:ext cx="2253893" cy="232719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4884" y="1184855"/>
            <a:ext cx="1690882" cy="1976907"/>
          </a:xfrm>
          <a:prstGeom prst="rect">
            <a:avLst/>
          </a:prstGeom>
          <a:ln w="88900" cap="sq" cmpd="thickThin">
            <a:solidFill>
              <a:srgbClr val="C00000"/>
            </a:solidFill>
            <a:prstDash val="solid"/>
            <a:miter lim="800000"/>
          </a:ln>
          <a:effectLst>
            <a:innerShdw blurRad="76200">
              <a:srgbClr val="000000"/>
            </a:innerShdw>
          </a:effectLst>
        </p:spPr>
      </p:pic>
      <p:sp>
        <p:nvSpPr>
          <p:cNvPr id="16" name="TextBox 15"/>
          <p:cNvSpPr txBox="1"/>
          <p:nvPr/>
        </p:nvSpPr>
        <p:spPr>
          <a:xfrm>
            <a:off x="7092287" y="3296322"/>
            <a:ext cx="3548215" cy="1323439"/>
          </a:xfrm>
          <a:prstGeom prst="rect">
            <a:avLst/>
          </a:prstGeom>
          <a:noFill/>
        </p:spPr>
        <p:txBody>
          <a:bodyPr wrap="none" rtlCol="0">
            <a:spAutoFit/>
          </a:bodyPr>
          <a:lstStyle/>
          <a:p>
            <a:pPr algn="ctr"/>
            <a:r>
              <a:rPr lang="en-US" sz="2000" b="1" dirty="0" smtClean="0">
                <a:solidFill>
                  <a:srgbClr val="7030A0"/>
                </a:solidFill>
                <a:latin typeface="Bodoni MT Black" panose="02070A03080606020203" pitchFamily="18" charset="0"/>
              </a:rPr>
              <a:t>Subject: English 1</a:t>
            </a:r>
            <a:r>
              <a:rPr lang="en-US" sz="2000" b="1" baseline="30000" dirty="0" smtClean="0">
                <a:solidFill>
                  <a:srgbClr val="7030A0"/>
                </a:solidFill>
                <a:latin typeface="Bodoni MT Black" panose="02070A03080606020203" pitchFamily="18" charset="0"/>
              </a:rPr>
              <a:t>st</a:t>
            </a:r>
            <a:r>
              <a:rPr lang="en-US" sz="2000" b="1" dirty="0" smtClean="0">
                <a:solidFill>
                  <a:srgbClr val="7030A0"/>
                </a:solidFill>
                <a:latin typeface="Bodoni MT Black" panose="02070A03080606020203" pitchFamily="18" charset="0"/>
              </a:rPr>
              <a:t> Paper</a:t>
            </a:r>
          </a:p>
          <a:p>
            <a:pPr algn="ctr"/>
            <a:r>
              <a:rPr lang="en-US" sz="2000" b="1" dirty="0" smtClean="0">
                <a:solidFill>
                  <a:srgbClr val="7030A0"/>
                </a:solidFill>
                <a:latin typeface="Bodoni MT Black" panose="02070A03080606020203" pitchFamily="18" charset="0"/>
              </a:rPr>
              <a:t>Class: Nine &amp; Ten</a:t>
            </a:r>
          </a:p>
          <a:p>
            <a:pPr algn="ctr"/>
            <a:r>
              <a:rPr lang="en-US" sz="2000" b="1" dirty="0" smtClean="0">
                <a:solidFill>
                  <a:srgbClr val="7030A0"/>
                </a:solidFill>
                <a:latin typeface="Bodoni MT Black" panose="02070A03080606020203" pitchFamily="18" charset="0"/>
              </a:rPr>
              <a:t>Unite: One, Lesson: Two</a:t>
            </a:r>
          </a:p>
          <a:p>
            <a:pPr algn="ctr"/>
            <a:r>
              <a:rPr lang="en-US" sz="2000" b="1" dirty="0" smtClean="0">
                <a:solidFill>
                  <a:srgbClr val="7030A0"/>
                </a:solidFill>
                <a:latin typeface="Bodoni MT Black" panose="02070A03080606020203" pitchFamily="18" charset="0"/>
              </a:rPr>
              <a:t>Time: 50 Minute</a:t>
            </a:r>
            <a:endParaRPr lang="en-US" sz="2000" b="1" dirty="0">
              <a:solidFill>
                <a:srgbClr val="7030A0"/>
              </a:solidFill>
              <a:latin typeface="Bodoni MT Black" panose="02070A03080606020203" pitchFamily="18" charset="0"/>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6631" y="313956"/>
            <a:ext cx="923990" cy="5558810"/>
          </a:xfrm>
          <a:prstGeom prst="rect">
            <a:avLst/>
          </a:prstGeom>
        </p:spPr>
      </p:pic>
      <p:sp>
        <p:nvSpPr>
          <p:cNvPr id="2" name="TextBox 1"/>
          <p:cNvSpPr txBox="1"/>
          <p:nvPr/>
        </p:nvSpPr>
        <p:spPr>
          <a:xfrm rot="16200000">
            <a:off x="-861202" y="3443116"/>
            <a:ext cx="3504083" cy="523220"/>
          </a:xfrm>
          <a:prstGeom prst="rect">
            <a:avLst/>
          </a:prstGeom>
          <a:noFill/>
        </p:spPr>
        <p:txBody>
          <a:bodyPr wrap="square" rtlCol="0">
            <a:spAutoFit/>
          </a:bodyPr>
          <a:lstStyle/>
          <a:p>
            <a:r>
              <a:rPr lang="en-US" sz="2800" b="1" dirty="0" smtClean="0">
                <a:solidFill>
                  <a:srgbClr val="7030A0"/>
                </a:solidFill>
                <a:latin typeface="Bodoni MT Black" panose="02070A03080606020203" pitchFamily="18" charset="0"/>
              </a:rPr>
              <a:t>Teacher’s identity</a:t>
            </a:r>
            <a:endParaRPr lang="en-US" sz="2800" b="1" dirty="0">
              <a:solidFill>
                <a:srgbClr val="7030A0"/>
              </a:solidFill>
              <a:latin typeface="Bodoni MT Black" panose="02070A03080606020203" pitchFamily="18" charset="0"/>
            </a:endParaRPr>
          </a:p>
        </p:txBody>
      </p:sp>
      <p:sp>
        <p:nvSpPr>
          <p:cNvPr id="3" name="TextBox 2"/>
          <p:cNvSpPr txBox="1"/>
          <p:nvPr/>
        </p:nvSpPr>
        <p:spPr>
          <a:xfrm rot="16200000">
            <a:off x="9696221" y="3388008"/>
            <a:ext cx="3102131" cy="523220"/>
          </a:xfrm>
          <a:prstGeom prst="rect">
            <a:avLst/>
          </a:prstGeom>
          <a:noFill/>
        </p:spPr>
        <p:txBody>
          <a:bodyPr wrap="none" rtlCol="0">
            <a:spAutoFit/>
          </a:bodyPr>
          <a:lstStyle/>
          <a:p>
            <a:r>
              <a:rPr lang="en-US" sz="2800" b="1" dirty="0" smtClean="0">
                <a:solidFill>
                  <a:srgbClr val="7030A0"/>
                </a:solidFill>
                <a:latin typeface="Bodoni MT Black" panose="02070A03080606020203" pitchFamily="18" charset="0"/>
              </a:rPr>
              <a:t>Lesson Identity </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8628" y="951579"/>
            <a:ext cx="2087834" cy="2087834"/>
          </a:xfrm>
          <a:prstGeom prst="ellipse">
            <a:avLst/>
          </a:prstGeom>
          <a:ln w="57150" cap="rnd">
            <a:solidFill>
              <a:srgbClr val="92D050"/>
            </a:solidFill>
          </a:ln>
          <a:effectLst>
            <a:glow rad="1397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92844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862"/>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42552" y="257577"/>
                <a:ext cx="11706896" cy="6327819"/>
              </a:xfrm>
              <a:prstGeom prst="frame">
                <a:avLst>
                  <a:gd name="adj1" fmla="val 2641"/>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0071" y="412123"/>
              <a:ext cx="1002137" cy="54426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8" y="334848"/>
              <a:ext cx="1135487" cy="59571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2950" y="5911402"/>
              <a:ext cx="936000" cy="47551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965" y="5937160"/>
              <a:ext cx="1114195" cy="567810"/>
            </a:xfrm>
            <a:prstGeom prst="rect">
              <a:avLst/>
            </a:prstGeom>
          </p:spPr>
        </p:pic>
      </p:grpSp>
      <p:graphicFrame>
        <p:nvGraphicFramePr>
          <p:cNvPr id="2" name="Table 1"/>
          <p:cNvGraphicFramePr>
            <a:graphicFrameLocks noGrp="1"/>
          </p:cNvGraphicFramePr>
          <p:nvPr>
            <p:extLst>
              <p:ext uri="{D42A27DB-BD31-4B8C-83A1-F6EECF244321}">
                <p14:modId xmlns:p14="http://schemas.microsoft.com/office/powerpoint/2010/main" val="4203859133"/>
              </p:ext>
            </p:extLst>
          </p:nvPr>
        </p:nvGraphicFramePr>
        <p:xfrm>
          <a:off x="1313644" y="982744"/>
          <a:ext cx="9495216" cy="5025869"/>
        </p:xfrm>
        <a:graphic>
          <a:graphicData uri="http://schemas.openxmlformats.org/drawingml/2006/table">
            <a:tbl>
              <a:tblPr firstRow="1" bandRow="1">
                <a:tableStyleId>{5940675A-B579-460E-94D1-54222C63F5DA}</a:tableStyleId>
              </a:tblPr>
              <a:tblGrid>
                <a:gridCol w="2248389"/>
                <a:gridCol w="1230287"/>
                <a:gridCol w="6016540"/>
              </a:tblGrid>
              <a:tr h="383550">
                <a:tc>
                  <a:txBody>
                    <a:bodyPr/>
                    <a:lstStyle/>
                    <a:p>
                      <a:pPr algn="ctr"/>
                      <a:r>
                        <a:rPr lang="en-US" b="1" dirty="0" smtClean="0">
                          <a:solidFill>
                            <a:srgbClr val="C00000"/>
                          </a:solidFill>
                          <a:latin typeface="Britannic Bold" panose="020B0903060703020204" pitchFamily="34" charset="0"/>
                        </a:rPr>
                        <a:t>Phrases </a:t>
                      </a:r>
                      <a:endParaRPr lang="en-US" b="1" dirty="0">
                        <a:solidFill>
                          <a:srgbClr val="C00000"/>
                        </a:solidFill>
                        <a:latin typeface="Britannic Bold" panose="020B0903060703020204" pitchFamily="34" charset="0"/>
                      </a:endParaRPr>
                    </a:p>
                  </a:txBody>
                  <a:tcPr/>
                </a:tc>
                <a:tc>
                  <a:txBody>
                    <a:bodyPr/>
                    <a:lstStyle/>
                    <a:p>
                      <a:pPr algn="ctr"/>
                      <a:r>
                        <a:rPr lang="en-US" b="1" dirty="0" smtClean="0">
                          <a:solidFill>
                            <a:srgbClr val="C00000"/>
                          </a:solidFill>
                          <a:latin typeface="Britannic Bold" panose="020B0903060703020204" pitchFamily="34" charset="0"/>
                        </a:rPr>
                        <a:t>Section </a:t>
                      </a:r>
                      <a:endParaRPr lang="en-US" b="1" dirty="0">
                        <a:solidFill>
                          <a:srgbClr val="C00000"/>
                        </a:solidFill>
                        <a:latin typeface="Britannic Bold" panose="020B0903060703020204" pitchFamily="34" charset="0"/>
                      </a:endParaRPr>
                    </a:p>
                  </a:txBody>
                  <a:tcPr/>
                </a:tc>
                <a:tc>
                  <a:txBody>
                    <a:bodyPr/>
                    <a:lstStyle/>
                    <a:p>
                      <a:pPr algn="ctr"/>
                      <a:r>
                        <a:rPr lang="en-US" b="1" dirty="0" smtClean="0">
                          <a:solidFill>
                            <a:srgbClr val="C00000"/>
                          </a:solidFill>
                          <a:latin typeface="Britannic Bold" panose="020B0903060703020204" pitchFamily="34" charset="0"/>
                        </a:rPr>
                        <a:t>Sentence</a:t>
                      </a:r>
                      <a:endParaRPr lang="en-US" b="1" dirty="0">
                        <a:solidFill>
                          <a:srgbClr val="C00000"/>
                        </a:solidFill>
                        <a:latin typeface="Britannic Bold" panose="020B0903060703020204" pitchFamily="34" charset="0"/>
                      </a:endParaRPr>
                    </a:p>
                  </a:txBody>
                  <a:tcPr/>
                </a:tc>
              </a:tr>
              <a:tr h="385895">
                <a:tc>
                  <a:txBody>
                    <a:bodyPr/>
                    <a:lstStyle/>
                    <a:p>
                      <a:pPr algn="ctr"/>
                      <a:r>
                        <a:rPr lang="en-US" sz="1600" b="1" dirty="0" smtClean="0">
                          <a:latin typeface="Bodoni MT Black" panose="02070A03080606020203" pitchFamily="18" charset="0"/>
                        </a:rPr>
                        <a:t>Dream comes true</a:t>
                      </a:r>
                      <a:endParaRPr lang="en-US" sz="1600" b="1" dirty="0">
                        <a:latin typeface="Bodoni MT Black" panose="02070A03080606020203" pitchFamily="18" charset="0"/>
                      </a:endParaRPr>
                    </a:p>
                  </a:txBody>
                  <a:tcPr/>
                </a:tc>
                <a:tc>
                  <a:txBody>
                    <a:bodyPr/>
                    <a:lstStyle/>
                    <a:p>
                      <a:r>
                        <a:rPr lang="en-US" sz="1600" b="1" dirty="0" smtClean="0">
                          <a:latin typeface="Bodoni MT Black" panose="02070A03080606020203" pitchFamily="18" charset="0"/>
                        </a:rPr>
                        <a:t>Section B</a:t>
                      </a:r>
                      <a:endParaRPr lang="en-US" sz="1600" b="1" dirty="0">
                        <a:latin typeface="Bodoni MT Black" panose="02070A03080606020203" pitchFamily="18" charset="0"/>
                      </a:endParaRPr>
                    </a:p>
                  </a:txBody>
                  <a:tcPr/>
                </a:tc>
                <a:tc>
                  <a:txBody>
                    <a:bodyPr/>
                    <a:lstStyle/>
                    <a:p>
                      <a:r>
                        <a:rPr lang="en-US" sz="1200" b="1" dirty="0" smtClean="0">
                          <a:latin typeface="Bodoni MT Black" panose="02070A03080606020203" pitchFamily="18" charset="0"/>
                        </a:rPr>
                        <a:t>So the whole world was awaiting breathlessly to witness his homecoming. </a:t>
                      </a:r>
                      <a:endParaRPr lang="en-US" sz="1200" b="1" dirty="0">
                        <a:latin typeface="Bodoni MT Black" panose="02070A03080606020203" pitchFamily="18" charset="0"/>
                      </a:endParaRPr>
                    </a:p>
                  </a:txBody>
                  <a:tcPr/>
                </a:tc>
              </a:tr>
              <a:tr h="439578">
                <a:tc>
                  <a:txBody>
                    <a:bodyPr/>
                    <a:lstStyle/>
                    <a:p>
                      <a:pPr algn="ctr"/>
                      <a:r>
                        <a:rPr lang="en-US" sz="1600" b="1" dirty="0" smtClean="0">
                          <a:latin typeface="Bodoni MT Black" panose="02070A03080606020203" pitchFamily="18" charset="0"/>
                        </a:rPr>
                        <a:t>Home, sweet home</a:t>
                      </a:r>
                      <a:endParaRPr lang="en-US" sz="1600" b="1" dirty="0">
                        <a:latin typeface="Bodoni MT Black" panose="02070A03080606020203" pitchFamily="18" charset="0"/>
                      </a:endParaRPr>
                    </a:p>
                  </a:txBody>
                  <a:tcPr/>
                </a:tc>
                <a:tc>
                  <a:txBody>
                    <a:bodyPr/>
                    <a:lstStyle/>
                    <a:p>
                      <a:r>
                        <a:rPr lang="en-US" sz="1600" b="1" dirty="0" smtClean="0">
                          <a:latin typeface="Bodoni MT Black" panose="02070A03080606020203" pitchFamily="18" charset="0"/>
                        </a:rPr>
                        <a:t>Section B</a:t>
                      </a:r>
                      <a:endParaRPr lang="en-US" sz="1600" b="1" dirty="0">
                        <a:latin typeface="Bodoni MT Black" panose="02070A03080606020203" pitchFamily="18" charset="0"/>
                      </a:endParaRPr>
                    </a:p>
                  </a:txBody>
                  <a:tcPr/>
                </a:tc>
                <a:tc>
                  <a:txBody>
                    <a:bodyPr/>
                    <a:lstStyle/>
                    <a:p>
                      <a:r>
                        <a:rPr lang="en-US" sz="1200" b="1" dirty="0" smtClean="0">
                          <a:latin typeface="Bodoni MT Black" panose="02070A03080606020203" pitchFamily="18" charset="0"/>
                        </a:rPr>
                        <a:t>Nine months earlier he was brought to Pakistan as a prisoner with little hope to return. And now he was free to go home.</a:t>
                      </a:r>
                      <a:endParaRPr lang="en-US" sz="1200" b="1" dirty="0">
                        <a:latin typeface="Bodoni MT Black" panose="02070A03080606020203" pitchFamily="18" charset="0"/>
                      </a:endParaRPr>
                    </a:p>
                  </a:txBody>
                  <a:tcPr/>
                </a:tc>
              </a:tr>
              <a:tr h="520932">
                <a:tc>
                  <a:txBody>
                    <a:bodyPr/>
                    <a:lstStyle/>
                    <a:p>
                      <a:pPr algn="ctr"/>
                      <a:r>
                        <a:rPr lang="en-US" sz="1600" b="1" dirty="0" smtClean="0">
                          <a:latin typeface="Bodoni MT Black" panose="02070A03080606020203" pitchFamily="18" charset="0"/>
                        </a:rPr>
                        <a:t>Days behind the bars</a:t>
                      </a:r>
                      <a:endParaRPr lang="en-US" sz="1600" b="1" dirty="0">
                        <a:latin typeface="Bodoni MT Black" panose="02070A03080606020203" pitchFamily="18" charset="0"/>
                      </a:endParaRPr>
                    </a:p>
                  </a:txBody>
                  <a:tcPr/>
                </a:tc>
                <a:tc>
                  <a:txBody>
                    <a:bodyPr/>
                    <a:lstStyle/>
                    <a:p>
                      <a:r>
                        <a:rPr lang="en-US" sz="1600" b="1" dirty="0" smtClean="0">
                          <a:latin typeface="Bodoni MT Black" panose="02070A03080606020203" pitchFamily="18" charset="0"/>
                        </a:rPr>
                        <a:t>Section B</a:t>
                      </a:r>
                      <a:endParaRPr lang="en-US" sz="1600" b="1" dirty="0">
                        <a:latin typeface="Bodoni MT Black" panose="02070A03080606020203" pitchFamily="18" charset="0"/>
                      </a:endParaRPr>
                    </a:p>
                  </a:txBody>
                  <a:tcPr/>
                </a:tc>
                <a:tc>
                  <a:txBody>
                    <a:bodyPr/>
                    <a:lstStyle/>
                    <a:p>
                      <a:r>
                        <a:rPr lang="en-US" sz="1200" b="1" dirty="0" smtClean="0">
                          <a:latin typeface="Bodoni MT Black" panose="02070A03080606020203" pitchFamily="18" charset="0"/>
                        </a:rPr>
                        <a:t>He was taken to Pakistan as a captive and imprisoned there in a small cell for capital punishment until 7th January 1972.</a:t>
                      </a:r>
                      <a:endParaRPr lang="en-US" b="1" dirty="0">
                        <a:latin typeface="Bodoni MT Black" panose="02070A03080606020203" pitchFamily="18" charset="0"/>
                      </a:endParaRPr>
                    </a:p>
                  </a:txBody>
                  <a:tcPr/>
                </a:tc>
              </a:tr>
              <a:tr h="379655">
                <a:tc>
                  <a:txBody>
                    <a:bodyPr/>
                    <a:lstStyle/>
                    <a:p>
                      <a:pPr algn="ctr"/>
                      <a:r>
                        <a:rPr lang="en-US" sz="1600" b="1" dirty="0" smtClean="0">
                          <a:latin typeface="Bodoni MT Black" panose="02070A03080606020203" pitchFamily="18" charset="0"/>
                        </a:rPr>
                        <a:t>Goodbye Pakistan</a:t>
                      </a:r>
                      <a:endParaRPr lang="en-US" sz="1600" b="1" dirty="0">
                        <a:latin typeface="Bodoni MT Black" panose="02070A03080606020203" pitchFamily="18" charset="0"/>
                      </a:endParaRPr>
                    </a:p>
                  </a:txBody>
                  <a:tcPr/>
                </a:tc>
                <a:tc>
                  <a:txBody>
                    <a:bodyPr/>
                    <a:lstStyle/>
                    <a:p>
                      <a:r>
                        <a:rPr lang="en-US" sz="1600" b="1" dirty="0" smtClean="0">
                          <a:latin typeface="Bodoni MT Black" panose="02070A03080606020203" pitchFamily="18" charset="0"/>
                        </a:rPr>
                        <a:t>Section B</a:t>
                      </a:r>
                      <a:endParaRPr lang="en-US" sz="1600" b="1" dirty="0">
                        <a:latin typeface="Bodoni MT Black" panose="02070A03080606020203" pitchFamily="18" charset="0"/>
                      </a:endParaRPr>
                    </a:p>
                  </a:txBody>
                  <a:tcPr/>
                </a:tc>
                <a:tc>
                  <a:txBody>
                    <a:bodyPr/>
                    <a:lstStyle/>
                    <a:p>
                      <a:r>
                        <a:rPr lang="en-US" sz="1200" b="1" dirty="0" smtClean="0">
                          <a:latin typeface="Bodoni MT Black" panose="02070A03080606020203" pitchFamily="18" charset="0"/>
                        </a:rPr>
                        <a:t>Pakistan, as soon as the PIA aircraft took off, was finally behind him.</a:t>
                      </a:r>
                      <a:endParaRPr lang="en-US" sz="1200" b="1" dirty="0">
                        <a:latin typeface="Bodoni MT Black" panose="02070A03080606020203" pitchFamily="18" charset="0"/>
                      </a:endParaRPr>
                    </a:p>
                  </a:txBody>
                  <a:tcPr/>
                </a:tc>
              </a:tr>
              <a:tr h="615409">
                <a:tc>
                  <a:txBody>
                    <a:bodyPr/>
                    <a:lstStyle/>
                    <a:p>
                      <a:pPr algn="ctr"/>
                      <a:r>
                        <a:rPr lang="en-US" sz="1600" b="1" dirty="0" smtClean="0">
                          <a:latin typeface="Bodoni MT Black" panose="02070A03080606020203" pitchFamily="18" charset="0"/>
                        </a:rPr>
                        <a:t>The hero before the world press</a:t>
                      </a:r>
                      <a:endParaRPr lang="en-US" sz="1600" b="1" dirty="0">
                        <a:latin typeface="Bodoni MT Black" panose="02070A03080606020203" pitchFamily="18" charset="0"/>
                      </a:endParaRPr>
                    </a:p>
                  </a:txBody>
                  <a:tcPr/>
                </a:tc>
                <a:tc>
                  <a:txBody>
                    <a:bodyPr/>
                    <a:lstStyle/>
                    <a:p>
                      <a:r>
                        <a:rPr lang="en-US" sz="1600" b="1" dirty="0" smtClean="0">
                          <a:latin typeface="Bodoni MT Black" panose="02070A03080606020203" pitchFamily="18" charset="0"/>
                        </a:rPr>
                        <a:t>Section B</a:t>
                      </a:r>
                      <a:endParaRPr lang="en-US" sz="1600" b="1" dirty="0">
                        <a:latin typeface="Bodoni MT Black" panose="02070A03080606020203" pitchFamily="18" charset="0"/>
                      </a:endParaRPr>
                    </a:p>
                  </a:txBody>
                  <a:tcPr/>
                </a:tc>
                <a:tc>
                  <a:txBody>
                    <a:bodyPr/>
                    <a:lstStyle/>
                    <a:p>
                      <a:r>
                        <a:rPr lang="en-US" sz="1200" b="1" dirty="0" smtClean="0">
                          <a:latin typeface="Bodoni MT Black" panose="02070A03080606020203" pitchFamily="18" charset="0"/>
                        </a:rPr>
                        <a:t>News bulletins on the BBC and other media organizations made note of the Bangabandhu’s arrival in their headlines.</a:t>
                      </a:r>
                      <a:endParaRPr lang="en-US" sz="1200" b="1" dirty="0">
                        <a:latin typeface="Bodoni MT Black" panose="02070A03080606020203" pitchFamily="18" charset="0"/>
                      </a:endParaRPr>
                    </a:p>
                  </a:txBody>
                  <a:tcPr/>
                </a:tc>
              </a:tr>
              <a:tr h="569488">
                <a:tc>
                  <a:txBody>
                    <a:bodyPr/>
                    <a:lstStyle/>
                    <a:p>
                      <a:pPr algn="ctr"/>
                      <a:r>
                        <a:rPr lang="en-US" sz="1600" b="1" dirty="0" smtClean="0">
                          <a:latin typeface="Bodoni MT Black" panose="02070A03080606020203" pitchFamily="18" charset="0"/>
                        </a:rPr>
                        <a:t>Tribute to genuine friends</a:t>
                      </a:r>
                      <a:endParaRPr lang="en-US" sz="1600" b="1" dirty="0">
                        <a:latin typeface="Bodoni MT Black" panose="02070A03080606020203" pitchFamily="18" charset="0"/>
                      </a:endParaRPr>
                    </a:p>
                  </a:txBody>
                  <a:tcPr/>
                </a:tc>
                <a:tc>
                  <a:txBody>
                    <a:bodyPr/>
                    <a:lstStyle/>
                    <a:p>
                      <a:r>
                        <a:rPr lang="en-US" sz="1600" b="1" dirty="0" smtClean="0">
                          <a:latin typeface="Bodoni MT Black" panose="02070A03080606020203" pitchFamily="18" charset="0"/>
                        </a:rPr>
                        <a:t>Section E</a:t>
                      </a:r>
                      <a:endParaRPr lang="en-US" sz="1600" b="1" dirty="0">
                        <a:latin typeface="Bodoni MT Black" panose="02070A03080606020203" pitchFamily="18" charset="0"/>
                      </a:endParaRPr>
                    </a:p>
                  </a:txBody>
                  <a:tcPr/>
                </a:tc>
                <a:tc>
                  <a:txBody>
                    <a:bodyPr/>
                    <a:lstStyle/>
                    <a:p>
                      <a:r>
                        <a:rPr lang="en-US" sz="1100" b="1" dirty="0" smtClean="0">
                          <a:latin typeface="Bodoni MT Black" panose="02070A03080606020203" pitchFamily="18" charset="0"/>
                        </a:rPr>
                        <a:t>There he wholeheartedly thanked Mrs. Gandhi, the people and the politicians of India for the tremendous help they had provided to Bangladesh and its ten million refugees.</a:t>
                      </a:r>
                      <a:endParaRPr lang="en-US" sz="1100" b="1" dirty="0">
                        <a:latin typeface="Bodoni MT Black" panose="02070A03080606020203" pitchFamily="18" charset="0"/>
                      </a:endParaRPr>
                    </a:p>
                  </a:txBody>
                  <a:tcPr/>
                </a:tc>
              </a:tr>
              <a:tr h="516039">
                <a:tc>
                  <a:txBody>
                    <a:bodyPr/>
                    <a:lstStyle/>
                    <a:p>
                      <a:pPr algn="ctr"/>
                      <a:r>
                        <a:rPr lang="en-US" sz="1600" b="1" dirty="0" smtClean="0">
                          <a:latin typeface="Bodoni MT Black" panose="02070A03080606020203" pitchFamily="18" charset="0"/>
                        </a:rPr>
                        <a:t>We’ve been worthy</a:t>
                      </a:r>
                      <a:endParaRPr lang="en-US" sz="1600" b="1" dirty="0">
                        <a:latin typeface="Bodoni MT Black" panose="02070A03080606020203" pitchFamily="18" charset="0"/>
                      </a:endParaRPr>
                    </a:p>
                  </a:txBody>
                  <a:tcPr/>
                </a:tc>
                <a:tc>
                  <a:txBody>
                    <a:bodyPr/>
                    <a:lstStyle/>
                    <a:p>
                      <a:r>
                        <a:rPr lang="en-US" sz="1600" b="1" dirty="0" smtClean="0">
                          <a:latin typeface="Bodoni MT Black" panose="02070A03080606020203" pitchFamily="18" charset="0"/>
                        </a:rPr>
                        <a:t>Section E</a:t>
                      </a:r>
                      <a:endParaRPr lang="en-US" sz="1600" b="1" dirty="0">
                        <a:latin typeface="Bodoni MT Black" panose="02070A03080606020203" pitchFamily="18" charset="0"/>
                      </a:endParaRPr>
                    </a:p>
                  </a:txBody>
                  <a:tcPr/>
                </a:tc>
                <a:tc>
                  <a:txBody>
                    <a:bodyPr/>
                    <a:lstStyle/>
                    <a:p>
                      <a:r>
                        <a:rPr lang="en-US" sz="1100" b="1" dirty="0" smtClean="0">
                          <a:latin typeface="Bodoni MT Black" panose="02070A03080606020203" pitchFamily="18" charset="0"/>
                        </a:rPr>
                        <a:t>Mujib told the jubilant crowd that the poet had been proved wrong.  “Come back, O poet’’, he intoned dramatically, “and see how your Bangalees are today transformed into worthy men.”</a:t>
                      </a:r>
                      <a:endParaRPr lang="en-US" sz="1100" b="1" dirty="0">
                        <a:latin typeface="Bodoni MT Black" panose="02070A03080606020203" pitchFamily="18" charset="0"/>
                      </a:endParaRPr>
                    </a:p>
                  </a:txBody>
                  <a:tcPr/>
                </a:tc>
              </a:tr>
              <a:tr h="501228">
                <a:tc>
                  <a:txBody>
                    <a:bodyPr/>
                    <a:lstStyle/>
                    <a:p>
                      <a:pPr algn="ctr"/>
                      <a:r>
                        <a:rPr lang="en-US" sz="1600" b="1" dirty="0" smtClean="0">
                          <a:latin typeface="Bodoni MT Black" panose="02070A03080606020203" pitchFamily="18" charset="0"/>
                        </a:rPr>
                        <a:t>End of a long waiting</a:t>
                      </a:r>
                      <a:endParaRPr lang="en-US" sz="1600" b="1" dirty="0">
                        <a:latin typeface="Bodoni MT Black" panose="02070A03080606020203" pitchFamily="18" charset="0"/>
                      </a:endParaRPr>
                    </a:p>
                  </a:txBody>
                  <a:tcPr/>
                </a:tc>
                <a:tc>
                  <a:txBody>
                    <a:bodyPr/>
                    <a:lstStyle/>
                    <a:p>
                      <a:r>
                        <a:rPr lang="en-US" sz="1600" b="1" dirty="0" smtClean="0">
                          <a:latin typeface="Bodoni MT Black" panose="02070A03080606020203" pitchFamily="18" charset="0"/>
                        </a:rPr>
                        <a:t>Section E</a:t>
                      </a:r>
                      <a:endParaRPr lang="en-US" sz="1600" b="1" dirty="0">
                        <a:latin typeface="Bodoni MT Black" panose="02070A03080606020203" pitchFamily="18" charset="0"/>
                      </a:endParaRPr>
                    </a:p>
                  </a:txBody>
                  <a:tcPr/>
                </a:tc>
                <a:tc>
                  <a:txBody>
                    <a:bodyPr/>
                    <a:lstStyle/>
                    <a:p>
                      <a:r>
                        <a:rPr lang="en-US" sz="1200" b="1" dirty="0" smtClean="0">
                          <a:latin typeface="Bodoni MT Black" panose="02070A03080606020203" pitchFamily="18" charset="0"/>
                        </a:rPr>
                        <a:t>As soon as the door of the aircraft opened, Bangabandhu appeared. </a:t>
                      </a:r>
                      <a:endParaRPr lang="en-US" sz="1200" b="1" dirty="0">
                        <a:latin typeface="Bodoni MT Black" panose="02070A03080606020203" pitchFamily="18" charset="0"/>
                      </a:endParaRPr>
                    </a:p>
                  </a:txBody>
                  <a:tcPr/>
                </a:tc>
              </a:tr>
              <a:tr h="432103">
                <a:tc>
                  <a:txBody>
                    <a:bodyPr/>
                    <a:lstStyle/>
                    <a:p>
                      <a:pPr algn="ctr"/>
                      <a:r>
                        <a:rPr lang="en-US" sz="1600" b="1" dirty="0" smtClean="0">
                          <a:latin typeface="Bodoni MT Black" panose="02070A03080606020203" pitchFamily="18" charset="0"/>
                        </a:rPr>
                        <a:t>Tears of joy</a:t>
                      </a:r>
                      <a:endParaRPr lang="en-US" sz="1600" b="1" dirty="0">
                        <a:latin typeface="Bodoni MT Black" panose="02070A03080606020203" pitchFamily="18" charset="0"/>
                      </a:endParaRPr>
                    </a:p>
                  </a:txBody>
                  <a:tcPr/>
                </a:tc>
                <a:tc>
                  <a:txBody>
                    <a:bodyPr/>
                    <a:lstStyle/>
                    <a:p>
                      <a:r>
                        <a:rPr lang="en-US" sz="1600" b="1" dirty="0" smtClean="0">
                          <a:latin typeface="Bodoni MT Black" panose="02070A03080606020203" pitchFamily="18" charset="0"/>
                        </a:rPr>
                        <a:t>Section E</a:t>
                      </a:r>
                      <a:endParaRPr lang="en-US" sz="1600" b="1" dirty="0">
                        <a:latin typeface="Bodoni MT Black" panose="02070A03080606020203" pitchFamily="18" charset="0"/>
                      </a:endParaRPr>
                    </a:p>
                  </a:txBody>
                  <a:tcPr/>
                </a:tc>
                <a:tc>
                  <a:txBody>
                    <a:bodyPr/>
                    <a:lstStyle/>
                    <a:p>
                      <a:r>
                        <a:rPr lang="en-US" sz="1200" b="1" dirty="0" smtClean="0">
                          <a:latin typeface="Bodoni MT Black" panose="02070A03080606020203" pitchFamily="18" charset="0"/>
                        </a:rPr>
                        <a:t>Their tears soon led to moist eyes in nearly everyone else present around them. </a:t>
                      </a:r>
                      <a:endParaRPr lang="en-US" sz="1200" b="1" dirty="0">
                        <a:latin typeface="Bodoni MT Black" panose="02070A03080606020203" pitchFamily="18" charset="0"/>
                      </a:endParaRPr>
                    </a:p>
                  </a:txBody>
                  <a:tcPr/>
                </a:tc>
              </a:tr>
            </a:tbl>
          </a:graphicData>
        </a:graphic>
      </p:graphicFrame>
      <p:sp>
        <p:nvSpPr>
          <p:cNvPr id="3" name="TextBox 2"/>
          <p:cNvSpPr txBox="1"/>
          <p:nvPr/>
        </p:nvSpPr>
        <p:spPr>
          <a:xfrm>
            <a:off x="4721031" y="468966"/>
            <a:ext cx="1897635" cy="461665"/>
          </a:xfrm>
          <a:prstGeom prst="rect">
            <a:avLst/>
          </a:prstGeom>
          <a:noFill/>
          <a:ln w="38100">
            <a:solidFill>
              <a:schemeClr val="tx1"/>
            </a:solidFill>
          </a:ln>
        </p:spPr>
        <p:txBody>
          <a:bodyPr wrap="none" rtlCol="0">
            <a:spAutoFit/>
          </a:bodyPr>
          <a:lstStyle/>
          <a:p>
            <a:r>
              <a:rPr lang="en-US" sz="2400" b="1" dirty="0" smtClean="0">
                <a:latin typeface="Bodoni MT Black" panose="02070A03080606020203" pitchFamily="18" charset="0"/>
              </a:rPr>
              <a:t>Pair work </a:t>
            </a:r>
            <a:endParaRPr lang="en-US" sz="2400" b="1" dirty="0">
              <a:latin typeface="Bodoni MT Black" panose="02070A03080606020203" pitchFamily="18" charset="0"/>
            </a:endParaRPr>
          </a:p>
        </p:txBody>
      </p:sp>
    </p:spTree>
    <p:extLst>
      <p:ext uri="{BB962C8B-B14F-4D97-AF65-F5344CB8AC3E}">
        <p14:creationId xmlns:p14="http://schemas.microsoft.com/office/powerpoint/2010/main" val="121578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674"/>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44698" y="244698"/>
                <a:ext cx="11706895" cy="6362163"/>
              </a:xfrm>
              <a:prstGeom prst="frame">
                <a:avLst>
                  <a:gd name="adj1" fmla="val 2459"/>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5438" y="373487"/>
              <a:ext cx="989258" cy="50563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24" y="309092"/>
              <a:ext cx="1171978" cy="58230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4940" y="5935449"/>
              <a:ext cx="890254" cy="48839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698" y="5942075"/>
              <a:ext cx="1101316" cy="561248"/>
            </a:xfrm>
            <a:prstGeom prst="rect">
              <a:avLst/>
            </a:prstGeom>
          </p:spPr>
        </p:pic>
      </p:grpSp>
      <p:sp>
        <p:nvSpPr>
          <p:cNvPr id="2" name="TextBox 1"/>
          <p:cNvSpPr txBox="1"/>
          <p:nvPr/>
        </p:nvSpPr>
        <p:spPr>
          <a:xfrm>
            <a:off x="1339402" y="1097457"/>
            <a:ext cx="9329139" cy="830997"/>
          </a:xfrm>
          <a:prstGeom prst="rect">
            <a:avLst/>
          </a:prstGeom>
          <a:noFill/>
          <a:ln w="38100">
            <a:solidFill>
              <a:schemeClr val="tx1"/>
            </a:solidFill>
          </a:ln>
        </p:spPr>
        <p:txBody>
          <a:bodyPr wrap="square" rtlCol="0">
            <a:spAutoFit/>
          </a:bodyPr>
          <a:lstStyle/>
          <a:p>
            <a:r>
              <a:rPr lang="en-US" sz="2400" b="1" dirty="0">
                <a:latin typeface="Bodoni MT Black" panose="02070A03080606020203" pitchFamily="18" charset="0"/>
              </a:rPr>
              <a:t>Make a timeline of the incidents mentioned in the texts on Bangabandhu's homecoming.</a:t>
            </a:r>
            <a:r>
              <a:rPr lang="en-US" sz="2400" dirty="0"/>
              <a:t>  </a:t>
            </a:r>
          </a:p>
        </p:txBody>
      </p:sp>
      <p:graphicFrame>
        <p:nvGraphicFramePr>
          <p:cNvPr id="3" name="Table 2"/>
          <p:cNvGraphicFramePr>
            <a:graphicFrameLocks noGrp="1"/>
          </p:cNvGraphicFramePr>
          <p:nvPr>
            <p:extLst>
              <p:ext uri="{D42A27DB-BD31-4B8C-83A1-F6EECF244321}">
                <p14:modId xmlns:p14="http://schemas.microsoft.com/office/powerpoint/2010/main" val="2739744990"/>
              </p:ext>
            </p:extLst>
          </p:nvPr>
        </p:nvGraphicFramePr>
        <p:xfrm>
          <a:off x="986307" y="2031483"/>
          <a:ext cx="10501649" cy="3601563"/>
        </p:xfrm>
        <a:graphic>
          <a:graphicData uri="http://schemas.openxmlformats.org/drawingml/2006/table">
            <a:tbl>
              <a:tblPr firstRow="1" bandRow="1">
                <a:tableStyleId>{5940675A-B579-460E-94D1-54222C63F5DA}</a:tableStyleId>
              </a:tblPr>
              <a:tblGrid>
                <a:gridCol w="2231051"/>
                <a:gridCol w="8270598"/>
              </a:tblGrid>
              <a:tr h="4875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Timeline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Incident </a:t>
                      </a:r>
                      <a:endParaRPr lang="en-US" sz="2400" b="0" cap="none" spc="0" dirty="0">
                        <a:ln w="0"/>
                        <a:solidFill>
                          <a:schemeClr val="tx1"/>
                        </a:solidFill>
                        <a:effectLst>
                          <a:outerShdw blurRad="38100" dist="19050" dir="2700000" algn="tl" rotWithShape="0">
                            <a:schemeClr val="dk1">
                              <a:alpha val="40000"/>
                            </a:schemeClr>
                          </a:outerShdw>
                        </a:effectLst>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26 March 1971</a:t>
                      </a:r>
                      <a:endParaRPr lang="en-US" b="0" cap="none" spc="0" dirty="0">
                        <a:ln w="0"/>
                        <a:solidFill>
                          <a:schemeClr val="tx1"/>
                        </a:solidFill>
                        <a:effectLst>
                          <a:outerShdw blurRad="38100" dist="19050" dir="2700000" algn="tl" rotWithShape="0">
                            <a:schemeClr val="dk1">
                              <a:alpha val="40000"/>
                            </a:schemeClr>
                          </a:outerShdw>
                        </a:effectLst>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Bangabandhu was arrested and taken to Pakistan as a captive until 7</a:t>
                      </a:r>
                      <a:r>
                        <a:rPr lang="en-US" sz="1400" b="0" cap="none" spc="0" baseline="3000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th</a:t>
                      </a:r>
                      <a:r>
                        <a:rPr lang="en-US" sz="1400"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 January 1972</a:t>
                      </a:r>
                      <a:r>
                        <a:rPr lang="en-US" sz="1200"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 </a:t>
                      </a:r>
                      <a:endParaRPr lang="en-US" b="0" cap="none" spc="0" dirty="0">
                        <a:ln w="0"/>
                        <a:solidFill>
                          <a:schemeClr val="tx1"/>
                        </a:solidFill>
                        <a:effectLst>
                          <a:outerShdw blurRad="38100" dist="19050" dir="2700000" algn="tl" rotWithShape="0">
                            <a:schemeClr val="dk1">
                              <a:alpha val="40000"/>
                            </a:schemeClr>
                          </a:outerShdw>
                        </a:effectLst>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7</a:t>
                      </a:r>
                      <a:r>
                        <a:rPr lang="en-US" b="0" cap="none" spc="0" baseline="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 January 1972 </a:t>
                      </a:r>
                      <a:endParaRPr lang="en-US" b="0" cap="none" spc="0" dirty="0">
                        <a:ln w="0"/>
                        <a:solidFill>
                          <a:schemeClr val="tx1"/>
                        </a:solidFill>
                        <a:effectLst>
                          <a:outerShdw blurRad="38100" dist="19050" dir="2700000" algn="tl" rotWithShape="0">
                            <a:schemeClr val="dk1">
                              <a:alpha val="40000"/>
                            </a:schemeClr>
                          </a:outerShdw>
                        </a:effectLst>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Bangabandhu became free from prison and left Pakistan</a:t>
                      </a:r>
                      <a:r>
                        <a:rPr lang="en-US" sz="1600" b="0" cap="none" spc="0" baseline="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 in the evening </a:t>
                      </a:r>
                      <a:endParaRPr lang="en-US" sz="1600"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8 January 1972 </a:t>
                      </a:r>
                      <a:endParaRPr lang="en-US" b="0" cap="none" spc="0" dirty="0">
                        <a:ln w="0"/>
                        <a:solidFill>
                          <a:schemeClr val="tx1"/>
                        </a:solidFill>
                        <a:effectLst>
                          <a:outerShdw blurRad="38100" dist="19050" dir="2700000" algn="tl" rotWithShape="0">
                            <a:schemeClr val="dk1">
                              <a:alpha val="40000"/>
                            </a:schemeClr>
                          </a:outerShdw>
                        </a:effectLst>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Bangabandhu arrived at Heathrow</a:t>
                      </a:r>
                      <a:r>
                        <a:rPr lang="en-US" sz="1400" b="0" cap="none" spc="0" baseline="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 Airport, London of England in the early morning  </a:t>
                      </a:r>
                      <a:r>
                        <a:rPr lang="en-US" sz="1400"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 </a:t>
                      </a:r>
                      <a:endParaRPr lang="en-US" sz="1400" b="0" cap="none" spc="0" dirty="0">
                        <a:ln w="0"/>
                        <a:solidFill>
                          <a:schemeClr val="tx1"/>
                        </a:solidFill>
                        <a:effectLst>
                          <a:outerShdw blurRad="38100" dist="19050" dir="2700000" algn="tl" rotWithShape="0">
                            <a:schemeClr val="dk1">
                              <a:alpha val="40000"/>
                            </a:schemeClr>
                          </a:outerShdw>
                        </a:effectLst>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9 January 1972 </a:t>
                      </a:r>
                      <a:endParaRPr lang="en-US" b="0" cap="none" spc="0" dirty="0">
                        <a:ln w="0"/>
                        <a:solidFill>
                          <a:schemeClr val="tx1"/>
                        </a:solidFill>
                        <a:effectLst>
                          <a:outerShdw blurRad="38100" dist="19050" dir="2700000" algn="tl" rotWithShape="0">
                            <a:schemeClr val="dk1">
                              <a:alpha val="40000"/>
                            </a:schemeClr>
                          </a:outerShdw>
                        </a:effectLst>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Bangabandhu left London for Dhaka in the evening. </a:t>
                      </a:r>
                      <a:endParaRPr lang="en-US" sz="1400" b="0" cap="none" spc="0" dirty="0">
                        <a:ln w="0"/>
                        <a:solidFill>
                          <a:schemeClr val="tx1"/>
                        </a:solidFill>
                        <a:effectLst>
                          <a:outerShdw blurRad="38100" dist="19050" dir="2700000" algn="tl" rotWithShape="0">
                            <a:schemeClr val="dk1">
                              <a:alpha val="40000"/>
                            </a:schemeClr>
                          </a:outerShdw>
                        </a:effectLst>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10 January 1972 </a:t>
                      </a:r>
                      <a:endParaRPr lang="en-US" b="0" cap="none" spc="0" dirty="0">
                        <a:ln w="0"/>
                        <a:solidFill>
                          <a:schemeClr val="tx1"/>
                        </a:solidFill>
                        <a:effectLst>
                          <a:outerShdw blurRad="38100" dist="19050" dir="2700000" algn="tl" rotWithShape="0">
                            <a:schemeClr val="dk1">
                              <a:alpha val="40000"/>
                            </a:schemeClr>
                          </a:outerShdw>
                        </a:effectLst>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Bangabandhu reached Delhi in the morning.</a:t>
                      </a:r>
                      <a:endParaRPr lang="en-US" sz="1400" b="0" cap="none" spc="0" dirty="0">
                        <a:ln w="0"/>
                        <a:solidFill>
                          <a:schemeClr val="tx1"/>
                        </a:solidFill>
                        <a:effectLst>
                          <a:outerShdw blurRad="38100" dist="19050" dir="2700000" algn="tl" rotWithShape="0">
                            <a:schemeClr val="dk1">
                              <a:alpha val="40000"/>
                            </a:schemeClr>
                          </a:outerShdw>
                        </a:effectLst>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10 January 1972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Sometimes</a:t>
                      </a:r>
                      <a:r>
                        <a:rPr lang="en-US" sz="1400" b="0" cap="none" spc="0" baseline="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 after 1.30pm he landed with British Aircraft in Dhaka at the Tejgaon airport</a:t>
                      </a:r>
                      <a:endParaRPr lang="en-US" sz="1400" b="0" cap="none" spc="0" dirty="0">
                        <a:ln w="0"/>
                        <a:solidFill>
                          <a:schemeClr val="tx1"/>
                        </a:solidFill>
                        <a:effectLst>
                          <a:outerShdw blurRad="38100" dist="19050" dir="2700000" algn="tl" rotWithShape="0">
                            <a:schemeClr val="dk1">
                              <a:alpha val="40000"/>
                            </a:schemeClr>
                          </a:outerShdw>
                        </a:effectLst>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10 January 1972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There was three hours procession on an open truck on the way from the airport to Race course.</a:t>
                      </a:r>
                      <a:endParaRPr lang="en-US" sz="1400" b="0" cap="none" spc="0" dirty="0">
                        <a:ln w="0"/>
                        <a:solidFill>
                          <a:schemeClr val="tx1"/>
                        </a:solidFill>
                        <a:effectLst>
                          <a:outerShdw blurRad="38100" dist="19050" dir="2700000" algn="tl" rotWithShape="0">
                            <a:schemeClr val="dk1">
                              <a:alpha val="40000"/>
                            </a:schemeClr>
                          </a:outerShdw>
                        </a:effectLst>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10 January 1972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Finally, Bangabandhu made his</a:t>
                      </a:r>
                      <a:r>
                        <a:rPr lang="en-US" sz="1400" b="0" cap="none" spc="0" baseline="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 </a:t>
                      </a:r>
                      <a:r>
                        <a:rPr lang="en-US" sz="1400" b="0" cap="none" spc="0" dirty="0" smtClean="0">
                          <a:ln w="0"/>
                          <a:solidFill>
                            <a:schemeClr val="tx1"/>
                          </a:solidFill>
                          <a:effectLst>
                            <a:outerShdw blurRad="38100" dist="19050" dir="2700000" algn="tl" rotWithShape="0">
                              <a:schemeClr val="dk1">
                                <a:alpha val="40000"/>
                              </a:schemeClr>
                            </a:outerShdw>
                          </a:effectLst>
                          <a:latin typeface="Bodoni MT Black" panose="02070A03080606020203" pitchFamily="18" charset="0"/>
                        </a:rPr>
                        <a:t>way back to his family in the hazy winter evening.  </a:t>
                      </a:r>
                      <a:endParaRPr lang="en-US" sz="1400" b="0" cap="none" spc="0" dirty="0">
                        <a:ln w="0"/>
                        <a:solidFill>
                          <a:schemeClr val="tx1"/>
                        </a:solidFill>
                        <a:effectLst>
                          <a:outerShdw blurRad="38100" dist="19050" dir="2700000" algn="tl" rotWithShape="0">
                            <a:schemeClr val="dk1">
                              <a:alpha val="40000"/>
                            </a:schemeClr>
                          </a:outerShdw>
                        </a:effectLst>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TextBox 11"/>
          <p:cNvSpPr txBox="1"/>
          <p:nvPr/>
        </p:nvSpPr>
        <p:spPr>
          <a:xfrm>
            <a:off x="4912326" y="532760"/>
            <a:ext cx="2183290" cy="461665"/>
          </a:xfrm>
          <a:prstGeom prst="rect">
            <a:avLst/>
          </a:prstGeom>
          <a:noFill/>
          <a:ln w="38100">
            <a:solidFill>
              <a:schemeClr val="tx1"/>
            </a:solidFill>
          </a:ln>
        </p:spPr>
        <p:txBody>
          <a:bodyPr wrap="none" rtlCol="0">
            <a:spAutoFit/>
          </a:bodyPr>
          <a:lstStyle/>
          <a:p>
            <a:r>
              <a:rPr lang="en-US" sz="2400" b="1" dirty="0" smtClean="0">
                <a:latin typeface="Bodoni MT Black" panose="02070A03080606020203" pitchFamily="18" charset="0"/>
              </a:rPr>
              <a:t>Group work </a:t>
            </a:r>
            <a:endParaRPr lang="en-US" sz="2400" b="1" dirty="0">
              <a:latin typeface="Bodoni MT Black" panose="02070A03080606020203" pitchFamily="18" charset="0"/>
            </a:endParaRPr>
          </a:p>
        </p:txBody>
      </p:sp>
    </p:spTree>
    <p:extLst>
      <p:ext uri="{BB962C8B-B14F-4D97-AF65-F5344CB8AC3E}">
        <p14:creationId xmlns:p14="http://schemas.microsoft.com/office/powerpoint/2010/main" val="37004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ppt_w"/>
                                          </p:val>
                                        </p:tav>
                                        <p:tav tm="100000">
                                          <p:val>
                                            <p:strVal val="#ppt_w"/>
                                          </p:val>
                                        </p:tav>
                                      </p:tavLst>
                                    </p:anim>
                                    <p:anim calcmode="lin" valueType="num">
                                      <p:cBhvr>
                                        <p:cTn id="8"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ppt_w/2"/>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0751" y="1122456"/>
            <a:ext cx="2576346" cy="584775"/>
          </a:xfrm>
          <a:prstGeom prst="rect">
            <a:avLst/>
          </a:prstGeom>
          <a:noFill/>
          <a:ln w="57150">
            <a:solidFill>
              <a:schemeClr val="tx1"/>
            </a:solidFill>
          </a:ln>
        </p:spPr>
        <p:txBody>
          <a:bodyPr wrap="none" rtlCol="0">
            <a:spAutoFit/>
          </a:bodyPr>
          <a:lstStyle/>
          <a:p>
            <a:r>
              <a:rPr lang="en-US" sz="3200" b="1" dirty="0" smtClean="0">
                <a:solidFill>
                  <a:srgbClr val="C00000"/>
                </a:solidFill>
                <a:latin typeface="Bodoni MT Black" panose="02070A03080606020203" pitchFamily="18" charset="0"/>
              </a:rPr>
              <a:t>Evaluation </a:t>
            </a:r>
            <a:endParaRPr lang="en-US" sz="3200" b="1" dirty="0">
              <a:solidFill>
                <a:srgbClr val="C00000"/>
              </a:solidFill>
              <a:latin typeface="Bodoni MT Black" panose="02070A03080606020203" pitchFamily="18" charset="0"/>
            </a:endParaRPr>
          </a:p>
        </p:txBody>
      </p:sp>
      <p:sp>
        <p:nvSpPr>
          <p:cNvPr id="3" name="TextBox 2"/>
          <p:cNvSpPr txBox="1"/>
          <p:nvPr/>
        </p:nvSpPr>
        <p:spPr>
          <a:xfrm>
            <a:off x="2273030" y="2033606"/>
            <a:ext cx="7645939" cy="400110"/>
          </a:xfrm>
          <a:prstGeom prst="rect">
            <a:avLst/>
          </a:prstGeom>
          <a:noFill/>
          <a:ln w="38100">
            <a:solidFill>
              <a:schemeClr val="tx1"/>
            </a:solidFill>
          </a:ln>
        </p:spPr>
        <p:txBody>
          <a:bodyPr wrap="none" rtlCol="0">
            <a:spAutoFit/>
          </a:bodyPr>
          <a:lstStyle/>
          <a:p>
            <a:pPr marL="285750" indent="-285750">
              <a:buFont typeface="Wingdings" panose="05000000000000000000" pitchFamily="2" charset="2"/>
              <a:buChar char="Ø"/>
            </a:pPr>
            <a:r>
              <a:rPr lang="en-US" sz="2000" b="1" dirty="0" smtClean="0">
                <a:latin typeface="Bodoni MT Black" panose="02070A03080606020203" pitchFamily="18" charset="0"/>
              </a:rPr>
              <a:t>When did Bangabandhu arrest by the Pakistan Army? </a:t>
            </a:r>
            <a:endParaRPr lang="en-US" sz="2000" b="1" dirty="0">
              <a:latin typeface="Bodoni MT Black" panose="02070A03080606020203" pitchFamily="18" charset="0"/>
            </a:endParaRPr>
          </a:p>
        </p:txBody>
      </p:sp>
      <p:sp>
        <p:nvSpPr>
          <p:cNvPr id="4" name="TextBox 3"/>
          <p:cNvSpPr txBox="1"/>
          <p:nvPr/>
        </p:nvSpPr>
        <p:spPr>
          <a:xfrm>
            <a:off x="2262297" y="2568121"/>
            <a:ext cx="6109749" cy="400110"/>
          </a:xfrm>
          <a:prstGeom prst="rect">
            <a:avLst/>
          </a:prstGeom>
          <a:noFill/>
          <a:ln w="38100">
            <a:solidFill>
              <a:schemeClr val="tx1"/>
            </a:solidFill>
          </a:ln>
        </p:spPr>
        <p:txBody>
          <a:bodyPr wrap="none" rtlCol="0">
            <a:spAutoFit/>
          </a:bodyPr>
          <a:lstStyle/>
          <a:p>
            <a:pPr marL="342900" indent="-342900">
              <a:buFont typeface="Wingdings" panose="05000000000000000000" pitchFamily="2" charset="2"/>
              <a:buChar char="Ø"/>
            </a:pPr>
            <a:r>
              <a:rPr lang="en-US" sz="2000" b="1" dirty="0" smtClean="0">
                <a:latin typeface="Bodoni MT Black" panose="02070A03080606020203" pitchFamily="18" charset="0"/>
              </a:rPr>
              <a:t>Why did they dug a grave in front his cell? </a:t>
            </a:r>
            <a:endParaRPr lang="en-US" sz="2000" b="1" dirty="0">
              <a:latin typeface="Bodoni MT Black" panose="02070A03080606020203" pitchFamily="18" charset="0"/>
            </a:endParaRPr>
          </a:p>
        </p:txBody>
      </p:sp>
      <p:sp>
        <p:nvSpPr>
          <p:cNvPr id="8" name="TextBox 7"/>
          <p:cNvSpPr txBox="1"/>
          <p:nvPr/>
        </p:nvSpPr>
        <p:spPr>
          <a:xfrm>
            <a:off x="2272624" y="3086465"/>
            <a:ext cx="7392601" cy="400110"/>
          </a:xfrm>
          <a:prstGeom prst="rect">
            <a:avLst/>
          </a:prstGeom>
          <a:noFill/>
          <a:ln w="38100">
            <a:solidFill>
              <a:schemeClr val="tx1"/>
            </a:solidFill>
          </a:ln>
        </p:spPr>
        <p:txBody>
          <a:bodyPr wrap="none" rtlCol="0">
            <a:spAutoFit/>
          </a:bodyPr>
          <a:lstStyle/>
          <a:p>
            <a:pPr marL="285750" indent="-285750">
              <a:buFont typeface="Wingdings" panose="05000000000000000000" pitchFamily="2" charset="2"/>
              <a:buChar char="Ø"/>
            </a:pPr>
            <a:r>
              <a:rPr lang="en-US" sz="2000" b="1" dirty="0" smtClean="0">
                <a:latin typeface="Bodoni MT Black" panose="02070A03080606020203" pitchFamily="18" charset="0"/>
              </a:rPr>
              <a:t>What happened in the evening of 7</a:t>
            </a:r>
            <a:r>
              <a:rPr lang="en-US" sz="2000" b="1" baseline="30000" dirty="0" smtClean="0">
                <a:latin typeface="Bodoni MT Black" panose="02070A03080606020203" pitchFamily="18" charset="0"/>
              </a:rPr>
              <a:t>th</a:t>
            </a:r>
            <a:r>
              <a:rPr lang="en-US" sz="2000" b="1" dirty="0" smtClean="0">
                <a:latin typeface="Bodoni MT Black" panose="02070A03080606020203" pitchFamily="18" charset="0"/>
              </a:rPr>
              <a:t> January, 1972? </a:t>
            </a:r>
            <a:endParaRPr lang="en-US" sz="2000" b="1" dirty="0">
              <a:latin typeface="Bodoni MT Black" panose="02070A03080606020203" pitchFamily="18" charset="0"/>
            </a:endParaRPr>
          </a:p>
        </p:txBody>
      </p:sp>
      <p:sp>
        <p:nvSpPr>
          <p:cNvPr id="9" name="TextBox 8"/>
          <p:cNvSpPr txBox="1"/>
          <p:nvPr/>
        </p:nvSpPr>
        <p:spPr>
          <a:xfrm>
            <a:off x="2288055" y="3579133"/>
            <a:ext cx="8033738" cy="707886"/>
          </a:xfrm>
          <a:prstGeom prst="rect">
            <a:avLst/>
          </a:prstGeom>
          <a:noFill/>
          <a:ln w="38100">
            <a:solidFill>
              <a:schemeClr val="tx1"/>
            </a:solidFill>
          </a:ln>
        </p:spPr>
        <p:txBody>
          <a:bodyPr wrap="none" rtlCol="0">
            <a:spAutoFit/>
          </a:bodyPr>
          <a:lstStyle/>
          <a:p>
            <a:pPr marL="342900" indent="-342900">
              <a:buFont typeface="Wingdings" panose="05000000000000000000" pitchFamily="2" charset="2"/>
              <a:buChar char="Ø"/>
            </a:pPr>
            <a:r>
              <a:rPr lang="en-US" sz="2000" b="1" dirty="0" smtClean="0">
                <a:latin typeface="Bodoni MT Black" panose="02070A03080606020203" pitchFamily="18" charset="0"/>
              </a:rPr>
              <a:t>How did Bangabandhu honour by the British people and </a:t>
            </a:r>
          </a:p>
          <a:p>
            <a:r>
              <a:rPr lang="en-US" sz="2000" b="1" dirty="0" smtClean="0">
                <a:latin typeface="Bodoni MT Black" panose="02070A03080606020203" pitchFamily="18" charset="0"/>
              </a:rPr>
              <a:t>Their Government? </a:t>
            </a:r>
            <a:endParaRPr lang="en-US" sz="2000" b="1" dirty="0">
              <a:latin typeface="Bodoni MT Black" panose="02070A03080606020203" pitchFamily="18" charset="0"/>
            </a:endParaRPr>
          </a:p>
        </p:txBody>
      </p:sp>
      <p:sp>
        <p:nvSpPr>
          <p:cNvPr id="10" name="TextBox 9"/>
          <p:cNvSpPr txBox="1"/>
          <p:nvPr/>
        </p:nvSpPr>
        <p:spPr>
          <a:xfrm>
            <a:off x="2300934" y="4400936"/>
            <a:ext cx="7803418" cy="400110"/>
          </a:xfrm>
          <a:prstGeom prst="rect">
            <a:avLst/>
          </a:prstGeom>
          <a:noFill/>
          <a:ln w="38100">
            <a:solidFill>
              <a:schemeClr val="tx1"/>
            </a:solidFill>
          </a:ln>
        </p:spPr>
        <p:txBody>
          <a:bodyPr wrap="none" rtlCol="0">
            <a:spAutoFit/>
          </a:bodyPr>
          <a:lstStyle/>
          <a:p>
            <a:pPr marL="342900" indent="-342900">
              <a:buFont typeface="Wingdings" panose="05000000000000000000" pitchFamily="2" charset="2"/>
              <a:buChar char="Ø"/>
            </a:pPr>
            <a:r>
              <a:rPr lang="en-US" sz="2000" b="1" dirty="0" smtClean="0">
                <a:latin typeface="Bodoni MT Black" panose="02070A03080606020203" pitchFamily="18" charset="0"/>
              </a:rPr>
              <a:t>When did Bangabandhu come back in his Mother land?</a:t>
            </a:r>
            <a:endParaRPr lang="en-US" sz="2000" b="1" dirty="0">
              <a:latin typeface="Bodoni MT Black" panose="02070A03080606020203" pitchFamily="18" charset="0"/>
            </a:endParaRPr>
          </a:p>
        </p:txBody>
      </p:sp>
      <p:grpSp>
        <p:nvGrpSpPr>
          <p:cNvPr id="19" name="Group 18"/>
          <p:cNvGrpSpPr/>
          <p:nvPr/>
        </p:nvGrpSpPr>
        <p:grpSpPr>
          <a:xfrm>
            <a:off x="-36951" y="0"/>
            <a:ext cx="12228951" cy="6858000"/>
            <a:chOff x="-36951" y="0"/>
            <a:chExt cx="12228951" cy="6858000"/>
          </a:xfrm>
        </p:grpSpPr>
        <p:grpSp>
          <p:nvGrpSpPr>
            <p:cNvPr id="15" name="Group 14"/>
            <p:cNvGrpSpPr/>
            <p:nvPr/>
          </p:nvGrpSpPr>
          <p:grpSpPr>
            <a:xfrm>
              <a:off x="0" y="0"/>
              <a:ext cx="12192000" cy="6858000"/>
              <a:chOff x="0" y="0"/>
              <a:chExt cx="12192000" cy="6858000"/>
            </a:xfrm>
          </p:grpSpPr>
          <p:grpSp>
            <p:nvGrpSpPr>
              <p:cNvPr id="7" name="Group 6"/>
              <p:cNvGrpSpPr/>
              <p:nvPr/>
            </p:nvGrpSpPr>
            <p:grpSpPr>
              <a:xfrm>
                <a:off x="0" y="0"/>
                <a:ext cx="12192000" cy="6858000"/>
                <a:chOff x="0" y="0"/>
                <a:chExt cx="12192000" cy="6858000"/>
              </a:xfrm>
            </p:grpSpPr>
            <p:sp>
              <p:nvSpPr>
                <p:cNvPr id="5" name="Frame 4"/>
                <p:cNvSpPr/>
                <p:nvPr/>
              </p:nvSpPr>
              <p:spPr>
                <a:xfrm>
                  <a:off x="0" y="0"/>
                  <a:ext cx="12192000" cy="6858000"/>
                </a:xfrm>
                <a:prstGeom prst="frame">
                  <a:avLst>
                    <a:gd name="adj1" fmla="val 3486"/>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206062" y="231820"/>
                  <a:ext cx="11758411" cy="6387922"/>
                </a:xfrm>
                <a:prstGeom prst="frame">
                  <a:avLst>
                    <a:gd name="adj1" fmla="val 2478"/>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9343" y="380991"/>
                <a:ext cx="921933" cy="49477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04" y="293526"/>
                <a:ext cx="1391786" cy="64394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9342" y="5937160"/>
                <a:ext cx="921933" cy="52728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183" y="5962918"/>
                <a:ext cx="1106497" cy="563888"/>
              </a:xfrm>
              <a:prstGeom prst="rect">
                <a:avLst/>
              </a:prstGeom>
            </p:spPr>
          </p:pic>
        </p:gr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22011">
              <a:off x="-36951" y="1251412"/>
              <a:ext cx="2257306" cy="549592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21233">
              <a:off x="9736102" y="1185113"/>
              <a:ext cx="2257306" cy="5495925"/>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359579">
              <a:off x="5344026" y="815331"/>
              <a:ext cx="1348985" cy="9730187"/>
            </a:xfrm>
            <a:prstGeom prst="rect">
              <a:avLst/>
            </a:prstGeom>
          </p:spPr>
        </p:pic>
      </p:grpSp>
    </p:spTree>
    <p:extLst>
      <p:ext uri="{BB962C8B-B14F-4D97-AF65-F5344CB8AC3E}">
        <p14:creationId xmlns:p14="http://schemas.microsoft.com/office/powerpoint/2010/main" val="2642101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grpSp>
          <p:nvGrpSpPr>
            <p:cNvPr id="4" name="Group 3"/>
            <p:cNvGrpSpPr/>
            <p:nvPr/>
          </p:nvGrpSpPr>
          <p:grpSpPr>
            <a:xfrm>
              <a:off x="0" y="0"/>
              <a:ext cx="12192000" cy="6858000"/>
              <a:chOff x="0" y="0"/>
              <a:chExt cx="12192000" cy="6858000"/>
            </a:xfrm>
          </p:grpSpPr>
          <p:sp>
            <p:nvSpPr>
              <p:cNvPr id="2" name="Frame 1"/>
              <p:cNvSpPr/>
              <p:nvPr/>
            </p:nvSpPr>
            <p:spPr>
              <a:xfrm>
                <a:off x="0" y="0"/>
                <a:ext cx="12192000" cy="6858000"/>
              </a:xfrm>
              <a:prstGeom prst="frame">
                <a:avLst>
                  <a:gd name="adj1" fmla="val 3674"/>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31820" y="231820"/>
                <a:ext cx="11706895" cy="6400800"/>
              </a:xfrm>
              <a:prstGeom prst="frame">
                <a:avLst>
                  <a:gd name="adj1" fmla="val 2668"/>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6737" y="399245"/>
              <a:ext cx="999589" cy="52803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67" y="347729"/>
              <a:ext cx="1152830" cy="51515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9769" y="5944933"/>
              <a:ext cx="896558" cy="50481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062" y="5944933"/>
              <a:ext cx="1178588" cy="600626"/>
            </a:xfrm>
            <a:prstGeom prst="rect">
              <a:avLst/>
            </a:prstGeom>
          </p:spPr>
        </p:pic>
      </p:grpSp>
      <p:sp>
        <p:nvSpPr>
          <p:cNvPr id="10" name="TextBox 9"/>
          <p:cNvSpPr txBox="1"/>
          <p:nvPr/>
        </p:nvSpPr>
        <p:spPr>
          <a:xfrm>
            <a:off x="4408250" y="663262"/>
            <a:ext cx="3244734" cy="707886"/>
          </a:xfrm>
          <a:prstGeom prst="rect">
            <a:avLst/>
          </a:prstGeom>
          <a:noFill/>
          <a:ln w="57150">
            <a:solidFill>
              <a:schemeClr val="tx1"/>
            </a:solidFill>
          </a:ln>
        </p:spPr>
        <p:txBody>
          <a:bodyPr wrap="none" rtlCol="0">
            <a:spAutoFit/>
          </a:bodyPr>
          <a:lstStyle/>
          <a:p>
            <a:r>
              <a:rPr lang="en-US" sz="4000" b="1" dirty="0" smtClean="0">
                <a:latin typeface="Bodoni MT Black" panose="02070A03080606020203" pitchFamily="18" charset="0"/>
              </a:rPr>
              <a:t>Home work</a:t>
            </a:r>
            <a:endParaRPr lang="en-US" sz="4000" b="1" dirty="0">
              <a:latin typeface="Bodoni MT Black" panose="02070A03080606020203" pitchFamily="18"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6682" y="1499938"/>
            <a:ext cx="7547019" cy="3355398"/>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783895" y="4970747"/>
            <a:ext cx="8686629" cy="1077218"/>
          </a:xfrm>
          <a:prstGeom prst="rect">
            <a:avLst/>
          </a:prstGeom>
          <a:noFill/>
        </p:spPr>
        <p:txBody>
          <a:bodyPr wrap="square" rtlCol="0">
            <a:spAutoFit/>
          </a:bodyPr>
          <a:lstStyle/>
          <a:p>
            <a:r>
              <a:rPr lang="en-US" sz="3200" b="1" dirty="0" smtClean="0">
                <a:latin typeface="Bodoni MT Black" panose="02070A03080606020203" pitchFamily="18" charset="0"/>
              </a:rPr>
              <a:t>Write a paragraph about Bangabandhu’s </a:t>
            </a:r>
          </a:p>
          <a:p>
            <a:r>
              <a:rPr lang="en-US" sz="3200" b="1" dirty="0" smtClean="0">
                <a:latin typeface="Bodoni MT Black" panose="02070A03080606020203" pitchFamily="18" charset="0"/>
              </a:rPr>
              <a:t>homecoming in 150 words.</a:t>
            </a:r>
            <a:endParaRPr lang="en-US" sz="3200" b="1" dirty="0">
              <a:latin typeface="Bodoni MT Black" panose="02070A03080606020203" pitchFamily="18" charset="0"/>
            </a:endParaRPr>
          </a:p>
        </p:txBody>
      </p:sp>
    </p:spTree>
    <p:extLst>
      <p:ext uri="{BB962C8B-B14F-4D97-AF65-F5344CB8AC3E}">
        <p14:creationId xmlns:p14="http://schemas.microsoft.com/office/powerpoint/2010/main" val="355541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ppt_w"/>
                                          </p:val>
                                        </p:tav>
                                        <p:tav tm="100000">
                                          <p:val>
                                            <p:strVal val="#ppt_w"/>
                                          </p:val>
                                        </p:tav>
                                      </p:tavLst>
                                    </p:anim>
                                    <p:anim calcmode="lin" valueType="num">
                                      <p:cBhvr>
                                        <p:cTn id="8" dur="500" fill="hold"/>
                                        <p:tgtEl>
                                          <p:spTgt spid="1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2"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ppt_x</p:attrName>
                                        </p:attrNameLst>
                                      </p:cBhvr>
                                      <p:tavLst>
                                        <p:tav tm="0">
                                          <p:val>
                                            <p:strVal val="#ppt_x+#ppt_w/2"/>
                                          </p:val>
                                        </p:tav>
                                        <p:tav tm="100000">
                                          <p:val>
                                            <p:strVal val="#ppt_x"/>
                                          </p:val>
                                        </p:tav>
                                      </p:tavLst>
                                    </p:anim>
                                    <p:anim calcmode="lin" valueType="num">
                                      <p:cBhvr>
                                        <p:cTn id="20" dur="500" fill="hold"/>
                                        <p:tgtEl>
                                          <p:spTgt spid="16"/>
                                        </p:tgtEl>
                                        <p:attrNameLst>
                                          <p:attrName>ppt_y</p:attrName>
                                        </p:attrNameLst>
                                      </p:cBhvr>
                                      <p:tavLst>
                                        <p:tav tm="0">
                                          <p:val>
                                            <p:strVal val="#ppt_y"/>
                                          </p:val>
                                        </p:tav>
                                        <p:tav tm="100000">
                                          <p:val>
                                            <p:strVal val="#ppt_y"/>
                                          </p:val>
                                        </p:tav>
                                      </p:tavLst>
                                    </p:anim>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grpSp>
          <p:nvGrpSpPr>
            <p:cNvPr id="4" name="Group 3"/>
            <p:cNvGrpSpPr/>
            <p:nvPr/>
          </p:nvGrpSpPr>
          <p:grpSpPr>
            <a:xfrm>
              <a:off x="0" y="0"/>
              <a:ext cx="12192000" cy="6858000"/>
              <a:chOff x="0" y="0"/>
              <a:chExt cx="12192000" cy="6858000"/>
            </a:xfrm>
          </p:grpSpPr>
          <p:sp>
            <p:nvSpPr>
              <p:cNvPr id="2" name="Frame 1"/>
              <p:cNvSpPr/>
              <p:nvPr/>
            </p:nvSpPr>
            <p:spPr>
              <a:xfrm>
                <a:off x="0" y="0"/>
                <a:ext cx="12192000" cy="6858000"/>
              </a:xfrm>
              <a:prstGeom prst="frame">
                <a:avLst>
                  <a:gd name="adj1" fmla="val 3298"/>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06062" y="193183"/>
                <a:ext cx="11758411" cy="6439438"/>
              </a:xfrm>
              <a:prstGeom prst="frame">
                <a:avLst>
                  <a:gd name="adj1" fmla="val 2298"/>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254" y="290374"/>
              <a:ext cx="983437" cy="5982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67" y="251737"/>
              <a:ext cx="1079668" cy="56643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546" y="5957609"/>
              <a:ext cx="1181356" cy="60203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4701" y="5962917"/>
              <a:ext cx="867382" cy="488391"/>
            </a:xfrm>
            <a:prstGeom prst="rect">
              <a:avLst/>
            </a:prstGeom>
          </p:spPr>
        </p:pic>
      </p:grpSp>
      <p:sp>
        <p:nvSpPr>
          <p:cNvPr id="10" name="TextBox 9"/>
          <p:cNvSpPr txBox="1"/>
          <p:nvPr/>
        </p:nvSpPr>
        <p:spPr>
          <a:xfrm>
            <a:off x="1865226" y="2279560"/>
            <a:ext cx="8461547" cy="1862048"/>
          </a:xfrm>
          <a:prstGeom prst="rect">
            <a:avLst/>
          </a:prstGeom>
          <a:noFill/>
        </p:spPr>
        <p:txBody>
          <a:bodyPr wrap="none" rtlCol="0">
            <a:spAutoFit/>
          </a:bodyPr>
          <a:lstStyle/>
          <a:p>
            <a:r>
              <a:rPr lang="en-US" sz="11500" dirty="0" err="1" smtClean="0">
                <a:solidFill>
                  <a:srgbClr val="FF0000"/>
                </a:solidFill>
                <a:latin typeface="Bernard MT Condensed" panose="02050806060905020404" pitchFamily="18" charset="0"/>
              </a:rPr>
              <a:t>T</a:t>
            </a:r>
            <a:r>
              <a:rPr lang="en-US" sz="11500" dirty="0" err="1" smtClean="0">
                <a:solidFill>
                  <a:srgbClr val="FFFF00"/>
                </a:solidFill>
                <a:latin typeface="Bernard MT Condensed" panose="02050806060905020404" pitchFamily="18" charset="0"/>
              </a:rPr>
              <a:t>h</a:t>
            </a:r>
            <a:r>
              <a:rPr lang="en-US" sz="11500" dirty="0" err="1" smtClean="0">
                <a:solidFill>
                  <a:srgbClr val="002060"/>
                </a:solidFill>
                <a:latin typeface="Bernard MT Condensed" panose="02050806060905020404" pitchFamily="18" charset="0"/>
              </a:rPr>
              <a:t>a</a:t>
            </a:r>
            <a:r>
              <a:rPr lang="en-US" sz="11500" dirty="0" err="1" smtClean="0">
                <a:solidFill>
                  <a:srgbClr val="00B050"/>
                </a:solidFill>
                <a:latin typeface="Bernard MT Condensed" panose="02050806060905020404" pitchFamily="18" charset="0"/>
              </a:rPr>
              <a:t>n</a:t>
            </a:r>
            <a:r>
              <a:rPr lang="en-US" sz="11500" dirty="0" err="1" smtClean="0">
                <a:solidFill>
                  <a:srgbClr val="7030A0"/>
                </a:solidFill>
                <a:latin typeface="Bernard MT Condensed" panose="02050806060905020404" pitchFamily="18" charset="0"/>
              </a:rPr>
              <a:t>k</a:t>
            </a:r>
            <a:r>
              <a:rPr lang="en-US" sz="11500" dirty="0" err="1" smtClean="0">
                <a:solidFill>
                  <a:srgbClr val="FFC000"/>
                </a:solidFill>
                <a:latin typeface="Bernard MT Condensed" panose="02050806060905020404" pitchFamily="18" charset="0"/>
              </a:rPr>
              <a:t>’</a:t>
            </a:r>
            <a:r>
              <a:rPr lang="en-US" sz="11500" dirty="0" err="1" smtClean="0">
                <a:solidFill>
                  <a:schemeClr val="accent1"/>
                </a:solidFill>
                <a:latin typeface="Bernard MT Condensed" panose="02050806060905020404" pitchFamily="18" charset="0"/>
              </a:rPr>
              <a:t>s</a:t>
            </a:r>
            <a:r>
              <a:rPr lang="en-US" sz="11500" dirty="0" smtClean="0">
                <a:latin typeface="Bernard MT Condensed" panose="02050806060905020404" pitchFamily="18" charset="0"/>
              </a:rPr>
              <a:t> </a:t>
            </a:r>
            <a:r>
              <a:rPr lang="en-US" sz="11500" dirty="0" smtClean="0">
                <a:solidFill>
                  <a:schemeClr val="accent6">
                    <a:lumMod val="75000"/>
                  </a:schemeClr>
                </a:solidFill>
                <a:latin typeface="Bernard MT Condensed" panose="02050806060905020404" pitchFamily="18" charset="0"/>
              </a:rPr>
              <a:t>T</a:t>
            </a:r>
            <a:r>
              <a:rPr lang="en-US" sz="11500" dirty="0" smtClean="0">
                <a:solidFill>
                  <a:schemeClr val="accent2">
                    <a:lumMod val="75000"/>
                  </a:schemeClr>
                </a:solidFill>
                <a:latin typeface="Bernard MT Condensed" panose="02050806060905020404" pitchFamily="18" charset="0"/>
              </a:rPr>
              <a:t>o</a:t>
            </a:r>
            <a:r>
              <a:rPr lang="en-US" sz="11500" dirty="0" smtClean="0">
                <a:latin typeface="Bernard MT Condensed" panose="02050806060905020404" pitchFamily="18" charset="0"/>
              </a:rPr>
              <a:t> </a:t>
            </a:r>
            <a:r>
              <a:rPr lang="en-US" sz="11500" dirty="0" smtClean="0">
                <a:solidFill>
                  <a:schemeClr val="accent5">
                    <a:lumMod val="75000"/>
                  </a:schemeClr>
                </a:solidFill>
                <a:latin typeface="Bernard MT Condensed" panose="02050806060905020404" pitchFamily="18" charset="0"/>
              </a:rPr>
              <a:t>A</a:t>
            </a:r>
            <a:r>
              <a:rPr lang="en-US" sz="11500" dirty="0" smtClean="0">
                <a:solidFill>
                  <a:srgbClr val="FFC000"/>
                </a:solidFill>
                <a:latin typeface="Bernard MT Condensed" panose="02050806060905020404" pitchFamily="18" charset="0"/>
              </a:rPr>
              <a:t>l</a:t>
            </a:r>
            <a:r>
              <a:rPr lang="en-US" sz="11500" dirty="0" smtClean="0">
                <a:solidFill>
                  <a:srgbClr val="C00000"/>
                </a:solidFill>
                <a:latin typeface="Bernard MT Condensed" panose="02050806060905020404" pitchFamily="18" charset="0"/>
              </a:rPr>
              <a:t>l</a:t>
            </a:r>
            <a:r>
              <a:rPr lang="en-US" sz="11500" dirty="0" smtClean="0">
                <a:latin typeface="Bernard MT Condensed" panose="02050806060905020404" pitchFamily="18" charset="0"/>
              </a:rPr>
              <a:t> </a:t>
            </a:r>
            <a:endParaRPr lang="en-US" sz="11500" dirty="0">
              <a:latin typeface="Bernard MT Condensed" panose="02050806060905020404" pitchFamily="18" charset="0"/>
            </a:endParaRPr>
          </a:p>
        </p:txBody>
      </p:sp>
    </p:spTree>
    <p:extLst>
      <p:ext uri="{BB962C8B-B14F-4D97-AF65-F5344CB8AC3E}">
        <p14:creationId xmlns:p14="http://schemas.microsoft.com/office/powerpoint/2010/main" val="17543773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674"/>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44699" y="231820"/>
              <a:ext cx="11719774" cy="6375042"/>
            </a:xfrm>
            <a:prstGeom prst="frame">
              <a:avLst>
                <a:gd name="adj1" fmla="val 2664"/>
              </a:avLst>
            </a:prstGeom>
            <a:solidFill>
              <a:srgbClr val="00206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5318" y="1147791"/>
            <a:ext cx="7366716" cy="32421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604892" y="537257"/>
            <a:ext cx="8999387" cy="461665"/>
          </a:xfrm>
          <a:prstGeom prst="rect">
            <a:avLst/>
          </a:prstGeom>
          <a:noFill/>
        </p:spPr>
        <p:txBody>
          <a:bodyPr wrap="none" rtlCol="0">
            <a:spAutoFit/>
          </a:bodyPr>
          <a:lstStyle/>
          <a:p>
            <a:r>
              <a:rPr lang="en-US" sz="2400" b="1" dirty="0" smtClean="0">
                <a:solidFill>
                  <a:srgbClr val="C00000"/>
                </a:solidFill>
                <a:latin typeface="Franklin Gothic Heavy" panose="020B0903020102020204" pitchFamily="34" charset="0"/>
              </a:rPr>
              <a:t>Look at the picture and give answer the following questions. </a:t>
            </a:r>
            <a:endParaRPr lang="en-US" sz="2400" b="1" dirty="0">
              <a:solidFill>
                <a:srgbClr val="C00000"/>
              </a:solidFill>
              <a:latin typeface="Franklin Gothic Heavy" panose="020B0903020102020204" pitchFamily="34" charset="0"/>
            </a:endParaRPr>
          </a:p>
        </p:txBody>
      </p:sp>
      <p:sp>
        <p:nvSpPr>
          <p:cNvPr id="7" name="TextBox 6"/>
          <p:cNvSpPr txBox="1"/>
          <p:nvPr/>
        </p:nvSpPr>
        <p:spPr>
          <a:xfrm>
            <a:off x="1865958" y="4958183"/>
            <a:ext cx="5482270" cy="461665"/>
          </a:xfrm>
          <a:prstGeom prst="rect">
            <a:avLst/>
          </a:prstGeom>
          <a:noFill/>
          <a:ln w="38100">
            <a:solidFill>
              <a:schemeClr val="tx1"/>
            </a:solidFill>
          </a:ln>
        </p:spPr>
        <p:txBody>
          <a:bodyPr wrap="none" rtlCol="0">
            <a:spAutoFit/>
          </a:bodyPr>
          <a:lstStyle/>
          <a:p>
            <a:r>
              <a:rPr lang="en-US" sz="2000" b="1" dirty="0" smtClean="0">
                <a:solidFill>
                  <a:srgbClr val="002060"/>
                </a:solidFill>
                <a:latin typeface="Bodoni MT Black" panose="02070A03080606020203" pitchFamily="18" charset="0"/>
              </a:rPr>
              <a:t>Ques-1: What do you see in the picture</a:t>
            </a:r>
            <a:r>
              <a:rPr lang="en-US" sz="2400" b="1" dirty="0" smtClean="0">
                <a:solidFill>
                  <a:srgbClr val="002060"/>
                </a:solidFill>
                <a:latin typeface="Bodoni MT Black" panose="02070A03080606020203" pitchFamily="18" charset="0"/>
              </a:rPr>
              <a:t>? </a:t>
            </a:r>
            <a:endParaRPr lang="en-US" sz="2400" b="1" dirty="0">
              <a:solidFill>
                <a:srgbClr val="002060"/>
              </a:solidFill>
              <a:latin typeface="Bodoni MT Black" panose="02070A03080606020203"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4011" y="388342"/>
            <a:ext cx="978401" cy="57998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578" y="308747"/>
            <a:ext cx="1208108" cy="63381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007" y="5920094"/>
            <a:ext cx="1062679" cy="54155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31132" y="5932973"/>
            <a:ext cx="934631" cy="449937"/>
          </a:xfrm>
          <a:prstGeom prst="rect">
            <a:avLst/>
          </a:prstGeom>
        </p:spPr>
      </p:pic>
      <p:sp>
        <p:nvSpPr>
          <p:cNvPr id="12" name="Rectangle 11"/>
          <p:cNvSpPr/>
          <p:nvPr/>
        </p:nvSpPr>
        <p:spPr>
          <a:xfrm>
            <a:off x="1865958" y="4665689"/>
            <a:ext cx="8228756" cy="1015663"/>
          </a:xfrm>
          <a:prstGeom prst="rect">
            <a:avLst/>
          </a:prstGeom>
          <a:noFill/>
          <a:ln w="38100">
            <a:solidFill>
              <a:schemeClr val="tx1"/>
            </a:solidFill>
          </a:ln>
        </p:spPr>
        <p:txBody>
          <a:bodyPr wrap="square">
            <a:spAutoFit/>
          </a:bodyPr>
          <a:lstStyle/>
          <a:p>
            <a:r>
              <a:rPr lang="en-US" sz="2000" b="1" dirty="0" smtClean="0">
                <a:solidFill>
                  <a:srgbClr val="002060"/>
                </a:solidFill>
                <a:latin typeface="Bodoni MT Black" panose="02070A03080606020203" pitchFamily="18" charset="0"/>
                <a:cs typeface="Times New Roman" panose="02020603050405020304" pitchFamily="18" charset="0"/>
              </a:rPr>
              <a:t>Ans-1: We </a:t>
            </a:r>
            <a:r>
              <a:rPr lang="en-US" sz="2000" b="1" dirty="0">
                <a:solidFill>
                  <a:srgbClr val="002060"/>
                </a:solidFill>
                <a:latin typeface="Bodoni MT Black" panose="02070A03080606020203" pitchFamily="18" charset="0"/>
                <a:cs typeface="Times New Roman" panose="02020603050405020304" pitchFamily="18" charset="0"/>
              </a:rPr>
              <a:t>see the father of the nation Bangabandhu Sheikh Mujibur Rahman standing on a </a:t>
            </a:r>
            <a:r>
              <a:rPr lang="en-US" sz="2000" b="1" dirty="0" smtClean="0">
                <a:solidFill>
                  <a:srgbClr val="002060"/>
                </a:solidFill>
                <a:latin typeface="Bodoni MT Black" panose="02070A03080606020203" pitchFamily="18" charset="0"/>
                <a:cs typeface="Times New Roman" panose="02020603050405020304" pitchFamily="18" charset="0"/>
              </a:rPr>
              <a:t>truck </a:t>
            </a:r>
            <a:r>
              <a:rPr lang="en-US" sz="2000" b="1" dirty="0">
                <a:solidFill>
                  <a:srgbClr val="002060"/>
                </a:solidFill>
                <a:latin typeface="Bodoni MT Black" panose="02070A03080606020203" pitchFamily="18" charset="0"/>
                <a:cs typeface="Times New Roman" panose="02020603050405020304" pitchFamily="18" charset="0"/>
              </a:rPr>
              <a:t>surrounding with many people around him.</a:t>
            </a:r>
          </a:p>
        </p:txBody>
      </p:sp>
      <p:sp>
        <p:nvSpPr>
          <p:cNvPr id="13" name="Rectangle 12"/>
          <p:cNvSpPr/>
          <p:nvPr/>
        </p:nvSpPr>
        <p:spPr>
          <a:xfrm>
            <a:off x="1925429" y="4958183"/>
            <a:ext cx="5363328" cy="369332"/>
          </a:xfrm>
          <a:prstGeom prst="rect">
            <a:avLst/>
          </a:prstGeom>
          <a:ln w="38100">
            <a:solidFill>
              <a:schemeClr val="tx1"/>
            </a:solidFill>
          </a:ln>
        </p:spPr>
        <p:txBody>
          <a:bodyPr wrap="none">
            <a:spAutoFit/>
          </a:bodyPr>
          <a:lstStyle/>
          <a:p>
            <a:r>
              <a:rPr lang="en-US" b="1" dirty="0" smtClean="0">
                <a:solidFill>
                  <a:srgbClr val="002060"/>
                </a:solidFill>
                <a:latin typeface="Bodoni MT Black" panose="02070A03080606020203" pitchFamily="18" charset="0"/>
                <a:cs typeface="Times New Roman" panose="02020603050405020304" pitchFamily="18" charset="0"/>
              </a:rPr>
              <a:t>Ques-2: What </a:t>
            </a:r>
            <a:r>
              <a:rPr lang="en-US" b="1" dirty="0">
                <a:solidFill>
                  <a:srgbClr val="002060"/>
                </a:solidFill>
                <a:latin typeface="Bodoni MT Black" panose="02070A03080606020203" pitchFamily="18" charset="0"/>
                <a:cs typeface="Times New Roman" panose="02020603050405020304" pitchFamily="18" charset="0"/>
              </a:rPr>
              <a:t>do you identify in the picture?</a:t>
            </a:r>
          </a:p>
        </p:txBody>
      </p:sp>
      <p:sp>
        <p:nvSpPr>
          <p:cNvPr id="18" name="Rectangle 17"/>
          <p:cNvSpPr/>
          <p:nvPr/>
        </p:nvSpPr>
        <p:spPr>
          <a:xfrm>
            <a:off x="1865958" y="4835072"/>
            <a:ext cx="8045052" cy="707886"/>
          </a:xfrm>
          <a:prstGeom prst="rect">
            <a:avLst/>
          </a:prstGeom>
          <a:ln w="38100">
            <a:solidFill>
              <a:schemeClr val="tx1"/>
            </a:solidFill>
          </a:ln>
        </p:spPr>
        <p:txBody>
          <a:bodyPr wrap="square">
            <a:spAutoFit/>
          </a:bodyPr>
          <a:lstStyle/>
          <a:p>
            <a:r>
              <a:rPr lang="en-US" sz="2000" b="1" dirty="0" smtClean="0">
                <a:solidFill>
                  <a:srgbClr val="002060"/>
                </a:solidFill>
                <a:latin typeface="Bodoni MT Black" panose="02070A03080606020203" pitchFamily="18" charset="0"/>
              </a:rPr>
              <a:t>Ans-2: </a:t>
            </a:r>
            <a:r>
              <a:rPr lang="en-US" sz="2000" b="1" dirty="0">
                <a:solidFill>
                  <a:srgbClr val="002060"/>
                </a:solidFill>
                <a:latin typeface="Bodoni MT Black" panose="02070A03080606020203" pitchFamily="18" charset="0"/>
              </a:rPr>
              <a:t>I can identify Bangabandhu Sheikh Mujibur Rahman on the open truck in the middle of the picture.</a:t>
            </a:r>
          </a:p>
        </p:txBody>
      </p:sp>
      <p:sp>
        <p:nvSpPr>
          <p:cNvPr id="14" name="Rectangle 13"/>
          <p:cNvSpPr/>
          <p:nvPr/>
        </p:nvSpPr>
        <p:spPr>
          <a:xfrm>
            <a:off x="1865958" y="4755285"/>
            <a:ext cx="8045051" cy="707886"/>
          </a:xfrm>
          <a:prstGeom prst="rect">
            <a:avLst/>
          </a:prstGeom>
          <a:ln w="38100">
            <a:solidFill>
              <a:schemeClr val="tx1"/>
            </a:solidFill>
          </a:ln>
        </p:spPr>
        <p:txBody>
          <a:bodyPr wrap="square">
            <a:spAutoFit/>
          </a:bodyPr>
          <a:lstStyle/>
          <a:p>
            <a:r>
              <a:rPr lang="en-US" sz="2000" b="1" dirty="0">
                <a:solidFill>
                  <a:srgbClr val="002060"/>
                </a:solidFill>
                <a:latin typeface="Bodoni MT Black" panose="02070A03080606020203" pitchFamily="18" charset="0"/>
                <a:cs typeface="Times New Roman" panose="02020603050405020304" pitchFamily="18" charset="0"/>
              </a:rPr>
              <a:t>Ques-3: Do you find any connection between the picture and the title of the lesson?  How?</a:t>
            </a:r>
          </a:p>
        </p:txBody>
      </p:sp>
      <p:sp>
        <p:nvSpPr>
          <p:cNvPr id="17" name="Rectangle 16"/>
          <p:cNvSpPr/>
          <p:nvPr/>
        </p:nvSpPr>
        <p:spPr>
          <a:xfrm>
            <a:off x="1865958" y="4701105"/>
            <a:ext cx="8604566" cy="1015663"/>
          </a:xfrm>
          <a:prstGeom prst="rect">
            <a:avLst/>
          </a:prstGeom>
          <a:ln w="38100">
            <a:solidFill>
              <a:schemeClr val="tx1"/>
            </a:solidFill>
          </a:ln>
        </p:spPr>
        <p:txBody>
          <a:bodyPr wrap="square">
            <a:spAutoFit/>
          </a:bodyPr>
          <a:lstStyle/>
          <a:p>
            <a:r>
              <a:rPr lang="en-US" sz="2000" b="1" dirty="0">
                <a:solidFill>
                  <a:srgbClr val="002060"/>
                </a:solidFill>
                <a:latin typeface="Bodoni MT Black" panose="02070A03080606020203" pitchFamily="18" charset="0"/>
                <a:cs typeface="Times New Roman" panose="02020603050405020304" pitchFamily="18" charset="0"/>
              </a:rPr>
              <a:t>Ans-3: Yes, we find a connection between the picture and title of the lesson. The title of the lesson “The tale of Homecoming” and the picture shows Bangabandhu homecoming 10 January 1972.</a:t>
            </a:r>
          </a:p>
        </p:txBody>
      </p:sp>
    </p:spTree>
    <p:extLst>
      <p:ext uri="{BB962C8B-B14F-4D97-AF65-F5344CB8AC3E}">
        <p14:creationId xmlns:p14="http://schemas.microsoft.com/office/powerpoint/2010/main" val="5695276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xit" presetSubtype="8" fill="hold" grpId="1"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ppt_w*1.125000"/>
                                          </p:val>
                                        </p:tav>
                                      </p:tavLst>
                                    </p:anim>
                                    <p:animEffect transition="out" filter="wipe(left)">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ppt_x</p:attrName>
                                        </p:attrNameLst>
                                      </p:cBhvr>
                                      <p:tavLst>
                                        <p:tav tm="0">
                                          <p:val>
                                            <p:strVal val="#ppt_x+#ppt_w*1.125000"/>
                                          </p:val>
                                        </p:tav>
                                        <p:tav tm="100000">
                                          <p:val>
                                            <p:strVal val="#ppt_x"/>
                                          </p:val>
                                        </p:tav>
                                      </p:tavLst>
                                    </p:anim>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xit" presetSubtype="8" fill="hold" grpId="1"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ppt_w*1.125000"/>
                                          </p:val>
                                        </p:tav>
                                      </p:tavLst>
                                    </p:anim>
                                    <p:animEffect transition="out" filter="wipe(left)">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ppt_x</p:attrName>
                                        </p:attrNameLst>
                                      </p:cBhvr>
                                      <p:tavLst>
                                        <p:tav tm="0">
                                          <p:val>
                                            <p:strVal val="#ppt_x+#ppt_w*1.125000"/>
                                          </p:val>
                                        </p:tav>
                                        <p:tav tm="100000">
                                          <p:val>
                                            <p:strVal val="#ppt_x"/>
                                          </p:val>
                                        </p:tav>
                                      </p:tavLst>
                                    </p:anim>
                                    <p:animEffect transition="in" filter="wipe(left)">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xit" presetSubtype="8" fill="hold" grpId="1" nodeType="click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ppt_x-#ppt_w*1.125000"/>
                                          </p:val>
                                        </p:tav>
                                      </p:tavLst>
                                    </p:anim>
                                    <p:animEffect transition="out" filter="wipe(left)">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2" presetClass="entr" presetSubtype="2"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ppt_x</p:attrName>
                                        </p:attrNameLst>
                                      </p:cBhvr>
                                      <p:tavLst>
                                        <p:tav tm="0">
                                          <p:val>
                                            <p:strVal val="#ppt_x+#ppt_w*1.125000"/>
                                          </p:val>
                                        </p:tav>
                                        <p:tav tm="100000">
                                          <p:val>
                                            <p:strVal val="#ppt_x"/>
                                          </p:val>
                                        </p:tav>
                                      </p:tavLst>
                                    </p:anim>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xit" presetSubtype="8" fill="hold" grpId="1" nodeType="clickEffect">
                                  <p:stCondLst>
                                    <p:cond delay="0"/>
                                  </p:stCondLst>
                                  <p:childTnLst>
                                    <p:anim calcmode="lin" valueType="num">
                                      <p:cBhvr additive="base">
                                        <p:cTn id="60" dur="500"/>
                                        <p:tgtEl>
                                          <p:spTgt spid="18"/>
                                        </p:tgtEl>
                                        <p:attrNameLst>
                                          <p:attrName>ppt_x</p:attrName>
                                        </p:attrNameLst>
                                      </p:cBhvr>
                                      <p:tavLst>
                                        <p:tav tm="0">
                                          <p:val>
                                            <p:strVal val="#ppt_x"/>
                                          </p:val>
                                        </p:tav>
                                        <p:tav tm="100000">
                                          <p:val>
                                            <p:strVal val="#ppt_x-#ppt_w*1.125000"/>
                                          </p:val>
                                        </p:tav>
                                      </p:tavLst>
                                    </p:anim>
                                    <p:animEffect transition="out" filter="wipe(left)">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2" presetClass="entr" presetSubtype="2"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p:tgtEl>
                                          <p:spTgt spid="14"/>
                                        </p:tgtEl>
                                        <p:attrNameLst>
                                          <p:attrName>ppt_x</p:attrName>
                                        </p:attrNameLst>
                                      </p:cBhvr>
                                      <p:tavLst>
                                        <p:tav tm="0">
                                          <p:val>
                                            <p:strVal val="#ppt_x+#ppt_w*1.125000"/>
                                          </p:val>
                                        </p:tav>
                                        <p:tav tm="100000">
                                          <p:val>
                                            <p:strVal val="#ppt_x"/>
                                          </p:val>
                                        </p:tav>
                                      </p:tavLst>
                                    </p:anim>
                                    <p:animEffect transition="in" filter="wipe(left)">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xit" presetSubtype="8" fill="hold" grpId="1" nodeType="clickEffect">
                                  <p:stCondLst>
                                    <p:cond delay="0"/>
                                  </p:stCondLst>
                                  <p:childTnLst>
                                    <p:anim calcmode="lin" valueType="num">
                                      <p:cBhvr additive="base">
                                        <p:cTn id="72" dur="500"/>
                                        <p:tgtEl>
                                          <p:spTgt spid="14"/>
                                        </p:tgtEl>
                                        <p:attrNameLst>
                                          <p:attrName>ppt_x</p:attrName>
                                        </p:attrNameLst>
                                      </p:cBhvr>
                                      <p:tavLst>
                                        <p:tav tm="0">
                                          <p:val>
                                            <p:strVal val="#ppt_x"/>
                                          </p:val>
                                        </p:tav>
                                        <p:tav tm="100000">
                                          <p:val>
                                            <p:strVal val="#ppt_x-#ppt_w*1.125000"/>
                                          </p:val>
                                        </p:tav>
                                      </p:tavLst>
                                    </p:anim>
                                    <p:animEffect transition="out" filter="wipe(left)">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2" presetClass="entr" presetSubtype="2"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p:tgtEl>
                                          <p:spTgt spid="17"/>
                                        </p:tgtEl>
                                        <p:attrNameLst>
                                          <p:attrName>ppt_x</p:attrName>
                                        </p:attrNameLst>
                                      </p:cBhvr>
                                      <p:tavLst>
                                        <p:tav tm="0">
                                          <p:val>
                                            <p:strVal val="#ppt_x+#ppt_w*1.125000"/>
                                          </p:val>
                                        </p:tav>
                                        <p:tav tm="100000">
                                          <p:val>
                                            <p:strVal val="#ppt_x"/>
                                          </p:val>
                                        </p:tav>
                                      </p:tavLst>
                                    </p:anim>
                                    <p:animEffect transition="in" filter="wipe(left)">
                                      <p:cBhvr>
                                        <p:cTn id="80" dur="5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xit" presetSubtype="8" fill="hold" grpId="1" nodeType="clickEffect">
                                  <p:stCondLst>
                                    <p:cond delay="0"/>
                                  </p:stCondLst>
                                  <p:childTnLst>
                                    <p:anim calcmode="lin" valueType="num">
                                      <p:cBhvr additive="base">
                                        <p:cTn id="84" dur="500"/>
                                        <p:tgtEl>
                                          <p:spTgt spid="17"/>
                                        </p:tgtEl>
                                        <p:attrNameLst>
                                          <p:attrName>ppt_x</p:attrName>
                                        </p:attrNameLst>
                                      </p:cBhvr>
                                      <p:tavLst>
                                        <p:tav tm="0">
                                          <p:val>
                                            <p:strVal val="#ppt_x"/>
                                          </p:val>
                                        </p:tav>
                                        <p:tav tm="100000">
                                          <p:val>
                                            <p:strVal val="#ppt_x-#ppt_w*1.125000"/>
                                          </p:val>
                                        </p:tav>
                                      </p:tavLst>
                                    </p:anim>
                                    <p:animEffect transition="out" filter="wipe(left)">
                                      <p:cBhvr>
                                        <p:cTn id="85" dur="500"/>
                                        <p:tgtEl>
                                          <p:spTgt spid="17"/>
                                        </p:tgtEl>
                                      </p:cBhvr>
                                    </p:animEffect>
                                    <p:set>
                                      <p:cBhvr>
                                        <p:cTn id="8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2" grpId="0" animBg="1"/>
      <p:bldP spid="12" grpId="1" animBg="1"/>
      <p:bldP spid="13" grpId="0" animBg="1"/>
      <p:bldP spid="13" grpId="1" animBg="1"/>
      <p:bldP spid="18" grpId="0" animBg="1"/>
      <p:bldP spid="18" grpId="1" animBg="1"/>
      <p:bldP spid="14" grpId="0" animBg="1"/>
      <p:bldP spid="14" grpId="1" animBg="1"/>
      <p:bldP spid="17" grpId="0" animBg="1"/>
      <p:bldP spid="1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3485"/>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18940" y="231820"/>
            <a:ext cx="11732653" cy="6387921"/>
          </a:xfrm>
          <a:prstGeom prst="frame">
            <a:avLst>
              <a:gd name="adj1" fmla="val 2477"/>
            </a:avLst>
          </a:prstGeom>
          <a:solidFill>
            <a:srgbClr val="7030A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6436" y="337936"/>
            <a:ext cx="1210614" cy="64085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 y="265558"/>
            <a:ext cx="1539704" cy="6825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5464" y="97991"/>
            <a:ext cx="9149455" cy="6655577"/>
          </a:xfrm>
          <a:prstGeom prst="rect">
            <a:avLst/>
          </a:prstGeom>
        </p:spPr>
      </p:pic>
      <p:sp>
        <p:nvSpPr>
          <p:cNvPr id="3" name="TextBox 2"/>
          <p:cNvSpPr txBox="1"/>
          <p:nvPr/>
        </p:nvSpPr>
        <p:spPr>
          <a:xfrm>
            <a:off x="3255282" y="3071837"/>
            <a:ext cx="6050824" cy="707886"/>
          </a:xfrm>
          <a:prstGeom prst="rect">
            <a:avLst/>
          </a:prstGeom>
          <a:noFill/>
        </p:spPr>
        <p:txBody>
          <a:bodyPr wrap="none" rtlCol="0">
            <a:spAutoFit/>
          </a:bodyPr>
          <a:lstStyle/>
          <a:p>
            <a:r>
              <a:rPr lang="en-US" sz="4000" b="1" dirty="0" smtClean="0">
                <a:solidFill>
                  <a:srgbClr val="7030A0"/>
                </a:solidFill>
                <a:latin typeface="Franklin Gothic Heavy" panose="020B0903020102020204" pitchFamily="34" charset="0"/>
              </a:rPr>
              <a:t>The Tale of Homecoming</a:t>
            </a:r>
            <a:endParaRPr lang="en-US" sz="4000" b="1" dirty="0">
              <a:solidFill>
                <a:srgbClr val="7030A0"/>
              </a:solidFill>
              <a:latin typeface="Franklin Gothic Heavy" panose="020B0903020102020204" pitchFamily="34" charset="0"/>
            </a:endParaRPr>
          </a:p>
        </p:txBody>
      </p:sp>
      <p:sp>
        <p:nvSpPr>
          <p:cNvPr id="2" name="TextBox 1"/>
          <p:cNvSpPr txBox="1"/>
          <p:nvPr/>
        </p:nvSpPr>
        <p:spPr>
          <a:xfrm>
            <a:off x="2973231" y="978794"/>
            <a:ext cx="6592061" cy="584775"/>
          </a:xfrm>
          <a:prstGeom prst="rect">
            <a:avLst/>
          </a:prstGeom>
          <a:noFill/>
        </p:spPr>
        <p:txBody>
          <a:bodyPr wrap="none" rtlCol="0">
            <a:spAutoFit/>
          </a:bodyPr>
          <a:lstStyle/>
          <a:p>
            <a:r>
              <a:rPr lang="en-US" sz="3200" b="1" dirty="0" smtClean="0">
                <a:latin typeface="Bodoni MT Black" panose="02070A03080606020203" pitchFamily="18" charset="0"/>
              </a:rPr>
              <a:t>So, Today’s our lesson is……….</a:t>
            </a:r>
            <a:endParaRPr lang="en-US" sz="3200" b="1" dirty="0">
              <a:latin typeface="Bodoni MT Black" panose="02070A03080606020203" pitchFamily="18"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516" y="5377209"/>
            <a:ext cx="11439241" cy="1258631"/>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3703" y="1571625"/>
            <a:ext cx="3816627" cy="158943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109" y="5102283"/>
            <a:ext cx="1481951" cy="845228"/>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612193" y="5114781"/>
            <a:ext cx="1435007" cy="818453"/>
          </a:xfrm>
          <a:prstGeom prst="rect">
            <a:avLst/>
          </a:prstGeom>
        </p:spPr>
      </p:pic>
    </p:spTree>
    <p:extLst>
      <p:ext uri="{BB962C8B-B14F-4D97-AF65-F5344CB8AC3E}">
        <p14:creationId xmlns:p14="http://schemas.microsoft.com/office/powerpoint/2010/main" val="3323397632"/>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66647" y="709553"/>
            <a:ext cx="4818948" cy="707886"/>
          </a:xfrm>
          <a:prstGeom prst="rect">
            <a:avLst/>
          </a:prstGeom>
          <a:noFill/>
          <a:ln w="57150">
            <a:solidFill>
              <a:schemeClr val="tx1"/>
            </a:solidFill>
          </a:ln>
        </p:spPr>
        <p:txBody>
          <a:bodyPr wrap="none" rtlCol="0">
            <a:spAutoFit/>
          </a:bodyPr>
          <a:lstStyle/>
          <a:p>
            <a:r>
              <a:rPr lang="en-US" sz="4000" b="1" dirty="0" smtClean="0">
                <a:latin typeface="Franklin Gothic Heavy" panose="020B0903020102020204" pitchFamily="34" charset="0"/>
              </a:rPr>
              <a:t>Learning outcomes</a:t>
            </a:r>
            <a:endParaRPr lang="en-US" sz="4000" b="1" dirty="0">
              <a:latin typeface="Franklin Gothic Heavy" panose="020B0903020102020204" pitchFamily="34" charset="0"/>
            </a:endParaRPr>
          </a:p>
        </p:txBody>
      </p:sp>
      <p:sp>
        <p:nvSpPr>
          <p:cNvPr id="7" name="Rectangle 6"/>
          <p:cNvSpPr/>
          <p:nvPr/>
        </p:nvSpPr>
        <p:spPr>
          <a:xfrm>
            <a:off x="1275479" y="1615664"/>
            <a:ext cx="9991838" cy="584775"/>
          </a:xfrm>
          <a:prstGeom prst="rect">
            <a:avLst/>
          </a:prstGeom>
        </p:spPr>
        <p:txBody>
          <a:bodyPr wrap="none">
            <a:spAutoFit/>
          </a:bodyPr>
          <a:lstStyle/>
          <a:p>
            <a:pPr lvl="0">
              <a:defRPr/>
            </a:pPr>
            <a:r>
              <a:rPr lang="en-US" sz="3200" b="1" kern="0" dirty="0">
                <a:ln w="1905"/>
                <a:solidFill>
                  <a:srgbClr val="000099"/>
                </a:solidFill>
                <a:effectLst>
                  <a:innerShdw blurRad="69850" dist="43180" dir="5400000">
                    <a:srgbClr val="000000">
                      <a:alpha val="65000"/>
                    </a:srgbClr>
                  </a:innerShdw>
                </a:effectLst>
                <a:latin typeface="Bodoni MT Black" panose="02070A03080606020203" pitchFamily="18" charset="0"/>
                <a:cs typeface="Times New Roman" panose="02020603050405020304" pitchFamily="18" charset="0"/>
              </a:rPr>
              <a:t>After this lesson the students will be able </a:t>
            </a:r>
            <a:r>
              <a:rPr lang="en-US" sz="3200" b="1" kern="0" dirty="0" smtClean="0">
                <a:ln w="1905"/>
                <a:solidFill>
                  <a:srgbClr val="000099"/>
                </a:solidFill>
                <a:effectLst>
                  <a:innerShdw blurRad="69850" dist="43180" dir="5400000">
                    <a:srgbClr val="000000">
                      <a:alpha val="65000"/>
                    </a:srgbClr>
                  </a:innerShdw>
                </a:effectLst>
                <a:latin typeface="Bodoni MT Black" panose="02070A03080606020203" pitchFamily="18" charset="0"/>
                <a:cs typeface="Times New Roman" panose="02020603050405020304" pitchFamily="18" charset="0"/>
              </a:rPr>
              <a:t>to…..</a:t>
            </a:r>
            <a:endParaRPr lang="en-US" sz="3200" b="1" kern="0" dirty="0">
              <a:ln w="1905"/>
              <a:solidFill>
                <a:srgbClr val="000099"/>
              </a:solidFill>
              <a:effectLst>
                <a:innerShdw blurRad="69850" dist="43180" dir="5400000">
                  <a:srgbClr val="000000">
                    <a:alpha val="65000"/>
                  </a:srgbClr>
                </a:innerShdw>
              </a:effectLst>
              <a:latin typeface="Bodoni MT Black" panose="02070A03080606020203" pitchFamily="18" charset="0"/>
              <a:cs typeface="Times New Roman" panose="02020603050405020304" pitchFamily="18" charset="0"/>
            </a:endParaRPr>
          </a:p>
        </p:txBody>
      </p:sp>
      <p:sp>
        <p:nvSpPr>
          <p:cNvPr id="8" name="Rectangle 7"/>
          <p:cNvSpPr/>
          <p:nvPr/>
        </p:nvSpPr>
        <p:spPr>
          <a:xfrm>
            <a:off x="1278928" y="2694241"/>
            <a:ext cx="10045148" cy="2369880"/>
          </a:xfrm>
          <a:prstGeom prst="rect">
            <a:avLst/>
          </a:prstGeom>
          <a:ln w="38100">
            <a:solidFill>
              <a:schemeClr val="tx1"/>
            </a:solidFill>
          </a:ln>
        </p:spPr>
        <p:txBody>
          <a:bodyPr wrap="square">
            <a:spAutoFit/>
          </a:bodyPr>
          <a:lstStyle/>
          <a:p>
            <a:pPr marL="457200" lvl="0" indent="-457200">
              <a:buFont typeface="Wingdings" panose="05000000000000000000" pitchFamily="2" charset="2"/>
              <a:buChar char="v"/>
              <a:defRPr/>
            </a:pPr>
            <a:r>
              <a:rPr lang="en-US" sz="2400" b="1" kern="0" dirty="0">
                <a:ln w="1905"/>
                <a:effectLst>
                  <a:innerShdw blurRad="69850" dist="43180" dir="5400000">
                    <a:srgbClr val="000000">
                      <a:alpha val="65000"/>
                    </a:srgbClr>
                  </a:innerShdw>
                </a:effectLst>
                <a:latin typeface="Bodoni MT Black" panose="02070A03080606020203" pitchFamily="18" charset="0"/>
                <a:cs typeface="Times New Roman" panose="02020603050405020304" pitchFamily="18" charset="0"/>
              </a:rPr>
              <a:t>R</a:t>
            </a:r>
            <a:r>
              <a:rPr lang="en-US" sz="2400" b="1" kern="0" dirty="0" smtClean="0">
                <a:ln w="1905"/>
                <a:effectLst>
                  <a:innerShdw blurRad="69850" dist="43180" dir="5400000">
                    <a:srgbClr val="000000">
                      <a:alpha val="65000"/>
                    </a:srgbClr>
                  </a:innerShdw>
                </a:effectLst>
                <a:latin typeface="Bodoni MT Black" panose="02070A03080606020203" pitchFamily="18" charset="0"/>
                <a:cs typeface="Times New Roman" panose="02020603050405020304" pitchFamily="18" charset="0"/>
              </a:rPr>
              <a:t>ead </a:t>
            </a:r>
            <a:r>
              <a:rPr lang="en-US" sz="2400" b="1" kern="0" dirty="0">
                <a:ln w="1905"/>
                <a:effectLst>
                  <a:innerShdw blurRad="69850" dist="43180" dir="5400000">
                    <a:srgbClr val="000000">
                      <a:alpha val="65000"/>
                    </a:srgbClr>
                  </a:innerShdw>
                </a:effectLst>
                <a:latin typeface="Bodoni MT Black" panose="02070A03080606020203" pitchFamily="18" charset="0"/>
                <a:cs typeface="Times New Roman" panose="02020603050405020304" pitchFamily="18" charset="0"/>
              </a:rPr>
              <a:t>and understand </a:t>
            </a:r>
            <a:r>
              <a:rPr lang="en-US" sz="2400" b="1" kern="0" dirty="0" smtClean="0">
                <a:ln w="1905"/>
                <a:effectLst>
                  <a:innerShdw blurRad="69850" dist="43180" dir="5400000">
                    <a:srgbClr val="000000">
                      <a:alpha val="65000"/>
                    </a:srgbClr>
                  </a:innerShdw>
                </a:effectLst>
                <a:latin typeface="Bodoni MT Black" panose="02070A03080606020203" pitchFamily="18" charset="0"/>
                <a:cs typeface="Times New Roman" panose="02020603050405020304" pitchFamily="18" charset="0"/>
              </a:rPr>
              <a:t>the text.</a:t>
            </a:r>
            <a:endParaRPr lang="en-US" sz="2400" b="1" kern="0" dirty="0">
              <a:ln w="1905"/>
              <a:effectLst>
                <a:innerShdw blurRad="69850" dist="43180" dir="5400000">
                  <a:srgbClr val="000000">
                    <a:alpha val="65000"/>
                  </a:srgbClr>
                </a:innerShdw>
              </a:effectLst>
              <a:latin typeface="Bodoni MT Black" panose="02070A03080606020203" pitchFamily="18" charset="0"/>
              <a:cs typeface="Times New Roman" panose="02020603050405020304" pitchFamily="18" charset="0"/>
            </a:endParaRPr>
          </a:p>
          <a:p>
            <a:pPr marL="457200" lvl="0" indent="-457200">
              <a:buFont typeface="Wingdings" panose="05000000000000000000" pitchFamily="2" charset="2"/>
              <a:buChar char="v"/>
              <a:defRPr/>
            </a:pPr>
            <a:r>
              <a:rPr lang="en-US" sz="2400" b="1" kern="0" dirty="0" smtClean="0">
                <a:ln w="1905"/>
                <a:effectLst>
                  <a:innerShdw blurRad="69850" dist="43180" dir="5400000">
                    <a:srgbClr val="000000">
                      <a:alpha val="65000"/>
                    </a:srgbClr>
                  </a:innerShdw>
                </a:effectLst>
                <a:latin typeface="Bodoni MT Black" panose="02070A03080606020203" pitchFamily="18" charset="0"/>
                <a:cs typeface="Times New Roman" panose="02020603050405020304" pitchFamily="18" charset="0"/>
              </a:rPr>
              <a:t>Talk about the Question and give the Answer.</a:t>
            </a:r>
          </a:p>
          <a:p>
            <a:pPr marL="457200" lvl="0" indent="-457200">
              <a:buFont typeface="Wingdings" panose="05000000000000000000" pitchFamily="2" charset="2"/>
              <a:buChar char="v"/>
              <a:defRPr/>
            </a:pPr>
            <a:r>
              <a:rPr lang="en-US" sz="2400" b="1" kern="0" dirty="0" smtClean="0">
                <a:ln w="1905"/>
                <a:effectLst>
                  <a:innerShdw blurRad="69850" dist="43180" dir="5400000">
                    <a:srgbClr val="000000">
                      <a:alpha val="65000"/>
                    </a:srgbClr>
                  </a:innerShdw>
                </a:effectLst>
                <a:latin typeface="Bodoni MT Black" panose="02070A03080606020203" pitchFamily="18" charset="0"/>
                <a:cs typeface="Times New Roman" panose="02020603050405020304" pitchFamily="18" charset="0"/>
              </a:rPr>
              <a:t>Match the words/phrases Column A with Column B. </a:t>
            </a:r>
          </a:p>
          <a:p>
            <a:pPr marL="457200" lvl="0" indent="-457200">
              <a:buFont typeface="Wingdings" panose="05000000000000000000" pitchFamily="2" charset="2"/>
              <a:buChar char="v"/>
              <a:defRPr/>
            </a:pPr>
            <a:r>
              <a:rPr lang="en-US" sz="2400" b="1" kern="0" dirty="0" smtClean="0">
                <a:ln w="1905"/>
                <a:effectLst>
                  <a:innerShdw blurRad="69850" dist="43180" dir="5400000">
                    <a:srgbClr val="000000">
                      <a:alpha val="65000"/>
                    </a:srgbClr>
                  </a:innerShdw>
                </a:effectLst>
                <a:latin typeface="Bodoni MT Black" panose="02070A03080606020203" pitchFamily="18" charset="0"/>
                <a:cs typeface="Times New Roman" panose="02020603050405020304" pitchFamily="18" charset="0"/>
              </a:rPr>
              <a:t>Describe different times and situations of Bangabandhu’s homecoming. </a:t>
            </a:r>
            <a:endParaRPr lang="en-US" sz="2400" b="1" kern="0" dirty="0">
              <a:ln w="1905"/>
              <a:effectLst>
                <a:innerShdw blurRad="69850" dist="43180" dir="5400000">
                  <a:srgbClr val="000000">
                    <a:alpha val="65000"/>
                  </a:srgbClr>
                </a:innerShdw>
              </a:effectLst>
              <a:latin typeface="Bodoni MT Black" panose="02070A03080606020203" pitchFamily="18" charset="0"/>
              <a:cs typeface="Times New Roman" panose="02020603050405020304" pitchFamily="18" charset="0"/>
            </a:endParaRPr>
          </a:p>
          <a:p>
            <a:pPr marL="457200" indent="-457200">
              <a:buFont typeface="Wingdings" panose="05000000000000000000" pitchFamily="2" charset="2"/>
              <a:buChar char="v"/>
              <a:defRPr/>
            </a:pPr>
            <a:r>
              <a:rPr lang="en-US" sz="2800" b="1" kern="0" dirty="0" smtClean="0">
                <a:ln w="1905"/>
                <a:effectLst>
                  <a:innerShdw blurRad="69850" dist="43180" dir="5400000">
                    <a:srgbClr val="000000">
                      <a:alpha val="65000"/>
                    </a:srgbClr>
                  </a:innerShdw>
                </a:effectLst>
                <a:latin typeface="Bodoni MT Black" panose="02070A03080606020203" pitchFamily="18" charset="0"/>
                <a:cs typeface="Times New Roman" panose="02020603050405020304" pitchFamily="18" charset="0"/>
              </a:rPr>
              <a:t>Make a timeline of the incident. </a:t>
            </a:r>
            <a:endParaRPr lang="en-US" sz="2800" b="1" kern="0" dirty="0">
              <a:ln w="1905"/>
              <a:effectLst>
                <a:innerShdw blurRad="69850" dist="43180" dir="5400000">
                  <a:srgbClr val="000000">
                    <a:alpha val="65000"/>
                  </a:srgbClr>
                </a:innerShdw>
              </a:effectLst>
              <a:latin typeface="Bodoni MT Black" panose="02070A03080606020203" pitchFamily="18" charset="0"/>
              <a:cs typeface="Times New Roman" panose="02020603050405020304" pitchFamily="18" charset="0"/>
            </a:endParaRPr>
          </a:p>
        </p:txBody>
      </p:sp>
      <p:grpSp>
        <p:nvGrpSpPr>
          <p:cNvPr id="2" name="Group 1"/>
          <p:cNvGrpSpPr/>
          <p:nvPr/>
        </p:nvGrpSpPr>
        <p:grpSpPr>
          <a:xfrm>
            <a:off x="0" y="0"/>
            <a:ext cx="12192000" cy="6858000"/>
            <a:chOff x="0" y="0"/>
            <a:chExt cx="12192000" cy="6858000"/>
          </a:xfrm>
        </p:grpSpPr>
        <p:grpSp>
          <p:nvGrpSpPr>
            <p:cNvPr id="12" name="Group 11"/>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298"/>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06062" y="218940"/>
                <a:ext cx="11758411" cy="6413679"/>
              </a:xfrm>
              <a:prstGeom prst="frame">
                <a:avLst>
                  <a:gd name="adj1" fmla="val 2294"/>
                </a:avLst>
              </a:prstGeom>
              <a:solidFill>
                <a:srgbClr val="00206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3318" y="208188"/>
              <a:ext cx="1750816" cy="1825328"/>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173862" y="218940"/>
              <a:ext cx="1750816" cy="182532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557" y="5287617"/>
              <a:ext cx="11463129" cy="1401191"/>
            </a:xfrm>
            <a:prstGeom prst="rect">
              <a:avLst/>
            </a:prstGeom>
          </p:spPr>
        </p:pic>
      </p:grpSp>
    </p:spTree>
    <p:extLst>
      <p:ext uri="{BB962C8B-B14F-4D97-AF65-F5344CB8AC3E}">
        <p14:creationId xmlns:p14="http://schemas.microsoft.com/office/powerpoint/2010/main" val="114323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bg/>
                                          </p:spTgt>
                                        </p:tgtEl>
                                        <p:attrNameLst>
                                          <p:attrName>style.visibility</p:attrName>
                                        </p:attrNameLst>
                                      </p:cBhvr>
                                      <p:to>
                                        <p:strVal val="visible"/>
                                      </p:to>
                                    </p:set>
                                    <p:anim calcmode="lin" valueType="num">
                                      <p:cBhvr>
                                        <p:cTn id="7" dur="500" fill="hold"/>
                                        <p:tgtEl>
                                          <p:spTgt spid="6">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bg/>
                                          </p:spTgt>
                                        </p:tgtEl>
                                        <p:attrNameLst>
                                          <p:attrName>ppt_y</p:attrName>
                                        </p:attrNameLst>
                                      </p:cBhvr>
                                      <p:tavLst>
                                        <p:tav tm="0">
                                          <p:val>
                                            <p:strVal val="#ppt_y"/>
                                          </p:val>
                                        </p:tav>
                                        <p:tav tm="100000">
                                          <p:val>
                                            <p:strVal val="#ppt_y"/>
                                          </p:val>
                                        </p:tav>
                                      </p:tavLst>
                                    </p:anim>
                                    <p:anim calcmode="lin" valueType="num">
                                      <p:cBhvr>
                                        <p:cTn id="9" dur="500" fill="hold"/>
                                        <p:tgtEl>
                                          <p:spTgt spid="6">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ppt_x</p:attrName>
                                        </p:attrNameLst>
                                      </p:cBhvr>
                                      <p:tavLst>
                                        <p:tav tm="0">
                                          <p:val>
                                            <p:strVal val="#ppt_x+#ppt_w*1.125000"/>
                                          </p:val>
                                        </p:tav>
                                        <p:tav tm="100000">
                                          <p:val>
                                            <p:strVal val="#ppt_x"/>
                                          </p:val>
                                        </p:tav>
                                      </p:tavLst>
                                    </p:anim>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2"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p:cTn id="29" dur="500" fill="hold"/>
                                        <p:tgtEl>
                                          <p:spTgt spid="8">
                                            <p:txEl>
                                              <p:pRg st="0" end="0"/>
                                            </p:txEl>
                                          </p:spTgt>
                                        </p:tgtEl>
                                        <p:attrNameLst>
                                          <p:attrName>ppt_x</p:attrName>
                                        </p:attrNameLst>
                                      </p:cBhvr>
                                      <p:tavLst>
                                        <p:tav tm="0">
                                          <p:val>
                                            <p:strVal val="#ppt_x+#ppt_w/2"/>
                                          </p:val>
                                        </p:tav>
                                        <p:tav tm="100000">
                                          <p:val>
                                            <p:strVal val="#ppt_x"/>
                                          </p:val>
                                        </p:tav>
                                      </p:tavLst>
                                    </p:anim>
                                    <p:anim calcmode="lin" valueType="num">
                                      <p:cBhvr>
                                        <p:cTn id="30"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0" end="0"/>
                                            </p:txEl>
                                          </p:spTgt>
                                        </p:tgtEl>
                                        <p:attrNameLst>
                                          <p:attrName>ppt_h</p:attrName>
                                        </p:attrNameLst>
                                      </p:cBhvr>
                                      <p:tavLst>
                                        <p:tav tm="0">
                                          <p:val>
                                            <p:strVal val="#ppt_h"/>
                                          </p:val>
                                        </p:tav>
                                        <p:tav tm="100000">
                                          <p:val>
                                            <p:strVal val="#ppt_h"/>
                                          </p:val>
                                        </p:tav>
                                      </p:tavLst>
                                    </p:anim>
                                  </p:childTnLst>
                                </p:cTn>
                              </p:par>
                              <p:par>
                                <p:cTn id="33" presetID="17" presetClass="entr" presetSubtype="2"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p:cTn id="35" dur="500" fill="hold"/>
                                        <p:tgtEl>
                                          <p:spTgt spid="8">
                                            <p:txEl>
                                              <p:pRg st="1" end="1"/>
                                            </p:txEl>
                                          </p:spTgt>
                                        </p:tgtEl>
                                        <p:attrNameLst>
                                          <p:attrName>ppt_x</p:attrName>
                                        </p:attrNameLst>
                                      </p:cBhvr>
                                      <p:tavLst>
                                        <p:tav tm="0">
                                          <p:val>
                                            <p:strVal val="#ppt_x+#ppt_w/2"/>
                                          </p:val>
                                        </p:tav>
                                        <p:tav tm="100000">
                                          <p:val>
                                            <p:strVal val="#ppt_x"/>
                                          </p:val>
                                        </p:tav>
                                      </p:tavLst>
                                    </p:anim>
                                    <p:anim calcmode="lin" valueType="num">
                                      <p:cBhvr>
                                        <p:cTn id="36"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3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1" end="1"/>
                                            </p:txEl>
                                          </p:spTgt>
                                        </p:tgtEl>
                                        <p:attrNameLst>
                                          <p:attrName>ppt_h</p:attrName>
                                        </p:attrNameLst>
                                      </p:cBhvr>
                                      <p:tavLst>
                                        <p:tav tm="0">
                                          <p:val>
                                            <p:strVal val="#ppt_h"/>
                                          </p:val>
                                        </p:tav>
                                        <p:tav tm="100000">
                                          <p:val>
                                            <p:strVal val="#ppt_h"/>
                                          </p:val>
                                        </p:tav>
                                      </p:tavLst>
                                    </p:anim>
                                  </p:childTnLst>
                                </p:cTn>
                              </p:par>
                              <p:par>
                                <p:cTn id="39" presetID="17" presetClass="entr" presetSubtype="2"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p:cTn id="41" dur="500" fill="hold"/>
                                        <p:tgtEl>
                                          <p:spTgt spid="8">
                                            <p:txEl>
                                              <p:pRg st="2" end="2"/>
                                            </p:txEl>
                                          </p:spTgt>
                                        </p:tgtEl>
                                        <p:attrNameLst>
                                          <p:attrName>ppt_x</p:attrName>
                                        </p:attrNameLst>
                                      </p:cBhvr>
                                      <p:tavLst>
                                        <p:tav tm="0">
                                          <p:val>
                                            <p:strVal val="#ppt_x+#ppt_w/2"/>
                                          </p:val>
                                        </p:tav>
                                        <p:tav tm="100000">
                                          <p:val>
                                            <p:strVal val="#ppt_x"/>
                                          </p:val>
                                        </p:tav>
                                      </p:tavLst>
                                    </p:anim>
                                    <p:anim calcmode="lin" valueType="num">
                                      <p:cBhvr>
                                        <p:cTn id="42" dur="5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8">
                                            <p:txEl>
                                              <p:pRg st="2" end="2"/>
                                            </p:txEl>
                                          </p:spTgt>
                                        </p:tgtEl>
                                        <p:attrNameLst>
                                          <p:attrName>ppt_h</p:attrName>
                                        </p:attrNameLst>
                                      </p:cBhvr>
                                      <p:tavLst>
                                        <p:tav tm="0">
                                          <p:val>
                                            <p:strVal val="#ppt_h"/>
                                          </p:val>
                                        </p:tav>
                                        <p:tav tm="100000">
                                          <p:val>
                                            <p:strVal val="#ppt_h"/>
                                          </p:val>
                                        </p:tav>
                                      </p:tavLst>
                                    </p:anim>
                                  </p:childTnLst>
                                </p:cTn>
                              </p:par>
                              <p:par>
                                <p:cTn id="45" presetID="17" presetClass="entr" presetSubtype="2" fill="hold" nodeType="with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 calcmode="lin" valueType="num">
                                      <p:cBhvr>
                                        <p:cTn id="47" dur="500" fill="hold"/>
                                        <p:tgtEl>
                                          <p:spTgt spid="8">
                                            <p:txEl>
                                              <p:pRg st="3" end="3"/>
                                            </p:txEl>
                                          </p:spTgt>
                                        </p:tgtEl>
                                        <p:attrNameLst>
                                          <p:attrName>ppt_x</p:attrName>
                                        </p:attrNameLst>
                                      </p:cBhvr>
                                      <p:tavLst>
                                        <p:tav tm="0">
                                          <p:val>
                                            <p:strVal val="#ppt_x+#ppt_w/2"/>
                                          </p:val>
                                        </p:tav>
                                        <p:tav tm="100000">
                                          <p:val>
                                            <p:strVal val="#ppt_x"/>
                                          </p:val>
                                        </p:tav>
                                      </p:tavLst>
                                    </p:anim>
                                    <p:anim calcmode="lin" valueType="num">
                                      <p:cBhvr>
                                        <p:cTn id="48" dur="500" fill="hold"/>
                                        <p:tgtEl>
                                          <p:spTgt spid="8">
                                            <p:txEl>
                                              <p:pRg st="3" end="3"/>
                                            </p:txEl>
                                          </p:spTgt>
                                        </p:tgtEl>
                                        <p:attrNameLst>
                                          <p:attrName>ppt_y</p:attrName>
                                        </p:attrNameLst>
                                      </p:cBhvr>
                                      <p:tavLst>
                                        <p:tav tm="0">
                                          <p:val>
                                            <p:strVal val="#ppt_y"/>
                                          </p:val>
                                        </p:tav>
                                        <p:tav tm="100000">
                                          <p:val>
                                            <p:strVal val="#ppt_y"/>
                                          </p:val>
                                        </p:tav>
                                      </p:tavLst>
                                    </p:anim>
                                    <p:anim calcmode="lin" valueType="num">
                                      <p:cBhvr>
                                        <p:cTn id="49"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3" end="3"/>
                                            </p:txEl>
                                          </p:spTgt>
                                        </p:tgtEl>
                                        <p:attrNameLst>
                                          <p:attrName>ppt_h</p:attrName>
                                        </p:attrNameLst>
                                      </p:cBhvr>
                                      <p:tavLst>
                                        <p:tav tm="0">
                                          <p:val>
                                            <p:strVal val="#ppt_h"/>
                                          </p:val>
                                        </p:tav>
                                        <p:tav tm="100000">
                                          <p:val>
                                            <p:strVal val="#ppt_h"/>
                                          </p:val>
                                        </p:tav>
                                      </p:tavLst>
                                    </p:anim>
                                  </p:childTnLst>
                                </p:cTn>
                              </p:par>
                              <p:par>
                                <p:cTn id="51" presetID="17" presetClass="entr" presetSubtype="2" fill="hold" nodeType="with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 calcmode="lin" valueType="num">
                                      <p:cBhvr>
                                        <p:cTn id="53" dur="500" fill="hold"/>
                                        <p:tgtEl>
                                          <p:spTgt spid="8">
                                            <p:txEl>
                                              <p:pRg st="4" end="4"/>
                                            </p:txEl>
                                          </p:spTgt>
                                        </p:tgtEl>
                                        <p:attrNameLst>
                                          <p:attrName>ppt_x</p:attrName>
                                        </p:attrNameLst>
                                      </p:cBhvr>
                                      <p:tavLst>
                                        <p:tav tm="0">
                                          <p:val>
                                            <p:strVal val="#ppt_x+#ppt_w/2"/>
                                          </p:val>
                                        </p:tav>
                                        <p:tav tm="100000">
                                          <p:val>
                                            <p:strVal val="#ppt_x"/>
                                          </p:val>
                                        </p:tav>
                                      </p:tavLst>
                                    </p:anim>
                                    <p:anim calcmode="lin" valueType="num">
                                      <p:cBhvr>
                                        <p:cTn id="54" dur="500" fill="hold"/>
                                        <p:tgtEl>
                                          <p:spTgt spid="8">
                                            <p:txEl>
                                              <p:pRg st="4" end="4"/>
                                            </p:txEl>
                                          </p:spTgt>
                                        </p:tgtEl>
                                        <p:attrNameLst>
                                          <p:attrName>ppt_y</p:attrName>
                                        </p:attrNameLst>
                                      </p:cBhvr>
                                      <p:tavLst>
                                        <p:tav tm="0">
                                          <p:val>
                                            <p:strVal val="#ppt_y"/>
                                          </p:val>
                                        </p:tav>
                                        <p:tav tm="100000">
                                          <p:val>
                                            <p:strVal val="#ppt_y"/>
                                          </p:val>
                                        </p:tav>
                                      </p:tavLst>
                                    </p:anim>
                                    <p:anim calcmode="lin" valueType="num">
                                      <p:cBhvr>
                                        <p:cTn id="5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56" dur="500" fill="hold"/>
                                        <p:tgtEl>
                                          <p:spTgt spid="8">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486"/>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18941" y="231820"/>
              <a:ext cx="11745532" cy="6387921"/>
            </a:xfrm>
            <a:prstGeom prst="frame">
              <a:avLst>
                <a:gd name="adj1" fmla="val 2478"/>
              </a:avLst>
            </a:prstGeom>
            <a:solidFill>
              <a:srgbClr val="00206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994" y="1583497"/>
            <a:ext cx="5677469" cy="373913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Rectangle 8"/>
          <p:cNvSpPr/>
          <p:nvPr/>
        </p:nvSpPr>
        <p:spPr>
          <a:xfrm>
            <a:off x="3636857" y="479864"/>
            <a:ext cx="520591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Elephant" panose="02020904090505020303" pitchFamily="18" charset="0"/>
              </a:rPr>
              <a:t>Bangabandhu </a:t>
            </a:r>
            <a:endParaRPr lang="en-US" sz="54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Elephant" panose="02020904090505020303" pitchFamily="18" charset="0"/>
            </a:endParaRPr>
          </a:p>
        </p:txBody>
      </p:sp>
      <p:sp>
        <p:nvSpPr>
          <p:cNvPr id="12" name="TextBox 11"/>
          <p:cNvSpPr txBox="1"/>
          <p:nvPr/>
        </p:nvSpPr>
        <p:spPr>
          <a:xfrm>
            <a:off x="2526055" y="5686337"/>
            <a:ext cx="1532586" cy="461665"/>
          </a:xfrm>
          <a:prstGeom prst="rect">
            <a:avLst/>
          </a:prstGeom>
          <a:noFill/>
        </p:spPr>
        <p:txBody>
          <a:bodyPr wrap="square" rtlCol="0">
            <a:spAutoFit/>
          </a:bodyPr>
          <a:lstStyle/>
          <a:p>
            <a:r>
              <a:rPr lang="en-US" sz="2400" b="1" dirty="0" smtClean="0">
                <a:latin typeface="Elephant" panose="02020904090505020303" pitchFamily="18" charset="0"/>
              </a:rPr>
              <a:t>A Name </a:t>
            </a:r>
            <a:endParaRPr lang="en-US" sz="2400" b="1" dirty="0">
              <a:latin typeface="Elephant" panose="02020904090505020303" pitchFamily="18" charset="0"/>
            </a:endParaRPr>
          </a:p>
        </p:txBody>
      </p:sp>
      <p:sp>
        <p:nvSpPr>
          <p:cNvPr id="13" name="TextBox 12"/>
          <p:cNvSpPr txBox="1"/>
          <p:nvPr/>
        </p:nvSpPr>
        <p:spPr>
          <a:xfrm>
            <a:off x="4213340" y="5688622"/>
            <a:ext cx="1742913" cy="461665"/>
          </a:xfrm>
          <a:prstGeom prst="rect">
            <a:avLst/>
          </a:prstGeom>
          <a:noFill/>
        </p:spPr>
        <p:txBody>
          <a:bodyPr wrap="none" rtlCol="0">
            <a:spAutoFit/>
          </a:bodyPr>
          <a:lstStyle/>
          <a:p>
            <a:r>
              <a:rPr lang="en-US" sz="2400" b="1" dirty="0" smtClean="0">
                <a:latin typeface="Elephant" panose="02020904090505020303" pitchFamily="18" charset="0"/>
              </a:rPr>
              <a:t>A History </a:t>
            </a:r>
            <a:endParaRPr lang="en-US" sz="2400" b="1" dirty="0">
              <a:latin typeface="Elephant" panose="02020904090505020303" pitchFamily="18" charset="0"/>
            </a:endParaRPr>
          </a:p>
        </p:txBody>
      </p:sp>
      <p:sp>
        <p:nvSpPr>
          <p:cNvPr id="14" name="TextBox 13"/>
          <p:cNvSpPr txBox="1"/>
          <p:nvPr/>
        </p:nvSpPr>
        <p:spPr>
          <a:xfrm>
            <a:off x="6166026" y="5686337"/>
            <a:ext cx="1348446" cy="523220"/>
          </a:xfrm>
          <a:prstGeom prst="rect">
            <a:avLst/>
          </a:prstGeom>
          <a:noFill/>
        </p:spPr>
        <p:txBody>
          <a:bodyPr wrap="none" rtlCol="0">
            <a:spAutoFit/>
          </a:bodyPr>
          <a:lstStyle/>
          <a:p>
            <a:r>
              <a:rPr lang="en-US" sz="2800" b="1" dirty="0" smtClean="0">
                <a:latin typeface="Elephant" panose="02020904090505020303" pitchFamily="18" charset="0"/>
              </a:rPr>
              <a:t>A Flag</a:t>
            </a:r>
            <a:endParaRPr lang="en-US" sz="2800" b="1" dirty="0">
              <a:latin typeface="Elephant" panose="02020904090505020303" pitchFamily="18" charset="0"/>
            </a:endParaRPr>
          </a:p>
        </p:txBody>
      </p:sp>
      <p:sp>
        <p:nvSpPr>
          <p:cNvPr id="15" name="TextBox 14"/>
          <p:cNvSpPr txBox="1"/>
          <p:nvPr/>
        </p:nvSpPr>
        <p:spPr>
          <a:xfrm>
            <a:off x="7864928" y="5715917"/>
            <a:ext cx="2553904" cy="523220"/>
          </a:xfrm>
          <a:prstGeom prst="rect">
            <a:avLst/>
          </a:prstGeom>
          <a:noFill/>
        </p:spPr>
        <p:txBody>
          <a:bodyPr wrap="none" rtlCol="0">
            <a:spAutoFit/>
          </a:bodyPr>
          <a:lstStyle/>
          <a:p>
            <a:r>
              <a:rPr lang="en-US" sz="2800" b="1" dirty="0" smtClean="0">
                <a:latin typeface="Elephant" panose="02020904090505020303" pitchFamily="18" charset="0"/>
              </a:rPr>
              <a:t>Independent </a:t>
            </a:r>
            <a:endParaRPr lang="en-US" sz="2800" b="1" dirty="0">
              <a:latin typeface="Elephant" panose="02020904090505020303" pitchFamily="18"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4" y="363092"/>
            <a:ext cx="1009943" cy="57706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58" y="296079"/>
            <a:ext cx="1571223" cy="644079"/>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708" y="5886181"/>
            <a:ext cx="1265605" cy="644972"/>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6359" y="5816231"/>
            <a:ext cx="1166260" cy="608836"/>
          </a:xfrm>
          <a:prstGeom prst="rect">
            <a:avLst/>
          </a:prstGeom>
        </p:spPr>
      </p:pic>
    </p:spTree>
    <p:extLst>
      <p:ext uri="{BB962C8B-B14F-4D97-AF65-F5344CB8AC3E}">
        <p14:creationId xmlns:p14="http://schemas.microsoft.com/office/powerpoint/2010/main" val="314131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486"/>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31820" y="231820"/>
              <a:ext cx="11732653" cy="6400800"/>
            </a:xfrm>
            <a:prstGeom prst="frame">
              <a:avLst>
                <a:gd name="adj1" fmla="val 2279"/>
              </a:avLst>
            </a:prstGeom>
            <a:solidFill>
              <a:srgbClr val="00206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2186" y="343894"/>
            <a:ext cx="1259455" cy="66603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92" y="248358"/>
            <a:ext cx="1760756" cy="72557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820" y="5841242"/>
            <a:ext cx="1345334" cy="68560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7722" y="5818218"/>
            <a:ext cx="1105500" cy="62246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966610417"/>
              </p:ext>
            </p:extLst>
          </p:nvPr>
        </p:nvGraphicFramePr>
        <p:xfrm>
          <a:off x="1378040" y="1563725"/>
          <a:ext cx="9672033" cy="3767854"/>
        </p:xfrm>
        <a:graphic>
          <a:graphicData uri="http://schemas.openxmlformats.org/drawingml/2006/table">
            <a:tbl>
              <a:tblPr firstRow="1" bandRow="1">
                <a:effectLst>
                  <a:innerShdw blurRad="114300">
                    <a:prstClr val="black"/>
                  </a:innerShdw>
                </a:effectLst>
                <a:tableStyleId>{10A1B5D5-9B99-4C35-A422-299274C87663}</a:tableStyleId>
              </a:tblPr>
              <a:tblGrid>
                <a:gridCol w="2778453"/>
                <a:gridCol w="3681987"/>
                <a:gridCol w="3211593"/>
              </a:tblGrid>
              <a:tr h="461158">
                <a:tc>
                  <a:txBody>
                    <a:bodyPr/>
                    <a:lstStyle/>
                    <a:p>
                      <a:pPr algn="ctr"/>
                      <a:r>
                        <a:rPr lang="en-US" sz="2400" dirty="0" smtClean="0">
                          <a:solidFill>
                            <a:srgbClr val="FFFF00"/>
                          </a:solidFill>
                          <a:latin typeface="Bodoni MT Black" panose="02070A03080606020203" pitchFamily="18" charset="0"/>
                        </a:rPr>
                        <a:t>Word</a:t>
                      </a:r>
                      <a:r>
                        <a:rPr lang="en-US" sz="2400" baseline="0" dirty="0" smtClean="0">
                          <a:solidFill>
                            <a:srgbClr val="FFFF00"/>
                          </a:solidFill>
                          <a:latin typeface="Bodoni MT Black" panose="02070A03080606020203" pitchFamily="18" charset="0"/>
                        </a:rPr>
                        <a:t> </a:t>
                      </a:r>
                      <a:endParaRPr lang="en-US" sz="2400" dirty="0">
                        <a:solidFill>
                          <a:srgbClr val="FFFF00"/>
                        </a:solidFill>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rgbClr val="FFFF00"/>
                          </a:solidFill>
                          <a:latin typeface="Bodoni MT Black" panose="02070A03080606020203" pitchFamily="18" charset="0"/>
                        </a:rPr>
                        <a:t>Meaning </a:t>
                      </a:r>
                      <a:endParaRPr lang="en-US" sz="2400" dirty="0">
                        <a:solidFill>
                          <a:srgbClr val="FFFF00"/>
                        </a:solidFill>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rgbClr val="FFFF00"/>
                          </a:solidFill>
                          <a:latin typeface="Bodoni MT Black" panose="02070A03080606020203" pitchFamily="18" charset="0"/>
                        </a:rPr>
                        <a:t>Bengali Meanings </a:t>
                      </a:r>
                      <a:endParaRPr lang="en-US" sz="2400" dirty="0">
                        <a:solidFill>
                          <a:srgbClr val="FFFF00"/>
                        </a:solidFill>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76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7030A0"/>
                          </a:solidFill>
                          <a:latin typeface="Bodoni MT Black" panose="02070A03080606020203" pitchFamily="18" charset="0"/>
                          <a:cs typeface="Times New Roman" pitchFamily="18" charset="0"/>
                        </a:rPr>
                        <a:t>Imprison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70C0"/>
                          </a:solidFill>
                          <a:latin typeface="Bodoni MT Black" panose="02070A03080606020203" pitchFamily="18" charset="0"/>
                          <a:cs typeface="Times New Roman" pitchFamily="18" charset="0"/>
                        </a:rPr>
                        <a:t>confine, detain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B050"/>
                          </a:solidFill>
                          <a:latin typeface="NikoshBAN" panose="02000000000000000000" pitchFamily="2" charset="0"/>
                          <a:cs typeface="NikoshBAN" panose="02000000000000000000" pitchFamily="2" charset="0"/>
                        </a:rPr>
                        <a:t>বন্দি </a:t>
                      </a:r>
                      <a:r>
                        <a:rPr lang="en-US" sz="2400" b="1" dirty="0" err="1" smtClean="0">
                          <a:solidFill>
                            <a:srgbClr val="00B050"/>
                          </a:solidFill>
                          <a:latin typeface="NikoshBAN" panose="02000000000000000000" pitchFamily="2" charset="0"/>
                          <a:cs typeface="NikoshBAN" panose="02000000000000000000" pitchFamily="2" charset="0"/>
                        </a:rPr>
                        <a:t>করে</a:t>
                      </a:r>
                      <a:r>
                        <a:rPr lang="en-US" sz="2400" b="1" dirty="0" smtClean="0">
                          <a:solidFill>
                            <a:srgbClr val="00B050"/>
                          </a:solidFill>
                          <a:latin typeface="NikoshBAN" panose="02000000000000000000" pitchFamily="2" charset="0"/>
                          <a:cs typeface="NikoshBAN" panose="02000000000000000000" pitchFamily="2" charset="0"/>
                        </a:rPr>
                        <a:t> </a:t>
                      </a:r>
                      <a:r>
                        <a:rPr lang="en-US" sz="2400" b="1" dirty="0" err="1" smtClean="0">
                          <a:solidFill>
                            <a:srgbClr val="00B050"/>
                          </a:solidFill>
                          <a:latin typeface="NikoshBAN" panose="02000000000000000000" pitchFamily="2" charset="0"/>
                          <a:cs typeface="NikoshBAN" panose="02000000000000000000" pitchFamily="2" charset="0"/>
                        </a:rPr>
                        <a:t>রাখা</a:t>
                      </a:r>
                      <a:r>
                        <a:rPr lang="bn-IN" sz="2400" b="1" dirty="0" smtClean="0">
                          <a:solidFill>
                            <a:srgbClr val="00B050"/>
                          </a:solidFill>
                          <a:latin typeface="NikoshBAN" panose="02000000000000000000" pitchFamily="2" charset="0"/>
                          <a:cs typeface="NikoshBAN" panose="02000000000000000000" pitchFamily="2" charset="0"/>
                        </a:rPr>
                        <a:t>, কারারুদ্ধ</a:t>
                      </a:r>
                      <a:r>
                        <a:rPr lang="bn-IN" sz="2400" b="1" baseline="0" dirty="0" smtClean="0">
                          <a:solidFill>
                            <a:srgbClr val="00B050"/>
                          </a:solidFill>
                          <a:latin typeface="NikoshBAN" panose="02000000000000000000" pitchFamily="2" charset="0"/>
                          <a:cs typeface="NikoshBAN" panose="02000000000000000000" pitchFamily="2" charset="0"/>
                        </a:rPr>
                        <a:t> করা </a:t>
                      </a:r>
                      <a:r>
                        <a:rPr lang="en-US" sz="2400" b="1" dirty="0" smtClean="0">
                          <a:solidFill>
                            <a:srgbClr val="00B050"/>
                          </a:solidFill>
                          <a:latin typeface="NikoshBAN" panose="02000000000000000000" pitchFamily="2" charset="0"/>
                          <a:cs typeface="NikoshBAN" panose="02000000000000000000"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14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7030A0"/>
                          </a:solidFill>
                          <a:latin typeface="Bodoni MT Black" panose="02070A03080606020203" pitchFamily="18" charset="0"/>
                          <a:cs typeface="Times New Roman" pitchFamily="18" charset="0"/>
                        </a:rPr>
                        <a:t>Eminent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70C0"/>
                          </a:solidFill>
                          <a:latin typeface="Bodoni MT Black" panose="02070A03080606020203" pitchFamily="18" charset="0"/>
                          <a:cs typeface="Times New Roman" pitchFamily="18" charset="0"/>
                        </a:rPr>
                        <a:t>prominent, renowned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IN" sz="2400" b="1" dirty="0" smtClean="0">
                          <a:solidFill>
                            <a:srgbClr val="00B050"/>
                          </a:solidFill>
                          <a:latin typeface="NikoshBAN" panose="02000000000000000000" pitchFamily="2" charset="0"/>
                          <a:cs typeface="NikoshBAN" panose="02000000000000000000" pitchFamily="2" charset="0"/>
                        </a:rPr>
                        <a:t>মহান, বিশিষ্ট </a:t>
                      </a:r>
                      <a:r>
                        <a:rPr lang="en-US" sz="2400" b="1" dirty="0" smtClean="0">
                          <a:solidFill>
                            <a:srgbClr val="00B050"/>
                          </a:solidFill>
                          <a:latin typeface="NikoshBAN" panose="02000000000000000000" pitchFamily="2" charset="0"/>
                          <a:cs typeface="NikoshBAN" panose="02000000000000000000"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7030A0"/>
                          </a:solidFill>
                          <a:latin typeface="Bodoni MT Black" panose="02070A03080606020203" pitchFamily="18" charset="0"/>
                          <a:cs typeface="Times New Roman" pitchFamily="18" charset="0"/>
                        </a:rPr>
                        <a:t>Opposition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0070C0"/>
                          </a:solidFill>
                          <a:latin typeface="Bodoni MT Black" panose="02070A03080606020203" pitchFamily="18" charset="0"/>
                          <a:cs typeface="Times New Roman" pitchFamily="18" charset="0"/>
                        </a:rPr>
                        <a:t>competitor, rival </a:t>
                      </a:r>
                      <a:endParaRPr lang="en-US" sz="2400" dirty="0">
                        <a:solidFill>
                          <a:srgbClr val="0070C0"/>
                        </a:solidFill>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IN" sz="2400" b="1" dirty="0" smtClean="0">
                          <a:solidFill>
                            <a:srgbClr val="00B050"/>
                          </a:solidFill>
                          <a:latin typeface="NikoshBAN" panose="02000000000000000000" pitchFamily="2" charset="0"/>
                          <a:cs typeface="NikoshBAN" panose="02000000000000000000" pitchFamily="2" charset="0"/>
                        </a:rPr>
                        <a:t>প্রতিপক্ষ,</a:t>
                      </a:r>
                      <a:r>
                        <a:rPr lang="bn-IN" sz="2400" b="1" baseline="0" dirty="0" smtClean="0">
                          <a:solidFill>
                            <a:srgbClr val="00B050"/>
                          </a:solidFill>
                          <a:latin typeface="NikoshBAN" panose="02000000000000000000" pitchFamily="2" charset="0"/>
                          <a:cs typeface="NikoshBAN" panose="02000000000000000000" pitchFamily="2" charset="0"/>
                        </a:rPr>
                        <a:t> বিপক্ষ </a:t>
                      </a:r>
                      <a:endParaRPr lang="en-US" sz="2400" b="1" dirty="0">
                        <a:solidFill>
                          <a:srgbClr val="00B05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7030A0"/>
                          </a:solidFill>
                          <a:latin typeface="Bodoni MT Black" panose="02070A03080606020203" pitchFamily="18" charset="0"/>
                          <a:cs typeface="Times New Roman" pitchFamily="18" charset="0"/>
                        </a:rPr>
                        <a:t>Immense</a:t>
                      </a:r>
                      <a:r>
                        <a:rPr lang="en-US" sz="2000" b="0" baseline="0" dirty="0">
                          <a:solidFill>
                            <a:srgbClr val="7030A0"/>
                          </a:solidFill>
                          <a:latin typeface="Bodoni MT Black" panose="02070A03080606020203" pitchFamily="18" charset="0"/>
                          <a:cs typeface="+mn-cs"/>
                        </a:rPr>
                        <a:t> </a:t>
                      </a:r>
                      <a:endParaRPr lang="en-US" sz="2000" b="1" dirty="0" smtClean="0">
                        <a:solidFill>
                          <a:srgbClr val="7030A0"/>
                        </a:solidFill>
                        <a:latin typeface="Bodoni MT Black" panose="02070A03080606020203"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70C0"/>
                          </a:solidFill>
                          <a:latin typeface="Bodoni MT Black" panose="02070A03080606020203" pitchFamily="18" charset="0"/>
                          <a:cs typeface="Times New Roman" pitchFamily="18" charset="0"/>
                        </a:rPr>
                        <a:t>huge, vast, massive</a:t>
                      </a:r>
                      <a:r>
                        <a:rPr lang="en-US" sz="2400" b="0" baseline="0" dirty="0">
                          <a:solidFill>
                            <a:srgbClr val="0070C0"/>
                          </a:solidFill>
                          <a:latin typeface="Bodoni MT Black" panose="02070A03080606020203" pitchFamily="18" charset="0"/>
                          <a:cs typeface="+mn-cs"/>
                        </a:rPr>
                        <a:t> </a:t>
                      </a:r>
                      <a:endParaRPr lang="en-US" sz="2400" b="0" dirty="0" smtClean="0">
                        <a:solidFill>
                          <a:srgbClr val="0070C0"/>
                        </a:solidFill>
                        <a:latin typeface="Bodoni MT Black" panose="02070A03080606020203"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IN" sz="2400" b="1" dirty="0" smtClean="0">
                          <a:solidFill>
                            <a:srgbClr val="00B050"/>
                          </a:solidFill>
                          <a:latin typeface="NikoshBAN" panose="02000000000000000000" pitchFamily="2" charset="0"/>
                          <a:cs typeface="NikoshBAN" panose="02000000000000000000" pitchFamily="2" charset="0"/>
                        </a:rPr>
                        <a:t>অপরিমেয়, বিশাল</a:t>
                      </a:r>
                      <a:r>
                        <a:rPr lang="bn-IN" sz="2400" b="1" baseline="0" dirty="0" smtClean="0">
                          <a:solidFill>
                            <a:srgbClr val="00B050"/>
                          </a:solidFill>
                          <a:latin typeface="NikoshBAN" panose="02000000000000000000" pitchFamily="2" charset="0"/>
                          <a:cs typeface="NikoshBAN" panose="02000000000000000000" pitchFamily="2" charset="0"/>
                        </a:rPr>
                        <a:t> </a:t>
                      </a:r>
                      <a:endParaRPr lang="en-US" sz="2400" b="1" dirty="0">
                        <a:solidFill>
                          <a:srgbClr val="00B05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82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7030A0"/>
                          </a:solidFill>
                          <a:latin typeface="Bodoni MT Black" panose="02070A03080606020203" pitchFamily="18" charset="0"/>
                          <a:cs typeface="Times New Roman" pitchFamily="18" charset="0"/>
                        </a:rPr>
                        <a:t>Genocide</a:t>
                      </a:r>
                      <a:r>
                        <a:rPr lang="en-US" sz="2400" b="1" baseline="0" dirty="0">
                          <a:solidFill>
                            <a:srgbClr val="7030A0"/>
                          </a:solidFill>
                          <a:latin typeface="Bodoni MT Black" panose="02070A03080606020203" pitchFamily="18" charset="0"/>
                          <a:cs typeface="+mn-cs"/>
                        </a:rPr>
                        <a:t> </a:t>
                      </a:r>
                      <a:endParaRPr lang="en-US" sz="2400" b="1" dirty="0" smtClean="0">
                        <a:solidFill>
                          <a:srgbClr val="7030A0"/>
                        </a:solidFill>
                        <a:latin typeface="Bodoni MT Black" panose="02070A03080606020203"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0070C0"/>
                          </a:solidFill>
                          <a:latin typeface="Bodoni MT Black" panose="02070A03080606020203" pitchFamily="18" charset="0"/>
                          <a:cs typeface="Times New Roman" pitchFamily="18" charset="0"/>
                        </a:rPr>
                        <a:t>holocaust, mass slaughter </a:t>
                      </a:r>
                      <a:endParaRPr lang="en-US" sz="2000" dirty="0">
                        <a:solidFill>
                          <a:srgbClr val="0070C0"/>
                        </a:solidFill>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IN" sz="2400" b="1" dirty="0" smtClean="0">
                          <a:solidFill>
                            <a:srgbClr val="00B050"/>
                          </a:solidFill>
                          <a:latin typeface="NikoshBAN" panose="02000000000000000000" pitchFamily="2" charset="0"/>
                          <a:cs typeface="NikoshBAN" panose="02000000000000000000" pitchFamily="2" charset="0"/>
                        </a:rPr>
                        <a:t>গনহত্যা </a:t>
                      </a:r>
                      <a:endParaRPr lang="en-US" sz="2400" b="1" dirty="0">
                        <a:solidFill>
                          <a:srgbClr val="00B05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7030A0"/>
                          </a:solidFill>
                          <a:latin typeface="Bodoni MT Black" panose="02070A03080606020203" pitchFamily="18" charset="0"/>
                        </a:rPr>
                        <a:t>Prisoner </a:t>
                      </a:r>
                      <a:r>
                        <a:rPr lang="en-US" sz="2400" b="0" baseline="0" dirty="0">
                          <a:solidFill>
                            <a:srgbClr val="7030A0"/>
                          </a:solidFill>
                          <a:latin typeface="Bodoni MT Black" panose="02070A03080606020203" pitchFamily="18" charset="0"/>
                        </a:rPr>
                        <a:t> </a:t>
                      </a:r>
                      <a:endParaRPr lang="en-US" sz="2400" b="0" dirty="0" smtClean="0">
                        <a:solidFill>
                          <a:srgbClr val="7030A0"/>
                        </a:solidFill>
                        <a:latin typeface="Bodoni MT Black" panose="02070A030806060202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70C0"/>
                          </a:solidFill>
                          <a:latin typeface="Bodoni MT Black" panose="02070A03080606020203" pitchFamily="18" charset="0"/>
                        </a:rPr>
                        <a:t>Captive, Jailbird, Convict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IN" sz="2400" b="1" dirty="0" smtClean="0">
                          <a:solidFill>
                            <a:srgbClr val="00B050"/>
                          </a:solidFill>
                          <a:latin typeface="NikoshBAN" panose="02000000000000000000" pitchFamily="2" charset="0"/>
                          <a:cs typeface="NikoshBAN" panose="02000000000000000000" pitchFamily="2" charset="0"/>
                        </a:rPr>
                        <a:t>বন্দী, কয়েদী</a:t>
                      </a:r>
                      <a:r>
                        <a:rPr lang="bn-IN" sz="2400" b="1" baseline="0" dirty="0" smtClean="0">
                          <a:solidFill>
                            <a:srgbClr val="00B050"/>
                          </a:solidFill>
                          <a:latin typeface="NikoshBAN" panose="02000000000000000000" pitchFamily="2" charset="0"/>
                          <a:cs typeface="NikoshBAN" panose="02000000000000000000" pitchFamily="2" charset="0"/>
                        </a:rPr>
                        <a:t> </a:t>
                      </a:r>
                      <a:endParaRPr lang="en-US" sz="2400" b="1" dirty="0">
                        <a:solidFill>
                          <a:srgbClr val="00B05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7030A0"/>
                          </a:solidFill>
                          <a:latin typeface="Bodoni MT Black" panose="02070A03080606020203" pitchFamily="18" charset="0"/>
                        </a:rPr>
                        <a:t>wholeheartedly</a:t>
                      </a:r>
                      <a:r>
                        <a:rPr lang="en-US" sz="1800" b="1" dirty="0" smtClean="0">
                          <a:solidFill>
                            <a:srgbClr val="7030A0"/>
                          </a:solidFill>
                          <a:latin typeface="Britannic Bold" panose="020B09030607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70C0"/>
                          </a:solidFill>
                          <a:latin typeface="Bodoni MT Black" panose="02070A03080606020203" pitchFamily="18" charset="0"/>
                        </a:rPr>
                        <a:t>Heartfelt, sincere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IN" sz="2400" b="1" dirty="0" smtClean="0">
                          <a:solidFill>
                            <a:srgbClr val="00B050"/>
                          </a:solidFill>
                          <a:latin typeface="NikoshBAN" panose="02000000000000000000" pitchFamily="2" charset="0"/>
                          <a:cs typeface="NikoshBAN" panose="02000000000000000000" pitchFamily="2" charset="0"/>
                        </a:rPr>
                        <a:t>আন্তরিকভাবে, মনেপ্রাণে </a:t>
                      </a:r>
                      <a:endParaRPr lang="en-US" sz="2400" b="1" dirty="0">
                        <a:solidFill>
                          <a:srgbClr val="00B05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2524261" y="727054"/>
            <a:ext cx="7155100" cy="584775"/>
          </a:xfrm>
          <a:prstGeom prst="rect">
            <a:avLst/>
          </a:prstGeom>
          <a:noFill/>
          <a:ln w="57150">
            <a:solidFill>
              <a:schemeClr val="tx1"/>
            </a:solidFill>
          </a:ln>
        </p:spPr>
        <p:txBody>
          <a:bodyPr wrap="none" rtlCol="0">
            <a:spAutoFit/>
          </a:bodyPr>
          <a:lstStyle/>
          <a:p>
            <a:r>
              <a:rPr lang="en-US" sz="3200" b="1" dirty="0" smtClean="0">
                <a:solidFill>
                  <a:srgbClr val="C00000"/>
                </a:solidFill>
                <a:latin typeface="Bodoni MT Black" panose="02070A03080606020203" pitchFamily="18" charset="0"/>
              </a:rPr>
              <a:t>Let’s introduce some new words</a:t>
            </a:r>
            <a:r>
              <a:rPr lang="bn-IN" sz="3200" b="1" dirty="0">
                <a:solidFill>
                  <a:srgbClr val="C00000"/>
                </a:solidFill>
                <a:latin typeface="Bodoni MT Black" panose="02070A03080606020203" pitchFamily="18" charset="0"/>
              </a:rPr>
              <a:t>.</a:t>
            </a:r>
            <a:r>
              <a:rPr lang="en-US" sz="3200" b="1" dirty="0" smtClean="0">
                <a:solidFill>
                  <a:srgbClr val="C00000"/>
                </a:solidFill>
                <a:latin typeface="Bodoni MT Black" panose="02070A03080606020203" pitchFamily="18" charset="0"/>
              </a:rPr>
              <a:t> </a:t>
            </a:r>
            <a:endParaRPr lang="en-US" sz="3200" b="1" dirty="0">
              <a:solidFill>
                <a:srgbClr val="C00000"/>
              </a:solidFill>
              <a:latin typeface="Bodoni MT Black" panose="02070A03080606020203" pitchFamily="18" charset="0"/>
            </a:endParaRPr>
          </a:p>
        </p:txBody>
      </p:sp>
    </p:spTree>
    <p:extLst>
      <p:ext uri="{BB962C8B-B14F-4D97-AF65-F5344CB8AC3E}">
        <p14:creationId xmlns:p14="http://schemas.microsoft.com/office/powerpoint/2010/main" val="361199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486"/>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18941" y="206062"/>
              <a:ext cx="11719774" cy="6413679"/>
            </a:xfrm>
            <a:prstGeom prst="frame">
              <a:avLst>
                <a:gd name="adj1" fmla="val 2482"/>
              </a:avLst>
            </a:prstGeom>
            <a:solidFill>
              <a:srgbClr val="00206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293" y="5874536"/>
            <a:ext cx="1237826" cy="63081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694" y="357541"/>
            <a:ext cx="1024435" cy="63874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51" y="275653"/>
            <a:ext cx="1587710" cy="68456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1990" y="5860888"/>
            <a:ext cx="984309" cy="554228"/>
          </a:xfrm>
          <a:prstGeom prst="rect">
            <a:avLst/>
          </a:prstGeom>
        </p:spPr>
      </p:pic>
      <p:sp>
        <p:nvSpPr>
          <p:cNvPr id="2" name="Rectangle 1"/>
          <p:cNvSpPr/>
          <p:nvPr/>
        </p:nvSpPr>
        <p:spPr>
          <a:xfrm>
            <a:off x="5293218" y="1326984"/>
            <a:ext cx="6053070" cy="4524315"/>
          </a:xfrm>
          <a:prstGeom prst="rect">
            <a:avLst/>
          </a:prstGeom>
          <a:ln w="38100">
            <a:solidFill>
              <a:schemeClr val="tx1"/>
            </a:solidFill>
          </a:ln>
        </p:spPr>
        <p:txBody>
          <a:bodyPr wrap="square">
            <a:spAutoFit/>
          </a:bodyPr>
          <a:lstStyle/>
          <a:p>
            <a:r>
              <a:rPr lang="en-GB" sz="2400" b="1" dirty="0">
                <a:latin typeface="Bodoni MT Black" panose="02070A03080606020203" pitchFamily="18" charset="0"/>
                <a:cs typeface="Times New Roman" panose="02020603050405020304" pitchFamily="18" charset="0"/>
              </a:rPr>
              <a:t>Bangabandhu Sheikh Mujibur Rahman was arrested by the Pakistani army immediately after his declaration of independence at the first hour of the 26 March 1971. He was taken to Pakistan as a captive and imprisoned there in a small cell for capital punishment until 7th January, 1972. Even a grave was dug in front of his cell but Mujib was fearless. Ile knew nothing would stop the Bangalees to gain independence. </a:t>
            </a:r>
            <a:endParaRPr lang="en-GB" sz="2400" b="1" dirty="0">
              <a:latin typeface="Bodoni MT Black" panose="02070A03080606020203" pitchFamily="18" charset="0"/>
            </a:endParaRPr>
          </a:p>
        </p:txBody>
      </p:sp>
      <p:grpSp>
        <p:nvGrpSpPr>
          <p:cNvPr id="12" name="Group 11"/>
          <p:cNvGrpSpPr/>
          <p:nvPr/>
        </p:nvGrpSpPr>
        <p:grpSpPr>
          <a:xfrm>
            <a:off x="1094704" y="1493949"/>
            <a:ext cx="3979572" cy="4266197"/>
            <a:chOff x="1094704" y="1493949"/>
            <a:chExt cx="3979572" cy="4266197"/>
          </a:xfrm>
          <a:solidFill>
            <a:schemeClr val="tx1"/>
          </a:solidFill>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704" y="3605034"/>
              <a:ext cx="3979572" cy="2155112"/>
            </a:xfrm>
            <a:prstGeom prst="rect">
              <a:avLst/>
            </a:prstGeom>
            <a:grpFill/>
            <a:ln w="38100">
              <a:solidFill>
                <a:schemeClr val="tx1"/>
              </a:solid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4704" y="1493949"/>
              <a:ext cx="3979572" cy="2111085"/>
            </a:xfrm>
            <a:prstGeom prst="rect">
              <a:avLst/>
            </a:prstGeom>
            <a:grpFill/>
            <a:ln w="38100">
              <a:solidFill>
                <a:schemeClr val="tx1"/>
              </a:solidFill>
            </a:ln>
            <a:effectLst>
              <a:outerShdw blurRad="292100" dist="139700" dir="2700000" algn="tl" rotWithShape="0">
                <a:srgbClr val="333333">
                  <a:alpha val="65000"/>
                </a:srgbClr>
              </a:outerShdw>
            </a:effectLst>
          </p:spPr>
        </p:pic>
      </p:grpSp>
      <p:sp>
        <p:nvSpPr>
          <p:cNvPr id="13" name="TextBox 12"/>
          <p:cNvSpPr txBox="1"/>
          <p:nvPr/>
        </p:nvSpPr>
        <p:spPr>
          <a:xfrm>
            <a:off x="1837002" y="617935"/>
            <a:ext cx="8028352" cy="584775"/>
          </a:xfrm>
          <a:prstGeom prst="rect">
            <a:avLst/>
          </a:prstGeom>
          <a:noFill/>
        </p:spPr>
        <p:txBody>
          <a:bodyPr wrap="none" rtlCol="0">
            <a:spAutoFit/>
          </a:bodyPr>
          <a:lstStyle/>
          <a:p>
            <a:pPr marL="457200" indent="-457200">
              <a:buFont typeface="Wingdings" panose="05000000000000000000" pitchFamily="2" charset="2"/>
              <a:buChar char="Ø"/>
            </a:pPr>
            <a:r>
              <a:rPr lang="en-US" sz="3200" b="1" dirty="0" smtClean="0">
                <a:solidFill>
                  <a:srgbClr val="7030A0"/>
                </a:solidFill>
                <a:latin typeface="Bodoni MT Black" panose="02070A03080606020203" pitchFamily="18" charset="0"/>
              </a:rPr>
              <a:t>Read the text silently and </a:t>
            </a:r>
            <a:r>
              <a:rPr lang="en-US" sz="3200" b="1" dirty="0" smtClean="0">
                <a:solidFill>
                  <a:srgbClr val="7030A0"/>
                </a:solidFill>
                <a:latin typeface="Bodoni MT Black" panose="02070A03080606020203" pitchFamily="18" charset="0"/>
              </a:rPr>
              <a:t>carefully. </a:t>
            </a:r>
            <a:endParaRPr lang="en-US" sz="3200" b="1" dirty="0">
              <a:solidFill>
                <a:srgbClr val="7030A0"/>
              </a:solidFill>
              <a:latin typeface="Bodoni MT Black" panose="02070A03080606020203" pitchFamily="18" charset="0"/>
            </a:endParaRPr>
          </a:p>
        </p:txBody>
      </p:sp>
    </p:spTree>
    <p:extLst>
      <p:ext uri="{BB962C8B-B14F-4D97-AF65-F5344CB8AC3E}">
        <p14:creationId xmlns:p14="http://schemas.microsoft.com/office/powerpoint/2010/main" val="188442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p:tgtEl>
                                          <p:spTgt spid="2"/>
                                        </p:tgtEl>
                                        <p:attrNameLst>
                                          <p:attrName>ppt_x</p:attrName>
                                        </p:attrNameLst>
                                      </p:cBhvr>
                                      <p:tavLst>
                                        <p:tav tm="0">
                                          <p:val>
                                            <p:strVal val="#ppt_x+#ppt_w*1.125000"/>
                                          </p:val>
                                        </p:tav>
                                        <p:tav tm="100000">
                                          <p:val>
                                            <p:strVal val="#ppt_x"/>
                                          </p:val>
                                        </p:tav>
                                      </p:tavLst>
                                    </p:anim>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674"/>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31820" y="244698"/>
              <a:ext cx="11706895" cy="6362163"/>
            </a:xfrm>
            <a:prstGeom prst="frame">
              <a:avLst>
                <a:gd name="adj1" fmla="val 2662"/>
              </a:avLst>
            </a:prstGeom>
            <a:solidFill>
              <a:srgbClr val="00206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016" y="5868537"/>
            <a:ext cx="1238212" cy="63101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3403" y="412132"/>
            <a:ext cx="928901" cy="55685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88" y="339014"/>
            <a:ext cx="1644730" cy="72551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112" y="5841241"/>
            <a:ext cx="1008544" cy="567874"/>
          </a:xfrm>
          <a:prstGeom prst="rect">
            <a:avLst/>
          </a:prstGeom>
        </p:spPr>
      </p:pic>
      <p:sp>
        <p:nvSpPr>
          <p:cNvPr id="2" name="Rectangle 1"/>
          <p:cNvSpPr/>
          <p:nvPr/>
        </p:nvSpPr>
        <p:spPr>
          <a:xfrm>
            <a:off x="715142" y="2086951"/>
            <a:ext cx="5692462" cy="2677656"/>
          </a:xfrm>
          <a:prstGeom prst="rect">
            <a:avLst/>
          </a:prstGeom>
          <a:ln w="38100">
            <a:solidFill>
              <a:schemeClr val="tx1"/>
            </a:solidFill>
          </a:ln>
        </p:spPr>
        <p:txBody>
          <a:bodyPr wrap="square">
            <a:spAutoFit/>
          </a:bodyPr>
          <a:lstStyle/>
          <a:p>
            <a:r>
              <a:rPr lang="en-GB" sz="2400" b="1" dirty="0">
                <a:latin typeface="Bodoni MT Black" panose="02070A03080606020203" pitchFamily="18" charset="0"/>
                <a:cs typeface="Times New Roman" panose="02020603050405020304" pitchFamily="18" charset="0"/>
              </a:rPr>
              <a:t>In fact, his name and independence became synonymous. So the whole world was awaiting </a:t>
            </a:r>
            <a:r>
              <a:rPr lang="en-GB" sz="2400" b="1" dirty="0" smtClean="0">
                <a:latin typeface="Bodoni MT Black" panose="02070A03080606020203" pitchFamily="18" charset="0"/>
                <a:cs typeface="Times New Roman" panose="02020603050405020304" pitchFamily="18" charset="0"/>
              </a:rPr>
              <a:t>breathlessly to </a:t>
            </a:r>
            <a:r>
              <a:rPr lang="en-GB" sz="2400" b="1" dirty="0">
                <a:latin typeface="Bodoni MT Black" panose="02070A03080606020203" pitchFamily="18" charset="0"/>
                <a:cs typeface="Times New Roman" panose="02020603050405020304" pitchFamily="18" charset="0"/>
              </a:rPr>
              <a:t>witness his homecoming. And he had a grand homecoming indeed narrated by eminent columnist and writer Syed Badrul </a:t>
            </a:r>
            <a:r>
              <a:rPr lang="en-GB" sz="2400" b="1" dirty="0" smtClean="0">
                <a:latin typeface="Bodoni MT Black" panose="02070A03080606020203" pitchFamily="18" charset="0"/>
                <a:cs typeface="Times New Roman" panose="02020603050405020304" pitchFamily="18" charset="0"/>
              </a:rPr>
              <a:t>Ahsan. </a:t>
            </a:r>
            <a:endParaRPr lang="en-GB" sz="2400" b="1" dirty="0">
              <a:latin typeface="Bodoni MT Black" panose="02070A03080606020203" pitchFamily="18" charset="0"/>
            </a:endParaRPr>
          </a:p>
        </p:txBody>
      </p:sp>
      <p:grpSp>
        <p:nvGrpSpPr>
          <p:cNvPr id="13" name="Group 12"/>
          <p:cNvGrpSpPr/>
          <p:nvPr/>
        </p:nvGrpSpPr>
        <p:grpSpPr>
          <a:xfrm>
            <a:off x="6523515" y="1481069"/>
            <a:ext cx="4900046" cy="4070751"/>
            <a:chOff x="6523515" y="1481069"/>
            <a:chExt cx="4900046" cy="407075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3515" y="3566235"/>
              <a:ext cx="4900046" cy="1985585"/>
            </a:xfrm>
            <a:prstGeom prst="rect">
              <a:avLst/>
            </a:prstGeom>
            <a:ln w="381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3515" y="1481069"/>
              <a:ext cx="4900046" cy="2085165"/>
            </a:xfrm>
            <a:prstGeom prst="rect">
              <a:avLst/>
            </a:prstGeom>
            <a:ln w="38100">
              <a:solidFill>
                <a:schemeClr val="tx1"/>
              </a:solid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63501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1376</TotalTime>
  <Words>1738</Words>
  <Application>Microsoft Office PowerPoint</Application>
  <PresentationFormat>Widescreen</PresentationFormat>
  <Paragraphs>207</Paragraphs>
  <Slides>24</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24</vt:i4>
      </vt:variant>
    </vt:vector>
  </HeadingPairs>
  <TitlesOfParts>
    <vt:vector size="39" baseType="lpstr">
      <vt:lpstr>Arial</vt:lpstr>
      <vt:lpstr>Barlow Condensed Black</vt:lpstr>
      <vt:lpstr>Bernard MT Condensed</vt:lpstr>
      <vt:lpstr>Bodoni MT Black</vt:lpstr>
      <vt:lpstr>Britannic Bold</vt:lpstr>
      <vt:lpstr>Calibri</vt:lpstr>
      <vt:lpstr>Calibri Light</vt:lpstr>
      <vt:lpstr>Elephant</vt:lpstr>
      <vt:lpstr>Franklin Gothic Heavy</vt:lpstr>
      <vt:lpstr>Harlow Solid Italic</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1008</cp:revision>
  <dcterms:created xsi:type="dcterms:W3CDTF">2022-02-01T17:39:53Z</dcterms:created>
  <dcterms:modified xsi:type="dcterms:W3CDTF">2022-02-15T17:02:45Z</dcterms:modified>
</cp:coreProperties>
</file>