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4.jpg" ContentType="image/gif"/>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3"/>
  </p:notesMasterIdLst>
  <p:sldIdLst>
    <p:sldId id="257" r:id="rId2"/>
    <p:sldId id="259" r:id="rId3"/>
    <p:sldId id="260" r:id="rId4"/>
    <p:sldId id="266" r:id="rId5"/>
    <p:sldId id="276" r:id="rId6"/>
    <p:sldId id="269" r:id="rId7"/>
    <p:sldId id="262" r:id="rId8"/>
    <p:sldId id="280" r:id="rId9"/>
    <p:sldId id="281" r:id="rId10"/>
    <p:sldId id="279" r:id="rId11"/>
    <p:sldId id="264" r:id="rId12"/>
  </p:sldIdLst>
  <p:sldSz cx="100584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712" autoAdjust="0"/>
  </p:normalViewPr>
  <p:slideViewPr>
    <p:cSldViewPr snapToGrid="0">
      <p:cViewPr>
        <p:scale>
          <a:sx n="69" d="100"/>
          <a:sy n="69" d="100"/>
        </p:scale>
        <p:origin x="-1116" y="-204"/>
      </p:cViewPr>
      <p:guideLst>
        <p:guide orient="horz" pos="2160"/>
        <p:guide pos="3168"/>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DFF15B-1CD7-4EA9-A1E4-90B5F8F82871}" type="datetimeFigureOut">
              <a:rPr lang="en-US" smtClean="0"/>
              <a:t>10/26/2021</a:t>
            </a:fld>
            <a:endParaRPr lang="en-US"/>
          </a:p>
        </p:txBody>
      </p:sp>
      <p:sp>
        <p:nvSpPr>
          <p:cNvPr id="4" name="Slide Image Placeholder 3"/>
          <p:cNvSpPr>
            <a:spLocks noGrp="1" noRot="1" noChangeAspect="1"/>
          </p:cNvSpPr>
          <p:nvPr>
            <p:ph type="sldImg" idx="2"/>
          </p:nvPr>
        </p:nvSpPr>
        <p:spPr>
          <a:xfrm>
            <a:off x="1165225" y="1143000"/>
            <a:ext cx="45275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F2CCE3-C0CC-4F37-B0C0-834CC6960588}" type="slidenum">
              <a:rPr lang="en-US" smtClean="0"/>
              <a:t>‹#›</a:t>
            </a:fld>
            <a:endParaRPr lang="en-US"/>
          </a:p>
        </p:txBody>
      </p:sp>
    </p:spTree>
    <p:extLst>
      <p:ext uri="{BB962C8B-B14F-4D97-AF65-F5344CB8AC3E}">
        <p14:creationId xmlns:p14="http://schemas.microsoft.com/office/powerpoint/2010/main" val="2319357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143000"/>
            <a:ext cx="452755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C4F810-F221-459F-83B0-B7547FDFDFFA}" type="slidenum">
              <a:rPr lang="en-US" smtClean="0"/>
              <a:t>1</a:t>
            </a:fld>
            <a:endParaRPr lang="en-US" dirty="0"/>
          </a:p>
        </p:txBody>
      </p:sp>
    </p:spTree>
    <p:extLst>
      <p:ext uri="{BB962C8B-B14F-4D97-AF65-F5344CB8AC3E}">
        <p14:creationId xmlns:p14="http://schemas.microsoft.com/office/powerpoint/2010/main" val="3024778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00584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43330" y="2404534"/>
            <a:ext cx="6407722"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43330" y="4050834"/>
            <a:ext cx="640772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D5F7163-EAA8-459D-AA75-F76F8B2696BB}"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F9D5D-87AC-4CCB-B5A7-DC88AB0B3DBA}" type="slidenum">
              <a:rPr lang="en-US" smtClean="0"/>
              <a:t>‹#›</a:t>
            </a:fld>
            <a:endParaRPr lang="en-US"/>
          </a:p>
        </p:txBody>
      </p:sp>
    </p:spTree>
    <p:extLst>
      <p:ext uri="{BB962C8B-B14F-4D97-AF65-F5344CB8AC3E}">
        <p14:creationId xmlns:p14="http://schemas.microsoft.com/office/powerpoint/2010/main" val="116077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58801" y="609600"/>
            <a:ext cx="7092251"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58801" y="4470400"/>
            <a:ext cx="709225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5F7163-EAA8-459D-AA75-F76F8B2696BB}"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F9D5D-87AC-4CCB-B5A7-DC88AB0B3DBA}" type="slidenum">
              <a:rPr lang="en-US" smtClean="0"/>
              <a:t>‹#›</a:t>
            </a:fld>
            <a:endParaRPr lang="en-US"/>
          </a:p>
        </p:txBody>
      </p:sp>
    </p:spTree>
    <p:extLst>
      <p:ext uri="{BB962C8B-B14F-4D97-AF65-F5344CB8AC3E}">
        <p14:creationId xmlns:p14="http://schemas.microsoft.com/office/powerpoint/2010/main" val="1365299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8350" y="609600"/>
            <a:ext cx="667766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27065" y="3632200"/>
            <a:ext cx="5960232"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58801" y="4470400"/>
            <a:ext cx="709225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5F7163-EAA8-459D-AA75-F76F8B2696BB}"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F9D5D-87AC-4CCB-B5A7-DC88AB0B3DBA}" type="slidenum">
              <a:rPr lang="en-US" smtClean="0"/>
              <a:t>‹#›</a:t>
            </a:fld>
            <a:endParaRPr lang="en-US"/>
          </a:p>
        </p:txBody>
      </p:sp>
      <p:sp>
        <p:nvSpPr>
          <p:cNvPr id="20" name="TextBox 19"/>
          <p:cNvSpPr txBox="1"/>
          <p:nvPr/>
        </p:nvSpPr>
        <p:spPr>
          <a:xfrm>
            <a:off x="447043" y="790378"/>
            <a:ext cx="50292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7336734" y="2886556"/>
            <a:ext cx="50292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01685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58801" y="1931988"/>
            <a:ext cx="7092251"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58801" y="4527448"/>
            <a:ext cx="709225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5F7163-EAA8-459D-AA75-F76F8B2696BB}"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F9D5D-87AC-4CCB-B5A7-DC88AB0B3DBA}" type="slidenum">
              <a:rPr lang="en-US" smtClean="0"/>
              <a:t>‹#›</a:t>
            </a:fld>
            <a:endParaRPr lang="en-US"/>
          </a:p>
        </p:txBody>
      </p:sp>
    </p:spTree>
    <p:extLst>
      <p:ext uri="{BB962C8B-B14F-4D97-AF65-F5344CB8AC3E}">
        <p14:creationId xmlns:p14="http://schemas.microsoft.com/office/powerpoint/2010/main" val="2901104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68350" y="609600"/>
            <a:ext cx="667766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58799" y="4013200"/>
            <a:ext cx="709225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58801" y="4527448"/>
            <a:ext cx="709225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5F7163-EAA8-459D-AA75-F76F8B2696BB}"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F9D5D-87AC-4CCB-B5A7-DC88AB0B3DBA}" type="slidenum">
              <a:rPr lang="en-US" smtClean="0"/>
              <a:t>‹#›</a:t>
            </a:fld>
            <a:endParaRPr lang="en-US"/>
          </a:p>
        </p:txBody>
      </p:sp>
      <p:sp>
        <p:nvSpPr>
          <p:cNvPr id="24" name="TextBox 23"/>
          <p:cNvSpPr txBox="1"/>
          <p:nvPr/>
        </p:nvSpPr>
        <p:spPr>
          <a:xfrm>
            <a:off x="447043" y="790378"/>
            <a:ext cx="50292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7336734" y="2886556"/>
            <a:ext cx="50292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25497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65785" y="609600"/>
            <a:ext cx="7085267"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58799" y="4013200"/>
            <a:ext cx="709225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58801" y="4527448"/>
            <a:ext cx="709225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5F7163-EAA8-459D-AA75-F76F8B2696BB}"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F9D5D-87AC-4CCB-B5A7-DC88AB0B3DBA}" type="slidenum">
              <a:rPr lang="en-US" smtClean="0"/>
              <a:t>‹#›</a:t>
            </a:fld>
            <a:endParaRPr lang="en-US"/>
          </a:p>
        </p:txBody>
      </p:sp>
    </p:spTree>
    <p:extLst>
      <p:ext uri="{BB962C8B-B14F-4D97-AF65-F5344CB8AC3E}">
        <p14:creationId xmlns:p14="http://schemas.microsoft.com/office/powerpoint/2010/main" val="28202494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5F7163-EAA8-459D-AA75-F76F8B2696BB}"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F9D5D-87AC-4CCB-B5A7-DC88AB0B3DBA}" type="slidenum">
              <a:rPr lang="en-US" smtClean="0"/>
              <a:t>‹#›</a:t>
            </a:fld>
            <a:endParaRPr lang="en-US"/>
          </a:p>
        </p:txBody>
      </p:sp>
    </p:spTree>
    <p:extLst>
      <p:ext uri="{BB962C8B-B14F-4D97-AF65-F5344CB8AC3E}">
        <p14:creationId xmlns:p14="http://schemas.microsoft.com/office/powerpoint/2010/main" val="1200897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331" y="609600"/>
            <a:ext cx="107641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58801" y="609600"/>
            <a:ext cx="5824624"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5F7163-EAA8-459D-AA75-F76F8B2696BB}"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F9D5D-87AC-4CCB-B5A7-DC88AB0B3DBA}" type="slidenum">
              <a:rPr lang="en-US" smtClean="0"/>
              <a:t>‹#›</a:t>
            </a:fld>
            <a:endParaRPr lang="en-US"/>
          </a:p>
        </p:txBody>
      </p:sp>
    </p:spTree>
    <p:extLst>
      <p:ext uri="{BB962C8B-B14F-4D97-AF65-F5344CB8AC3E}">
        <p14:creationId xmlns:p14="http://schemas.microsoft.com/office/powerpoint/2010/main" val="1782100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5F7163-EAA8-459D-AA75-F76F8B2696BB}"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F9D5D-87AC-4CCB-B5A7-DC88AB0B3DBA}" type="slidenum">
              <a:rPr lang="en-US" smtClean="0"/>
              <a:t>‹#›</a:t>
            </a:fld>
            <a:endParaRPr lang="en-US"/>
          </a:p>
        </p:txBody>
      </p:sp>
    </p:spTree>
    <p:extLst>
      <p:ext uri="{BB962C8B-B14F-4D97-AF65-F5344CB8AC3E}">
        <p14:creationId xmlns:p14="http://schemas.microsoft.com/office/powerpoint/2010/main" val="1832371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8801" y="2700868"/>
            <a:ext cx="7092251"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58801" y="4527448"/>
            <a:ext cx="709225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5F7163-EAA8-459D-AA75-F76F8B2696BB}" type="datetimeFigureOut">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F9D5D-87AC-4CCB-B5A7-DC88AB0B3DBA}" type="slidenum">
              <a:rPr lang="en-US" smtClean="0"/>
              <a:t>‹#›</a:t>
            </a:fld>
            <a:endParaRPr lang="en-US"/>
          </a:p>
        </p:txBody>
      </p:sp>
    </p:spTree>
    <p:extLst>
      <p:ext uri="{BB962C8B-B14F-4D97-AF65-F5344CB8AC3E}">
        <p14:creationId xmlns:p14="http://schemas.microsoft.com/office/powerpoint/2010/main" val="3772269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58801" y="2160589"/>
            <a:ext cx="3451829"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199225" y="2160590"/>
            <a:ext cx="3451828"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5F7163-EAA8-459D-AA75-F76F8B2696BB}" type="datetimeFigureOut">
              <a:rPr lang="en-US" smtClean="0"/>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F9D5D-87AC-4CCB-B5A7-DC88AB0B3DBA}" type="slidenum">
              <a:rPr lang="en-US" smtClean="0"/>
              <a:t>‹#›</a:t>
            </a:fld>
            <a:endParaRPr lang="en-US"/>
          </a:p>
        </p:txBody>
      </p:sp>
    </p:spTree>
    <p:extLst>
      <p:ext uri="{BB962C8B-B14F-4D97-AF65-F5344CB8AC3E}">
        <p14:creationId xmlns:p14="http://schemas.microsoft.com/office/powerpoint/2010/main" val="4152655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57490" y="2160983"/>
            <a:ext cx="34531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57490" y="2737246"/>
            <a:ext cx="3453139"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197916" y="2160983"/>
            <a:ext cx="345313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97917" y="2737246"/>
            <a:ext cx="3453134"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5F7163-EAA8-459D-AA75-F76F8B2696BB}" type="datetimeFigureOut">
              <a:rPr lang="en-US" smtClean="0"/>
              <a:t>10/26/2021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1F9D5D-87AC-4CCB-B5A7-DC88AB0B3DBA}" type="slidenum">
              <a:rPr lang="en-US" smtClean="0"/>
              <a:t>‹#›</a:t>
            </a:fld>
            <a:endParaRPr lang="en-US"/>
          </a:p>
        </p:txBody>
      </p:sp>
    </p:spTree>
    <p:extLst>
      <p:ext uri="{BB962C8B-B14F-4D97-AF65-F5344CB8AC3E}">
        <p14:creationId xmlns:p14="http://schemas.microsoft.com/office/powerpoint/2010/main" val="2185614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58801" y="609600"/>
            <a:ext cx="7092251"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D5F7163-EAA8-459D-AA75-F76F8B2696BB}" type="datetimeFigureOut">
              <a:rPr lang="en-US" smtClean="0"/>
              <a:t>10/26/2021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1F9D5D-87AC-4CCB-B5A7-DC88AB0B3DBA}" type="slidenum">
              <a:rPr lang="en-US" smtClean="0"/>
              <a:t>‹#›</a:t>
            </a:fld>
            <a:endParaRPr lang="en-US"/>
          </a:p>
        </p:txBody>
      </p:sp>
    </p:spTree>
    <p:extLst>
      <p:ext uri="{BB962C8B-B14F-4D97-AF65-F5344CB8AC3E}">
        <p14:creationId xmlns:p14="http://schemas.microsoft.com/office/powerpoint/2010/main" val="3696066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5F7163-EAA8-459D-AA75-F76F8B2696BB}" type="datetimeFigureOut">
              <a:rPr lang="en-US" smtClean="0"/>
              <a:t>10/26/2021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1F9D5D-87AC-4CCB-B5A7-DC88AB0B3DBA}" type="slidenum">
              <a:rPr lang="en-US" smtClean="0"/>
              <a:t>‹#›</a:t>
            </a:fld>
            <a:endParaRPr lang="en-US"/>
          </a:p>
        </p:txBody>
      </p:sp>
    </p:spTree>
    <p:extLst>
      <p:ext uri="{BB962C8B-B14F-4D97-AF65-F5344CB8AC3E}">
        <p14:creationId xmlns:p14="http://schemas.microsoft.com/office/powerpoint/2010/main" val="697441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8800" y="1498604"/>
            <a:ext cx="3179986"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927381" y="514925"/>
            <a:ext cx="372367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58800" y="2777069"/>
            <a:ext cx="317998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F7163-EAA8-459D-AA75-F76F8B2696BB}" type="datetimeFigureOut">
              <a:rPr lang="en-US" smtClean="0"/>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F9D5D-87AC-4CCB-B5A7-DC88AB0B3DBA}" type="slidenum">
              <a:rPr lang="en-US" smtClean="0"/>
              <a:t>‹#›</a:t>
            </a:fld>
            <a:endParaRPr lang="en-US"/>
          </a:p>
        </p:txBody>
      </p:sp>
    </p:spTree>
    <p:extLst>
      <p:ext uri="{BB962C8B-B14F-4D97-AF65-F5344CB8AC3E}">
        <p14:creationId xmlns:p14="http://schemas.microsoft.com/office/powerpoint/2010/main" val="3811872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8801" y="4800600"/>
            <a:ext cx="709225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8801" y="609600"/>
            <a:ext cx="709225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58801" y="5367338"/>
            <a:ext cx="709225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F7163-EAA8-459D-AA75-F76F8B2696BB}" type="datetimeFigureOut">
              <a:rPr lang="en-US" smtClean="0"/>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F9D5D-87AC-4CCB-B5A7-DC88AB0B3DBA}" type="slidenum">
              <a:rPr lang="en-US" smtClean="0"/>
              <a:t>‹#›</a:t>
            </a:fld>
            <a:endParaRPr lang="en-US"/>
          </a:p>
        </p:txBody>
      </p:sp>
    </p:spTree>
    <p:extLst>
      <p:ext uri="{BB962C8B-B14F-4D97-AF65-F5344CB8AC3E}">
        <p14:creationId xmlns:p14="http://schemas.microsoft.com/office/powerpoint/2010/main" val="1583532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grpSp>
        <p:nvGrpSpPr>
          <p:cNvPr id="8" name="Group 7"/>
          <p:cNvGrpSpPr/>
          <p:nvPr/>
        </p:nvGrpSpPr>
        <p:grpSpPr>
          <a:xfrm>
            <a:off x="0" y="-8467"/>
            <a:ext cx="100584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58801" y="609600"/>
            <a:ext cx="7092251"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58801" y="2160590"/>
            <a:ext cx="7092251"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44235" y="6041363"/>
            <a:ext cx="75235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D5F7163-EAA8-459D-AA75-F76F8B2696BB}" type="datetimeFigureOut">
              <a:rPr lang="en-US" smtClean="0"/>
              <a:t>10/26/2021</a:t>
            </a:fld>
            <a:endParaRPr lang="en-US"/>
          </a:p>
        </p:txBody>
      </p:sp>
      <p:sp>
        <p:nvSpPr>
          <p:cNvPr id="5" name="Footer Placeholder 4"/>
          <p:cNvSpPr>
            <a:spLocks noGrp="1"/>
          </p:cNvSpPr>
          <p:nvPr>
            <p:ph type="ftr" sz="quarter" idx="3"/>
          </p:nvPr>
        </p:nvSpPr>
        <p:spPr>
          <a:xfrm>
            <a:off x="558801" y="6041363"/>
            <a:ext cx="519553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87297" y="6041363"/>
            <a:ext cx="563755" cy="365125"/>
          </a:xfrm>
          <a:prstGeom prst="rect">
            <a:avLst/>
          </a:prstGeom>
        </p:spPr>
        <p:txBody>
          <a:bodyPr vert="horz" lIns="91440" tIns="45720" rIns="91440" bIns="45720" rtlCol="0" anchor="ctr"/>
          <a:lstStyle>
            <a:lvl1pPr algn="r">
              <a:defRPr sz="900">
                <a:solidFill>
                  <a:schemeClr val="accent1"/>
                </a:solidFill>
              </a:defRPr>
            </a:lvl1pPr>
          </a:lstStyle>
          <a:p>
            <a:fld id="{A91F9D5D-87AC-4CCB-B5A7-DC88AB0B3DBA}" type="slidenum">
              <a:rPr lang="en-US" smtClean="0"/>
              <a:t>‹#›</a:t>
            </a:fld>
            <a:endParaRPr lang="en-US"/>
          </a:p>
        </p:txBody>
      </p:sp>
    </p:spTree>
    <p:extLst>
      <p:ext uri="{BB962C8B-B14F-4D97-AF65-F5344CB8AC3E}">
        <p14:creationId xmlns:p14="http://schemas.microsoft.com/office/powerpoint/2010/main" val="2693979881"/>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rame 3"/>
          <p:cNvSpPr/>
          <p:nvPr/>
        </p:nvSpPr>
        <p:spPr>
          <a:xfrm>
            <a:off x="0" y="0"/>
            <a:ext cx="10058400" cy="6858000"/>
          </a:xfrm>
          <a:prstGeom prst="frame">
            <a:avLst>
              <a:gd name="adj1" fmla="val 2383"/>
            </a:avLst>
          </a:prstGeom>
          <a:solidFill>
            <a:schemeClr val="accent6"/>
          </a:solidFill>
        </p:spPr>
        <p:style>
          <a:lnRef idx="3">
            <a:schemeClr val="lt1"/>
          </a:lnRef>
          <a:fillRef idx="1">
            <a:schemeClr val="accent3"/>
          </a:fillRef>
          <a:effectRef idx="1">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332" y="4680637"/>
            <a:ext cx="1382535" cy="173515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7016" y="4680637"/>
            <a:ext cx="1382535" cy="1735155"/>
          </a:xfrm>
          <a:prstGeom prst="rect">
            <a:avLst/>
          </a:prstGeom>
        </p:spPr>
      </p:pic>
      <p:sp>
        <p:nvSpPr>
          <p:cNvPr id="7" name="Rectangle 6"/>
          <p:cNvSpPr/>
          <p:nvPr/>
        </p:nvSpPr>
        <p:spPr>
          <a:xfrm>
            <a:off x="780005" y="497953"/>
            <a:ext cx="8391324" cy="982634"/>
          </a:xfrm>
          <a:prstGeom prst="rect">
            <a:avLst/>
          </a:prstGeom>
        </p:spPr>
        <p:txBody>
          <a:bodyPr wrap="none">
            <a:prstTxWarp prst="textDeflate">
              <a:avLst/>
            </a:prstTxWarp>
            <a:spAutoFit/>
          </a:bodyPr>
          <a:lstStyle/>
          <a:p>
            <a:pPr algn="ctr"/>
            <a:r>
              <a:rPr lang="en-US" sz="4400" b="1" dirty="0">
                <a:ln w="9525">
                  <a:solidFill>
                    <a:schemeClr val="bg1"/>
                  </a:solidFill>
                  <a:prstDash val="solid"/>
                </a:ln>
                <a:solidFill>
                  <a:srgbClr val="3333CC"/>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Welcome to you all</a:t>
            </a:r>
            <a:r>
              <a:rPr lang="en-US" sz="4000" b="1" dirty="0">
                <a:ln w="9525">
                  <a:solidFill>
                    <a:schemeClr val="bg1"/>
                  </a:solidFill>
                  <a:prstDash val="solid"/>
                </a:ln>
                <a:solidFill>
                  <a:srgbClr val="3333CC"/>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  </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78924" y="1844854"/>
            <a:ext cx="3593486" cy="4563157"/>
          </a:xfrm>
          <a:prstGeom prst="rect">
            <a:avLst/>
          </a:prstGeom>
        </p:spPr>
      </p:pic>
    </p:spTree>
    <p:extLst>
      <p:ext uri="{BB962C8B-B14F-4D97-AF65-F5344CB8AC3E}">
        <p14:creationId xmlns:p14="http://schemas.microsoft.com/office/powerpoint/2010/main" val="25709200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ounded Rectangle 2"/>
          <p:cNvSpPr/>
          <p:nvPr/>
        </p:nvSpPr>
        <p:spPr>
          <a:xfrm>
            <a:off x="347254" y="537030"/>
            <a:ext cx="9483635" cy="577668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Times New Roman" panose="02020603050405020304" pitchFamily="18" charset="0"/>
                <a:cs typeface="Times New Roman" panose="02020603050405020304" pitchFamily="18" charset="0"/>
              </a:rPr>
              <a:t>Read the text and answer the following questions.</a:t>
            </a:r>
          </a:p>
          <a:p>
            <a:pPr algn="ctr"/>
            <a:endParaRPr lang="en-US" sz="3200" dirty="0" smtClean="0">
              <a:solidFill>
                <a:schemeClr val="bg1"/>
              </a:solidFill>
              <a:latin typeface="Times New Roman" panose="02020603050405020304" pitchFamily="18" charset="0"/>
              <a:cs typeface="Times New Roman" panose="02020603050405020304" pitchFamily="18" charset="0"/>
            </a:endParaRPr>
          </a:p>
          <a:p>
            <a:r>
              <a:rPr lang="en-US" sz="3200" dirty="0" smtClean="0">
                <a:solidFill>
                  <a:schemeClr val="bg1"/>
                </a:solidFill>
                <a:latin typeface="Times New Roman" panose="02020603050405020304" pitchFamily="18" charset="0"/>
                <a:cs typeface="Times New Roman" panose="02020603050405020304" pitchFamily="18" charset="0"/>
              </a:rPr>
              <a:t>a) Where was </a:t>
            </a:r>
            <a:r>
              <a:rPr lang="en-US" sz="3200" dirty="0" err="1" smtClean="0">
                <a:solidFill>
                  <a:schemeClr val="bg1"/>
                </a:solidFill>
                <a:latin typeface="Times New Roman" panose="02020603050405020304" pitchFamily="18" charset="0"/>
                <a:cs typeface="Times New Roman" panose="02020603050405020304" pitchFamily="18" charset="0"/>
              </a:rPr>
              <a:t>Bangabandhu</a:t>
            </a:r>
            <a:r>
              <a:rPr lang="en-US" sz="3200" dirty="0" smtClean="0">
                <a:solidFill>
                  <a:schemeClr val="bg1"/>
                </a:solidFill>
                <a:latin typeface="Times New Roman" panose="02020603050405020304" pitchFamily="18" charset="0"/>
                <a:cs typeface="Times New Roman" panose="02020603050405020304" pitchFamily="18" charset="0"/>
              </a:rPr>
              <a:t> during Language Movement?</a:t>
            </a:r>
          </a:p>
          <a:p>
            <a:r>
              <a:rPr lang="en-US" sz="3200" dirty="0" smtClean="0">
                <a:solidFill>
                  <a:schemeClr val="bg1"/>
                </a:solidFill>
                <a:latin typeface="Times New Roman" panose="02020603050405020304" pitchFamily="18" charset="0"/>
                <a:cs typeface="Times New Roman" panose="02020603050405020304" pitchFamily="18" charset="0"/>
              </a:rPr>
              <a:t>b)Why do you think </a:t>
            </a:r>
            <a:r>
              <a:rPr lang="en-US" sz="3200" dirty="0" err="1" smtClean="0">
                <a:solidFill>
                  <a:schemeClr val="bg1"/>
                </a:solidFill>
                <a:latin typeface="Times New Roman" panose="02020603050405020304" pitchFamily="18" charset="0"/>
                <a:cs typeface="Times New Roman" panose="02020603050405020304" pitchFamily="18" charset="0"/>
              </a:rPr>
              <a:t>Bangabandhu</a:t>
            </a:r>
            <a:r>
              <a:rPr lang="en-US" sz="3200" dirty="0" smtClean="0">
                <a:solidFill>
                  <a:schemeClr val="bg1"/>
                </a:solidFill>
                <a:latin typeface="Times New Roman" panose="02020603050405020304" pitchFamily="18" charset="0"/>
                <a:cs typeface="Times New Roman" panose="02020603050405020304" pitchFamily="18" charset="0"/>
              </a:rPr>
              <a:t> struggled for establishing Bangla as a state language?</a:t>
            </a:r>
          </a:p>
          <a:p>
            <a:r>
              <a:rPr lang="en-US" sz="3200" dirty="0" smtClean="0">
                <a:solidFill>
                  <a:schemeClr val="bg1"/>
                </a:solidFill>
                <a:latin typeface="Times New Roman" panose="02020603050405020304" pitchFamily="18" charset="0"/>
                <a:cs typeface="Times New Roman" panose="02020603050405020304" pitchFamily="18" charset="0"/>
              </a:rPr>
              <a:t>c)Who declared Urdu would be a state language ?</a:t>
            </a:r>
          </a:p>
          <a:p>
            <a:r>
              <a:rPr lang="en-US" sz="3200" dirty="0" smtClean="0">
                <a:solidFill>
                  <a:schemeClr val="bg1"/>
                </a:solidFill>
                <a:latin typeface="Times New Roman" panose="02020603050405020304" pitchFamily="18" charset="0"/>
                <a:cs typeface="Times New Roman" panose="02020603050405020304" pitchFamily="18" charset="0"/>
              </a:rPr>
              <a:t>d) What happened on 21 February?</a:t>
            </a:r>
          </a:p>
        </p:txBody>
      </p:sp>
    </p:spTree>
    <p:extLst>
      <p:ext uri="{BB962C8B-B14F-4D97-AF65-F5344CB8AC3E}">
        <p14:creationId xmlns:p14="http://schemas.microsoft.com/office/powerpoint/2010/main" val="304403403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3424482" y="5547797"/>
            <a:ext cx="5371614" cy="707886"/>
          </a:xfrm>
          <a:prstGeom prst="rect">
            <a:avLst/>
          </a:prstGeom>
        </p:spPr>
        <p:txBody>
          <a:bodyPr wrap="square">
            <a:spAutoFit/>
          </a:bodyPr>
          <a:lstStyle/>
          <a:p>
            <a:r>
              <a:rPr lang="en-US" sz="4000" dirty="0">
                <a:solidFill>
                  <a:schemeClr val="bg1"/>
                </a:solidFill>
                <a:latin typeface="Times New Roman" panose="02020603050405020304" pitchFamily="18" charset="0"/>
                <a:cs typeface="Times New Roman" panose="02020603050405020304" pitchFamily="18" charset="0"/>
              </a:rPr>
              <a:t>Thank you All</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9417" y="95517"/>
            <a:ext cx="7996679" cy="5452281"/>
          </a:xfrm>
          <a:prstGeom prst="rect">
            <a:avLst/>
          </a:prstGeom>
        </p:spPr>
      </p:pic>
    </p:spTree>
    <p:extLst>
      <p:ext uri="{BB962C8B-B14F-4D97-AF65-F5344CB8AC3E}">
        <p14:creationId xmlns:p14="http://schemas.microsoft.com/office/powerpoint/2010/main" val="93280385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
          <p:cNvGrpSpPr/>
          <p:nvPr/>
        </p:nvGrpSpPr>
        <p:grpSpPr>
          <a:xfrm>
            <a:off x="757645" y="509693"/>
            <a:ext cx="8178537" cy="5679441"/>
            <a:chOff x="457200" y="533400"/>
            <a:chExt cx="8686800" cy="5943600"/>
          </a:xfrm>
        </p:grpSpPr>
        <p:sp>
          <p:nvSpPr>
            <p:cNvPr id="3" name="Rectangle 2"/>
            <p:cNvSpPr/>
            <p:nvPr/>
          </p:nvSpPr>
          <p:spPr>
            <a:xfrm>
              <a:off x="4106296" y="1905000"/>
              <a:ext cx="196211" cy="9662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en-US" sz="5400" b="1" cap="none" spc="0" dirty="0">
                <a:ln w="11430"/>
                <a:solidFill>
                  <a:schemeClr val="bg1"/>
                </a:solidFill>
                <a:effectLst>
                  <a:outerShdw blurRad="50800" dist="39000" dir="5460000" algn="tl">
                    <a:srgbClr val="000000">
                      <a:alpha val="38000"/>
                    </a:srgbClr>
                  </a:outerShdw>
                </a:effectLst>
              </a:endParaRPr>
            </a:p>
          </p:txBody>
        </p:sp>
        <p:sp>
          <p:nvSpPr>
            <p:cNvPr id="4" name="Rectangle 3"/>
            <p:cNvSpPr/>
            <p:nvPr/>
          </p:nvSpPr>
          <p:spPr>
            <a:xfrm>
              <a:off x="609600" y="1447800"/>
              <a:ext cx="7772400" cy="457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Rectangle 4"/>
            <p:cNvSpPr/>
            <p:nvPr/>
          </p:nvSpPr>
          <p:spPr>
            <a:xfrm flipV="1">
              <a:off x="457200" y="1600199"/>
              <a:ext cx="8305800" cy="4571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Rectangle 5"/>
            <p:cNvSpPr/>
            <p:nvPr/>
          </p:nvSpPr>
          <p:spPr>
            <a:xfrm>
              <a:off x="685800" y="533400"/>
              <a:ext cx="45719" cy="594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Rectangle 6"/>
            <p:cNvSpPr/>
            <p:nvPr/>
          </p:nvSpPr>
          <p:spPr>
            <a:xfrm>
              <a:off x="838200" y="1371600"/>
              <a:ext cx="45719" cy="472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TextBox 7"/>
            <p:cNvSpPr txBox="1"/>
            <p:nvPr/>
          </p:nvSpPr>
          <p:spPr>
            <a:xfrm>
              <a:off x="1447800" y="2743200"/>
              <a:ext cx="6248400" cy="869648"/>
            </a:xfrm>
            <a:prstGeom prst="rect">
              <a:avLst/>
            </a:prstGeom>
            <a:noFill/>
          </p:spPr>
          <p:txBody>
            <a:bodyPr wrap="square" rtlCol="0">
              <a:spAutoFit/>
            </a:bodyPr>
            <a:lstStyle/>
            <a:p>
              <a:endParaRPr lang="en-US" sz="4800" dirty="0">
                <a:solidFill>
                  <a:schemeClr val="bg1"/>
                </a:solidFill>
              </a:endParaRPr>
            </a:p>
          </p:txBody>
        </p:sp>
        <p:sp>
          <p:nvSpPr>
            <p:cNvPr id="9" name="TextBox 8"/>
            <p:cNvSpPr txBox="1"/>
            <p:nvPr/>
          </p:nvSpPr>
          <p:spPr>
            <a:xfrm>
              <a:off x="1447800" y="3429000"/>
              <a:ext cx="6705600" cy="676393"/>
            </a:xfrm>
            <a:prstGeom prst="rect">
              <a:avLst/>
            </a:prstGeom>
            <a:noFill/>
          </p:spPr>
          <p:txBody>
            <a:bodyPr wrap="square" rtlCol="0">
              <a:spAutoFit/>
            </a:bodyPr>
            <a:lstStyle/>
            <a:p>
              <a:endParaRPr lang="en-US" sz="3600" dirty="0">
                <a:solidFill>
                  <a:schemeClr val="bg1"/>
                </a:solidFill>
              </a:endParaRPr>
            </a:p>
          </p:txBody>
        </p:sp>
        <p:sp>
          <p:nvSpPr>
            <p:cNvPr id="10" name="TextBox 9"/>
            <p:cNvSpPr txBox="1"/>
            <p:nvPr/>
          </p:nvSpPr>
          <p:spPr>
            <a:xfrm>
              <a:off x="1447800" y="3886200"/>
              <a:ext cx="4495800" cy="676393"/>
            </a:xfrm>
            <a:prstGeom prst="rect">
              <a:avLst/>
            </a:prstGeom>
            <a:noFill/>
          </p:spPr>
          <p:txBody>
            <a:bodyPr wrap="square" rtlCol="0">
              <a:spAutoFit/>
            </a:bodyPr>
            <a:lstStyle/>
            <a:p>
              <a:endParaRPr lang="en-US" sz="3600" dirty="0">
                <a:solidFill>
                  <a:schemeClr val="bg1"/>
                </a:solidFill>
              </a:endParaRPr>
            </a:p>
          </p:txBody>
        </p:sp>
        <p:sp>
          <p:nvSpPr>
            <p:cNvPr id="11" name="TextBox 10"/>
            <p:cNvSpPr txBox="1"/>
            <p:nvPr/>
          </p:nvSpPr>
          <p:spPr>
            <a:xfrm>
              <a:off x="883919" y="1981200"/>
              <a:ext cx="8260081" cy="4477074"/>
            </a:xfrm>
            <a:prstGeom prst="rect">
              <a:avLst/>
            </a:prstGeom>
            <a:noFill/>
          </p:spPr>
          <p:txBody>
            <a:bodyPr wrap="square" rtlCol="0">
              <a:spAutoFit/>
            </a:bodyPr>
            <a:lstStyle/>
            <a:p>
              <a:pPr fontAlgn="auto">
                <a:spcBef>
                  <a:spcPts val="0"/>
                </a:spcBef>
                <a:spcAft>
                  <a:spcPts val="0"/>
                </a:spcAft>
                <a:defRPr/>
              </a:pPr>
              <a:r>
                <a:rPr lang="en-US" sz="4000" b="1" dirty="0" smtClean="0">
                  <a:solidFill>
                    <a:schemeClr val="bg1"/>
                  </a:solidFill>
                  <a:latin typeface="Arial" pitchFamily="34" charset="0"/>
                  <a:cs typeface="Arial" pitchFamily="34" charset="0"/>
                </a:rPr>
                <a:t>Md</a:t>
              </a:r>
              <a:r>
                <a:rPr lang="en-US" sz="4000" b="1" dirty="0">
                  <a:solidFill>
                    <a:schemeClr val="bg1"/>
                  </a:solidFill>
                  <a:latin typeface="Arial" pitchFamily="34" charset="0"/>
                  <a:cs typeface="Arial" pitchFamily="34" charset="0"/>
                </a:rPr>
                <a:t>. </a:t>
              </a:r>
              <a:r>
                <a:rPr lang="en-US" sz="4000" b="1" dirty="0" err="1">
                  <a:solidFill>
                    <a:schemeClr val="bg1"/>
                  </a:solidFill>
                  <a:latin typeface="Arial" pitchFamily="34" charset="0"/>
                  <a:cs typeface="Arial" pitchFamily="34" charset="0"/>
                </a:rPr>
                <a:t>Shamsul</a:t>
              </a:r>
              <a:r>
                <a:rPr lang="en-US" sz="4000" b="1" dirty="0">
                  <a:solidFill>
                    <a:schemeClr val="bg1"/>
                  </a:solidFill>
                  <a:latin typeface="Arial" pitchFamily="34" charset="0"/>
                  <a:cs typeface="Arial" pitchFamily="34" charset="0"/>
                </a:rPr>
                <a:t> </a:t>
              </a:r>
              <a:r>
                <a:rPr lang="en-US" sz="4000" b="1" dirty="0" err="1" smtClean="0">
                  <a:solidFill>
                    <a:schemeClr val="bg1"/>
                  </a:solidFill>
                  <a:latin typeface="Arial" pitchFamily="34" charset="0"/>
                  <a:cs typeface="Arial" pitchFamily="34" charset="0"/>
                </a:rPr>
                <a:t>Alam</a:t>
              </a:r>
              <a:endParaRPr lang="en-US" sz="4000" b="1" dirty="0" smtClean="0">
                <a:solidFill>
                  <a:schemeClr val="bg1"/>
                </a:solidFill>
                <a:latin typeface="Arial" pitchFamily="34" charset="0"/>
                <a:cs typeface="Arial" pitchFamily="34" charset="0"/>
              </a:endParaRPr>
            </a:p>
            <a:p>
              <a:pPr fontAlgn="auto">
                <a:spcBef>
                  <a:spcPts val="0"/>
                </a:spcBef>
                <a:spcAft>
                  <a:spcPts val="0"/>
                </a:spcAft>
                <a:defRPr/>
              </a:pPr>
              <a:r>
                <a:rPr lang="en-US" sz="2800" b="1" dirty="0" smtClean="0">
                  <a:solidFill>
                    <a:schemeClr val="bg1"/>
                  </a:solidFill>
                  <a:latin typeface="Arial" pitchFamily="34" charset="0"/>
                  <a:cs typeface="Arial" pitchFamily="34" charset="0"/>
                </a:rPr>
                <a:t>BA(</a:t>
              </a:r>
              <a:r>
                <a:rPr lang="en-US" sz="2800" b="1" dirty="0" err="1" smtClean="0">
                  <a:solidFill>
                    <a:schemeClr val="bg1"/>
                  </a:solidFill>
                  <a:latin typeface="Arial" pitchFamily="34" charset="0"/>
                  <a:cs typeface="Arial" pitchFamily="34" charset="0"/>
                </a:rPr>
                <a:t>Hons</a:t>
              </a:r>
              <a:r>
                <a:rPr lang="en-US" sz="2800" b="1" dirty="0" smtClean="0">
                  <a:solidFill>
                    <a:schemeClr val="bg1"/>
                  </a:solidFill>
                  <a:latin typeface="Arial" pitchFamily="34" charset="0"/>
                  <a:cs typeface="Arial" pitchFamily="34" charset="0"/>
                </a:rPr>
                <a:t>.)MA in English.</a:t>
              </a:r>
            </a:p>
            <a:p>
              <a:pPr fontAlgn="auto">
                <a:spcBef>
                  <a:spcPts val="0"/>
                </a:spcBef>
                <a:spcAft>
                  <a:spcPts val="0"/>
                </a:spcAft>
                <a:defRPr/>
              </a:pPr>
              <a:r>
                <a:rPr lang="en-US" sz="2800" b="1" dirty="0" smtClean="0">
                  <a:solidFill>
                    <a:schemeClr val="bg1"/>
                  </a:solidFill>
                  <a:latin typeface="Arial" pitchFamily="34" charset="0"/>
                  <a:cs typeface="Arial" pitchFamily="34" charset="0"/>
                </a:rPr>
                <a:t>Assistant Teacher( English)</a:t>
              </a:r>
            </a:p>
            <a:p>
              <a:pPr fontAlgn="auto">
                <a:spcBef>
                  <a:spcPts val="0"/>
                </a:spcBef>
                <a:spcAft>
                  <a:spcPts val="0"/>
                </a:spcAft>
                <a:defRPr/>
              </a:pPr>
              <a:r>
                <a:rPr lang="en-US" sz="2800" b="1" dirty="0" err="1">
                  <a:solidFill>
                    <a:schemeClr val="bg1"/>
                  </a:solidFill>
                  <a:latin typeface="Arial" pitchFamily="34" charset="0"/>
                  <a:cs typeface="Arial" pitchFamily="34" charset="0"/>
                </a:rPr>
                <a:t>Nabodoy</a:t>
              </a:r>
              <a:r>
                <a:rPr lang="en-US" sz="2800" b="1" dirty="0">
                  <a:solidFill>
                    <a:schemeClr val="bg1"/>
                  </a:solidFill>
                  <a:latin typeface="Arial" pitchFamily="34" charset="0"/>
                  <a:cs typeface="Arial" pitchFamily="34" charset="0"/>
                </a:rPr>
                <a:t> Girl’s High School</a:t>
              </a:r>
            </a:p>
            <a:p>
              <a:pPr fontAlgn="auto">
                <a:spcBef>
                  <a:spcPts val="0"/>
                </a:spcBef>
                <a:spcAft>
                  <a:spcPts val="0"/>
                </a:spcAft>
                <a:defRPr/>
              </a:pPr>
              <a:r>
                <a:rPr lang="en-US" sz="2800" b="1" dirty="0" err="1">
                  <a:solidFill>
                    <a:schemeClr val="bg1"/>
                  </a:solidFill>
                  <a:latin typeface="Arial" pitchFamily="34" charset="0"/>
                  <a:cs typeface="Arial" pitchFamily="34" charset="0"/>
                </a:rPr>
                <a:t>Shailkupa</a:t>
              </a:r>
              <a:r>
                <a:rPr lang="en-US" sz="2800" b="1" dirty="0">
                  <a:solidFill>
                    <a:schemeClr val="bg1"/>
                  </a:solidFill>
                  <a:latin typeface="Arial" pitchFamily="34" charset="0"/>
                  <a:cs typeface="Arial" pitchFamily="34" charset="0"/>
                </a:rPr>
                <a:t> </a:t>
              </a:r>
              <a:r>
                <a:rPr lang="en-US" sz="2800" b="1" dirty="0" err="1">
                  <a:solidFill>
                    <a:schemeClr val="bg1"/>
                  </a:solidFill>
                  <a:latin typeface="Arial" pitchFamily="34" charset="0"/>
                  <a:cs typeface="Arial" pitchFamily="34" charset="0"/>
                </a:rPr>
                <a:t>Jenaidah</a:t>
              </a:r>
              <a:r>
                <a:rPr lang="en-US" sz="2800" b="1" dirty="0">
                  <a:solidFill>
                    <a:schemeClr val="bg1"/>
                  </a:solidFill>
                  <a:latin typeface="Arial" pitchFamily="34" charset="0"/>
                  <a:cs typeface="Arial" pitchFamily="34" charset="0"/>
                </a:rPr>
                <a:t>.</a:t>
              </a:r>
            </a:p>
            <a:p>
              <a:pPr fontAlgn="auto">
                <a:spcBef>
                  <a:spcPts val="0"/>
                </a:spcBef>
                <a:spcAft>
                  <a:spcPts val="0"/>
                </a:spcAft>
                <a:defRPr/>
              </a:pPr>
              <a:endParaRPr lang="en-US" sz="2800" b="1" dirty="0" smtClean="0">
                <a:solidFill>
                  <a:schemeClr val="bg1"/>
                </a:solidFill>
                <a:latin typeface="Arial" pitchFamily="34" charset="0"/>
                <a:cs typeface="Arial" pitchFamily="34" charset="0"/>
              </a:endParaRPr>
            </a:p>
            <a:p>
              <a:pPr fontAlgn="auto">
                <a:spcBef>
                  <a:spcPts val="0"/>
                </a:spcBef>
                <a:spcAft>
                  <a:spcPts val="0"/>
                </a:spcAft>
                <a:defRPr/>
              </a:pPr>
              <a:r>
                <a:rPr lang="en-US" sz="2800" b="1" dirty="0" smtClean="0">
                  <a:solidFill>
                    <a:schemeClr val="bg1"/>
                  </a:solidFill>
                  <a:latin typeface="Arial" pitchFamily="34" charset="0"/>
                  <a:cs typeface="Arial" pitchFamily="34" charset="0"/>
                </a:rPr>
                <a:t>Phone:01917-452052,01722-922691</a:t>
              </a:r>
            </a:p>
            <a:p>
              <a:pPr fontAlgn="auto">
                <a:spcBef>
                  <a:spcPts val="0"/>
                </a:spcBef>
                <a:spcAft>
                  <a:spcPts val="0"/>
                </a:spcAft>
                <a:defRPr/>
              </a:pPr>
              <a:endParaRPr lang="en-US" sz="2800" b="1" dirty="0" smtClean="0">
                <a:solidFill>
                  <a:schemeClr val="bg1"/>
                </a:solidFill>
                <a:latin typeface="Arial" pitchFamily="34" charset="0"/>
                <a:cs typeface="Arial" pitchFamily="34" charset="0"/>
              </a:endParaRPr>
            </a:p>
            <a:p>
              <a:pPr fontAlgn="auto">
                <a:spcBef>
                  <a:spcPts val="0"/>
                </a:spcBef>
                <a:spcAft>
                  <a:spcPts val="0"/>
                </a:spcAft>
                <a:defRPr/>
              </a:pPr>
              <a:r>
                <a:rPr lang="en-US" sz="2800" b="1" dirty="0" smtClean="0">
                  <a:solidFill>
                    <a:schemeClr val="bg1"/>
                  </a:solidFill>
                  <a:latin typeface="Arial" pitchFamily="34" charset="0"/>
                  <a:cs typeface="Arial" pitchFamily="34" charset="0"/>
                </a:rPr>
                <a:t>Email:shamsul101085@gmail.com</a:t>
              </a:r>
              <a:endParaRPr lang="en-US" sz="2800" b="1" dirty="0">
                <a:solidFill>
                  <a:schemeClr val="bg1"/>
                </a:solidFill>
                <a:latin typeface="Arial" pitchFamily="34" charset="0"/>
                <a:cs typeface="Arial" pitchFamily="34" charset="0"/>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7211" y="1434531"/>
              <a:ext cx="2284344" cy="2284344"/>
            </a:xfrm>
            <a:prstGeom prst="ellipse">
              <a:avLst/>
            </a:prstGeom>
            <a:ln>
              <a:noFill/>
            </a:ln>
            <a:effectLst>
              <a:softEdge rad="112500"/>
            </a:effectLst>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6600" y="4343400"/>
              <a:ext cx="1935480" cy="1539240"/>
            </a:xfrm>
            <a:prstGeom prst="rect">
              <a:avLst/>
            </a:prstGeom>
          </p:spPr>
        </p:pic>
      </p:grpSp>
      <p:sp>
        <p:nvSpPr>
          <p:cNvPr id="14" name="Rectangle 13"/>
          <p:cNvSpPr/>
          <p:nvPr/>
        </p:nvSpPr>
        <p:spPr>
          <a:xfrm>
            <a:off x="277092" y="436880"/>
            <a:ext cx="9490364" cy="923330"/>
          </a:xfrm>
          <a:prstGeom prst="rect">
            <a:avLst/>
          </a:prstGeom>
          <a:noFill/>
        </p:spPr>
        <p:txBody>
          <a:bodyPr wrap="square" lIns="91440" tIns="45720" rIns="91440" bIns="45720">
            <a:spAutoFit/>
          </a:bodyPr>
          <a:lstStyle/>
          <a:p>
            <a:pPr algn="ctr"/>
            <a:r>
              <a:rPr lang="en-US" sz="5400" b="1" dirty="0" smtClean="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rPr>
              <a:t>Teacher’s Information</a:t>
            </a:r>
            <a:endParaRPr lang="en-US" sz="5400" b="1" dirty="0">
              <a:ln w="19050">
                <a:solidFill>
                  <a:schemeClr val="tx2">
                    <a:tint val="1000"/>
                  </a:schemeClr>
                </a:solidFill>
                <a:prstDash val="solid"/>
              </a:ln>
              <a:solidFill>
                <a:schemeClr val="bg1"/>
              </a:solidFill>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val="22343533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1363" y="2807870"/>
            <a:ext cx="2100019" cy="2308324"/>
          </a:xfrm>
          <a:prstGeom prst="rect">
            <a:avLst/>
          </a:prstGeom>
        </p:spPr>
      </p:pic>
      <p:sp>
        <p:nvSpPr>
          <p:cNvPr id="4" name="Rectangle 3"/>
          <p:cNvSpPr/>
          <p:nvPr/>
        </p:nvSpPr>
        <p:spPr>
          <a:xfrm>
            <a:off x="581890" y="2828836"/>
            <a:ext cx="7716983" cy="2308324"/>
          </a:xfrm>
          <a:prstGeom prst="rect">
            <a:avLst/>
          </a:prstGeom>
        </p:spPr>
        <p:txBody>
          <a:bodyPr wrap="square">
            <a:spAutoFit/>
          </a:bodyPr>
          <a:lstStyle/>
          <a:p>
            <a:r>
              <a:rPr lang="en-US" sz="3600" dirty="0">
                <a:solidFill>
                  <a:schemeClr val="bg1"/>
                </a:solidFill>
                <a:latin typeface="Times New Roman" panose="02020603050405020304" pitchFamily="18" charset="0"/>
                <a:cs typeface="Times New Roman" panose="02020603050405020304" pitchFamily="18" charset="0"/>
              </a:rPr>
              <a:t>Introduction of the Topic</a:t>
            </a:r>
          </a:p>
          <a:p>
            <a:r>
              <a:rPr lang="en-US" sz="3600" dirty="0">
                <a:solidFill>
                  <a:schemeClr val="bg1"/>
                </a:solidFill>
                <a:latin typeface="Times New Roman" panose="02020603050405020304" pitchFamily="18" charset="0"/>
                <a:cs typeface="Times New Roman" panose="02020603050405020304" pitchFamily="18" charset="0"/>
              </a:rPr>
              <a:t>Class: 9-10</a:t>
            </a:r>
          </a:p>
          <a:p>
            <a:r>
              <a:rPr lang="en-US" sz="3600" dirty="0">
                <a:solidFill>
                  <a:schemeClr val="bg1"/>
                </a:solidFill>
                <a:latin typeface="Times New Roman" panose="02020603050405020304" pitchFamily="18" charset="0"/>
                <a:cs typeface="Times New Roman" panose="02020603050405020304" pitchFamily="18" charset="0"/>
              </a:rPr>
              <a:t>Subject: English 1</a:t>
            </a:r>
            <a:r>
              <a:rPr lang="en-US" sz="3600" baseline="30000" dirty="0">
                <a:solidFill>
                  <a:schemeClr val="bg1"/>
                </a:solidFill>
                <a:latin typeface="Times New Roman" panose="02020603050405020304" pitchFamily="18" charset="0"/>
                <a:cs typeface="Times New Roman" panose="02020603050405020304" pitchFamily="18" charset="0"/>
              </a:rPr>
              <a:t>st</a:t>
            </a:r>
            <a:r>
              <a:rPr lang="en-US" sz="3600" dirty="0">
                <a:solidFill>
                  <a:schemeClr val="bg1"/>
                </a:solidFill>
                <a:latin typeface="Times New Roman" panose="02020603050405020304" pitchFamily="18" charset="0"/>
                <a:cs typeface="Times New Roman" panose="02020603050405020304" pitchFamily="18" charset="0"/>
              </a:rPr>
              <a:t> Paper</a:t>
            </a:r>
          </a:p>
          <a:p>
            <a:r>
              <a:rPr lang="en-US" sz="3600" dirty="0">
                <a:solidFill>
                  <a:schemeClr val="bg1"/>
                </a:solidFill>
                <a:latin typeface="Times New Roman" panose="02020603050405020304" pitchFamily="18" charset="0"/>
                <a:cs typeface="Times New Roman" panose="02020603050405020304" pitchFamily="18" charset="0"/>
              </a:rPr>
              <a:t>Unit: One</a:t>
            </a:r>
          </a:p>
        </p:txBody>
      </p:sp>
    </p:spTree>
    <p:extLst>
      <p:ext uri="{BB962C8B-B14F-4D97-AF65-F5344CB8AC3E}">
        <p14:creationId xmlns:p14="http://schemas.microsoft.com/office/powerpoint/2010/main" val="265715220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5120573" y="5711484"/>
            <a:ext cx="4411353" cy="584775"/>
          </a:xfrm>
          <a:prstGeom prst="rect">
            <a:avLst/>
          </a:prstGeom>
          <a:solidFill>
            <a:srgbClr val="00B0F0"/>
          </a:solidFill>
        </p:spPr>
        <p:txBody>
          <a:bodyPr wrap="square" rtlCol="0">
            <a:spAutoFit/>
          </a:bodyPr>
          <a:lstStyle/>
          <a:p>
            <a:r>
              <a:rPr lang="en-US" sz="3200" dirty="0" err="1" smtClean="0">
                <a:solidFill>
                  <a:schemeClr val="bg1"/>
                </a:solidFill>
                <a:latin typeface="Times New Roman" panose="02020603050405020304" pitchFamily="18" charset="0"/>
                <a:cs typeface="Times New Roman" panose="02020603050405020304" pitchFamily="18" charset="0"/>
              </a:rPr>
              <a:t>Bangabandhu</a:t>
            </a:r>
            <a:r>
              <a:rPr lang="en-US" sz="3200" dirty="0" smtClean="0">
                <a:solidFill>
                  <a:schemeClr val="bg1"/>
                </a:solidFill>
                <a:latin typeface="Times New Roman" panose="02020603050405020304" pitchFamily="18" charset="0"/>
                <a:cs typeface="Times New Roman" panose="02020603050405020304" pitchFamily="18" charset="0"/>
              </a:rPr>
              <a:t> at the UN.</a:t>
            </a:r>
            <a:endParaRPr lang="en-US" sz="3200" dirty="0">
              <a:solidFill>
                <a:schemeClr val="bg1"/>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2105508" y="518616"/>
            <a:ext cx="3693084" cy="646331"/>
          </a:xfrm>
          <a:prstGeom prst="rect">
            <a:avLst/>
          </a:prstGeom>
          <a:noFill/>
        </p:spPr>
        <p:txBody>
          <a:bodyPr wrap="square" rtlCol="0">
            <a:spAutoFit/>
          </a:bodyPr>
          <a:lstStyle/>
          <a:p>
            <a:r>
              <a:rPr lang="en-US" b="1" dirty="0" smtClean="0">
                <a:solidFill>
                  <a:schemeClr val="bg1"/>
                </a:solidFill>
                <a:latin typeface="Times New Roman" panose="02020603050405020304" pitchFamily="18" charset="0"/>
                <a:cs typeface="Times New Roman" panose="02020603050405020304" pitchFamily="18" charset="0"/>
              </a:rPr>
              <a:t>What do you see in the picture?</a:t>
            </a:r>
          </a:p>
          <a:p>
            <a:r>
              <a:rPr lang="en-US" b="1" dirty="0" smtClean="0">
                <a:solidFill>
                  <a:schemeClr val="bg1"/>
                </a:solidFill>
                <a:latin typeface="Times New Roman" panose="02020603050405020304" pitchFamily="18" charset="0"/>
                <a:cs typeface="Times New Roman" panose="02020603050405020304" pitchFamily="18" charset="0"/>
              </a:rPr>
              <a:t>What do you know about it?</a:t>
            </a:r>
          </a:p>
        </p:txBody>
      </p:sp>
      <p:pic>
        <p:nvPicPr>
          <p:cNvPr id="3" name="Picture 2"/>
          <p:cNvPicPr>
            <a:picLocks noChangeAspect="1"/>
          </p:cNvPicPr>
          <p:nvPr/>
        </p:nvPicPr>
        <p:blipFill>
          <a:blip r:embed="rId2"/>
          <a:stretch>
            <a:fillRect/>
          </a:stretch>
        </p:blipFill>
        <p:spPr>
          <a:xfrm>
            <a:off x="510657" y="1420837"/>
            <a:ext cx="3713871" cy="3924886"/>
          </a:xfrm>
          <a:prstGeom prst="rect">
            <a:avLst/>
          </a:prstGeom>
        </p:spPr>
      </p:pic>
      <p:pic>
        <p:nvPicPr>
          <p:cNvPr id="4" name="Picture 3"/>
          <p:cNvPicPr>
            <a:picLocks noChangeAspect="1"/>
          </p:cNvPicPr>
          <p:nvPr/>
        </p:nvPicPr>
        <p:blipFill>
          <a:blip r:embed="rId3"/>
          <a:stretch>
            <a:fillRect/>
          </a:stretch>
        </p:blipFill>
        <p:spPr>
          <a:xfrm>
            <a:off x="4224528" y="1164947"/>
            <a:ext cx="5029200" cy="4180777"/>
          </a:xfrm>
          <a:prstGeom prst="rect">
            <a:avLst/>
          </a:prstGeom>
        </p:spPr>
      </p:pic>
      <p:sp>
        <p:nvSpPr>
          <p:cNvPr id="5" name="TextBox 4"/>
          <p:cNvSpPr txBox="1"/>
          <p:nvPr/>
        </p:nvSpPr>
        <p:spPr>
          <a:xfrm>
            <a:off x="510657" y="5739619"/>
            <a:ext cx="3238032" cy="584775"/>
          </a:xfrm>
          <a:prstGeom prst="rect">
            <a:avLst/>
          </a:prstGeom>
          <a:solidFill>
            <a:schemeClr val="accent2"/>
          </a:solidFill>
        </p:spPr>
        <p:txBody>
          <a:bodyPr wrap="square" rtlCol="0">
            <a:spAutoFit/>
          </a:bodyPr>
          <a:lstStyle/>
          <a:p>
            <a:r>
              <a:rPr lang="en-US" sz="3200" b="1" dirty="0" smtClean="0">
                <a:solidFill>
                  <a:schemeClr val="bg1"/>
                </a:solidFill>
                <a:latin typeface="Times New Roman" panose="02020603050405020304" pitchFamily="18" charset="0"/>
                <a:cs typeface="Times New Roman" panose="02020603050405020304" pitchFamily="18" charset="0"/>
              </a:rPr>
              <a:t>United Nations</a:t>
            </a:r>
            <a:endParaRPr lang="en-US" sz="3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2307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955964" y="2149917"/>
            <a:ext cx="7758545" cy="1938992"/>
          </a:xfrm>
          <a:prstGeom prst="rect">
            <a:avLst/>
          </a:prstGeom>
        </p:spPr>
        <p:txBody>
          <a:bodyPr wrap="square">
            <a:spAutoFit/>
          </a:bodyPr>
          <a:lstStyle/>
          <a:p>
            <a:pPr algn="ctr"/>
            <a:r>
              <a:rPr lang="en-US" sz="4000" dirty="0">
                <a:solidFill>
                  <a:schemeClr val="bg1"/>
                </a:solidFill>
                <a:latin typeface="Times New Roman" panose="02020603050405020304" pitchFamily="18" charset="0"/>
                <a:cs typeface="Times New Roman" panose="02020603050405020304" pitchFamily="18" charset="0"/>
              </a:rPr>
              <a:t>Our Today’s Class:</a:t>
            </a:r>
          </a:p>
          <a:p>
            <a:pPr algn="ctr"/>
            <a:r>
              <a:rPr lang="en-US" sz="4000" dirty="0">
                <a:solidFill>
                  <a:schemeClr val="bg1"/>
                </a:solidFill>
                <a:latin typeface="Times New Roman" panose="02020603050405020304" pitchFamily="18" charset="0"/>
                <a:cs typeface="Times New Roman" panose="02020603050405020304" pitchFamily="18" charset="0"/>
              </a:rPr>
              <a:t>Lesson:3</a:t>
            </a:r>
          </a:p>
          <a:p>
            <a:pPr algn="ctr"/>
            <a:r>
              <a:rPr lang="en-US" sz="4000" dirty="0">
                <a:solidFill>
                  <a:schemeClr val="bg1"/>
                </a:solidFill>
                <a:latin typeface="Times New Roman" panose="02020603050405020304" pitchFamily="18" charset="0"/>
                <a:cs typeface="Times New Roman" panose="02020603050405020304" pitchFamily="18" charset="0"/>
              </a:rPr>
              <a:t>(</a:t>
            </a:r>
            <a:r>
              <a:rPr lang="en-US" sz="4000" dirty="0" err="1">
                <a:solidFill>
                  <a:schemeClr val="bg1"/>
                </a:solidFill>
                <a:latin typeface="Times New Roman" panose="02020603050405020304" pitchFamily="18" charset="0"/>
                <a:cs typeface="Times New Roman" panose="02020603050405020304" pitchFamily="18" charset="0"/>
              </a:rPr>
              <a:t>Bangabandhu</a:t>
            </a:r>
            <a:r>
              <a:rPr lang="en-US" sz="4000" dirty="0">
                <a:solidFill>
                  <a:schemeClr val="bg1"/>
                </a:solidFill>
                <a:latin typeface="Times New Roman" panose="02020603050405020304" pitchFamily="18" charset="0"/>
                <a:cs typeface="Times New Roman" panose="02020603050405020304" pitchFamily="18" charset="0"/>
              </a:rPr>
              <a:t> at the UN)</a:t>
            </a:r>
          </a:p>
        </p:txBody>
      </p:sp>
    </p:spTree>
    <p:extLst>
      <p:ext uri="{BB962C8B-B14F-4D97-AF65-F5344CB8AC3E}">
        <p14:creationId xmlns:p14="http://schemas.microsoft.com/office/powerpoint/2010/main" val="5424993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718457" y="921689"/>
            <a:ext cx="8825049" cy="4031873"/>
          </a:xfrm>
          <a:prstGeom prst="rect">
            <a:avLst/>
          </a:prstGeom>
        </p:spPr>
        <p:txBody>
          <a:bodyPr wrap="square">
            <a:spAutoFit/>
          </a:bodyPr>
          <a:lstStyle/>
          <a:p>
            <a:pPr lvl="0" algn="ctr"/>
            <a:r>
              <a:rPr lang="en-US" sz="3200" b="1" dirty="0">
                <a:solidFill>
                  <a:schemeClr val="bg1"/>
                </a:solidFill>
                <a:latin typeface="Times New Roman" panose="02020603050405020304" pitchFamily="18" charset="0"/>
                <a:cs typeface="Times New Roman" panose="02020603050405020304" pitchFamily="18" charset="0"/>
              </a:rPr>
              <a:t>Learning outcomes</a:t>
            </a:r>
          </a:p>
          <a:p>
            <a:pPr lvl="0"/>
            <a:endParaRPr lang="en-US" sz="3200" dirty="0">
              <a:solidFill>
                <a:schemeClr val="bg1"/>
              </a:solidFill>
              <a:latin typeface="Times New Roman" panose="02020603050405020304" pitchFamily="18" charset="0"/>
              <a:cs typeface="Times New Roman" panose="02020603050405020304" pitchFamily="18" charset="0"/>
            </a:endParaRPr>
          </a:p>
          <a:p>
            <a:pPr lvl="0"/>
            <a:endParaRPr lang="en-US" sz="3200" dirty="0">
              <a:solidFill>
                <a:schemeClr val="bg1"/>
              </a:solidFill>
              <a:latin typeface="Times New Roman" panose="02020603050405020304" pitchFamily="18" charset="0"/>
              <a:cs typeface="Times New Roman" panose="02020603050405020304" pitchFamily="18" charset="0"/>
            </a:endParaRPr>
          </a:p>
          <a:p>
            <a:pPr lvl="0"/>
            <a:r>
              <a:rPr lang="en-US" sz="3200" b="1" dirty="0">
                <a:solidFill>
                  <a:schemeClr val="bg1"/>
                </a:solidFill>
                <a:latin typeface="Times New Roman" panose="02020603050405020304" pitchFamily="18" charset="0"/>
                <a:cs typeface="Times New Roman" panose="02020603050405020304" pitchFamily="18" charset="0"/>
              </a:rPr>
              <a:t>After studying the lesson, the students will be able to</a:t>
            </a:r>
            <a:r>
              <a:rPr lang="en-US" sz="3200" b="1" dirty="0" smtClean="0">
                <a:solidFill>
                  <a:schemeClr val="bg1"/>
                </a:solidFill>
                <a:latin typeface="Times New Roman" panose="02020603050405020304" pitchFamily="18" charset="0"/>
                <a:cs typeface="Times New Roman" panose="02020603050405020304" pitchFamily="18" charset="0"/>
              </a:rPr>
              <a:t>;</a:t>
            </a:r>
            <a:endParaRPr lang="en-US" sz="3200" dirty="0">
              <a:solidFill>
                <a:schemeClr val="bg1"/>
              </a:solidFill>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Ø"/>
            </a:pPr>
            <a:r>
              <a:rPr lang="en-US" sz="3200" b="1" dirty="0">
                <a:solidFill>
                  <a:schemeClr val="bg1"/>
                </a:solidFill>
                <a:latin typeface="Times New Roman" panose="02020603050405020304" pitchFamily="18" charset="0"/>
                <a:cs typeface="Times New Roman" panose="02020603050405020304" pitchFamily="18" charset="0"/>
              </a:rPr>
              <a:t>n</a:t>
            </a:r>
            <a:r>
              <a:rPr lang="en-US" sz="3200" b="1" dirty="0" smtClean="0">
                <a:solidFill>
                  <a:schemeClr val="bg1"/>
                </a:solidFill>
                <a:latin typeface="Times New Roman" panose="02020603050405020304" pitchFamily="18" charset="0"/>
                <a:cs typeface="Times New Roman" panose="02020603050405020304" pitchFamily="18" charset="0"/>
              </a:rPr>
              <a:t>arrate incidents and events</a:t>
            </a:r>
            <a:endParaRPr lang="en-US" sz="3200" b="1" dirty="0">
              <a:solidFill>
                <a:schemeClr val="bg1"/>
              </a:solidFill>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Ø"/>
            </a:pPr>
            <a:r>
              <a:rPr lang="en-US" sz="3200" b="1" dirty="0" smtClean="0">
                <a:solidFill>
                  <a:schemeClr val="bg1"/>
                </a:solidFill>
                <a:latin typeface="Times New Roman" panose="02020603050405020304" pitchFamily="18" charset="0"/>
                <a:cs typeface="Times New Roman" panose="02020603050405020304" pitchFamily="18" charset="0"/>
              </a:rPr>
              <a:t>learn new word meaning</a:t>
            </a:r>
            <a:endParaRPr lang="en-US" sz="3200" b="1" dirty="0">
              <a:solidFill>
                <a:schemeClr val="bg1"/>
              </a:solidFill>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Ø"/>
            </a:pPr>
            <a:r>
              <a:rPr lang="en-US" sz="3200" b="1" dirty="0">
                <a:solidFill>
                  <a:schemeClr val="bg1"/>
                </a:solidFill>
                <a:latin typeface="Times New Roman" panose="02020603050405020304" pitchFamily="18" charset="0"/>
                <a:cs typeface="Times New Roman" panose="02020603050405020304" pitchFamily="18" charset="0"/>
              </a:rPr>
              <a:t>a</a:t>
            </a:r>
            <a:r>
              <a:rPr lang="en-US" sz="3200" b="1" dirty="0" smtClean="0">
                <a:solidFill>
                  <a:schemeClr val="bg1"/>
                </a:solidFill>
                <a:latin typeface="Times New Roman" panose="02020603050405020304" pitchFamily="18" charset="0"/>
                <a:cs typeface="Times New Roman" panose="02020603050405020304" pitchFamily="18" charset="0"/>
              </a:rPr>
              <a:t>sk and answer the questions.</a:t>
            </a:r>
            <a:endParaRPr lang="en-US" sz="3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9653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ounded Rectangle 1"/>
          <p:cNvSpPr/>
          <p:nvPr/>
        </p:nvSpPr>
        <p:spPr>
          <a:xfrm>
            <a:off x="339886" y="550985"/>
            <a:ext cx="8277641" cy="551730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bg1"/>
                </a:solidFill>
              </a:rPr>
              <a:t>   Vocabulary presentation</a:t>
            </a:r>
          </a:p>
          <a:p>
            <a:pPr algn="ctr"/>
            <a:endParaRPr lang="en-US" sz="3600" dirty="0">
              <a:solidFill>
                <a:schemeClr val="bg1"/>
              </a:solidFill>
            </a:endParaRPr>
          </a:p>
          <a:p>
            <a:pPr algn="ctr"/>
            <a:r>
              <a:rPr lang="en-US" sz="3600" dirty="0" smtClean="0">
                <a:solidFill>
                  <a:schemeClr val="bg1"/>
                </a:solidFill>
                <a:latin typeface="Times New Roman" panose="02020603050405020304" pitchFamily="18" charset="0"/>
                <a:cs typeface="Times New Roman" panose="02020603050405020304" pitchFamily="18" charset="0"/>
              </a:rPr>
              <a:t>Wage-----carry out</a:t>
            </a:r>
          </a:p>
          <a:p>
            <a:pPr algn="ctr"/>
            <a:r>
              <a:rPr lang="en-US" sz="3600" dirty="0" smtClean="0">
                <a:solidFill>
                  <a:schemeClr val="bg1"/>
                </a:solidFill>
                <a:latin typeface="Times New Roman" panose="02020603050405020304" pitchFamily="18" charset="0"/>
                <a:cs typeface="Times New Roman" panose="02020603050405020304" pitchFamily="18" charset="0"/>
              </a:rPr>
              <a:t>Gratitude----gratefulness</a:t>
            </a:r>
            <a:endParaRPr lang="en-US" sz="3600" dirty="0">
              <a:solidFill>
                <a:schemeClr val="bg1"/>
              </a:solidFill>
              <a:latin typeface="Times New Roman" panose="02020603050405020304" pitchFamily="18" charset="0"/>
              <a:cs typeface="Times New Roman" panose="02020603050405020304" pitchFamily="18" charset="0"/>
            </a:endParaRPr>
          </a:p>
          <a:p>
            <a:pPr algn="ctr"/>
            <a:r>
              <a:rPr lang="en-US" sz="3600" dirty="0" smtClean="0">
                <a:solidFill>
                  <a:schemeClr val="bg1"/>
                </a:solidFill>
                <a:latin typeface="Times New Roman" panose="02020603050405020304" pitchFamily="18" charset="0"/>
                <a:cs typeface="Times New Roman" panose="02020603050405020304" pitchFamily="18" charset="0"/>
              </a:rPr>
              <a:t>Relocation----replacement</a:t>
            </a:r>
            <a:endParaRPr lang="en-US" sz="3600" dirty="0">
              <a:solidFill>
                <a:schemeClr val="bg1"/>
              </a:solidFill>
              <a:latin typeface="Times New Roman" panose="02020603050405020304" pitchFamily="18" charset="0"/>
              <a:cs typeface="Times New Roman" panose="02020603050405020304" pitchFamily="18" charset="0"/>
            </a:endParaRPr>
          </a:p>
          <a:p>
            <a:pPr algn="ctr"/>
            <a:r>
              <a:rPr lang="en-US" sz="3600" dirty="0" smtClean="0">
                <a:solidFill>
                  <a:schemeClr val="bg1"/>
                </a:solidFill>
                <a:latin typeface="Times New Roman" panose="02020603050405020304" pitchFamily="18" charset="0"/>
                <a:cs typeface="Times New Roman" panose="02020603050405020304" pitchFamily="18" charset="0"/>
              </a:rPr>
              <a:t>Denounce----criticize</a:t>
            </a:r>
          </a:p>
          <a:p>
            <a:pPr algn="ctr"/>
            <a:r>
              <a:rPr lang="en-US" sz="3600" dirty="0" smtClean="0">
                <a:solidFill>
                  <a:schemeClr val="bg1"/>
                </a:solidFill>
                <a:latin typeface="Times New Roman" panose="02020603050405020304" pitchFamily="18" charset="0"/>
                <a:cs typeface="Times New Roman" panose="02020603050405020304" pitchFamily="18" charset="0"/>
              </a:rPr>
              <a:t>Unprecedented----uncommon </a:t>
            </a:r>
          </a:p>
          <a:p>
            <a:pPr algn="ct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60168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574230" y="600503"/>
            <a:ext cx="8647221" cy="4801314"/>
          </a:xfrm>
          <a:prstGeom prst="rect">
            <a:avLst/>
          </a:prstGeom>
          <a:noFill/>
        </p:spPr>
        <p:txBody>
          <a:bodyPr wrap="square">
            <a:spAutoFit/>
          </a:bodyPr>
          <a:lstStyle/>
          <a:p>
            <a:endParaRPr lang="en-US" dirty="0">
              <a:solidFill>
                <a:schemeClr val="bg1"/>
              </a:solidFill>
            </a:endParaRPr>
          </a:p>
          <a:p>
            <a:endParaRPr lang="en-US" dirty="0">
              <a:solidFill>
                <a:schemeClr val="bg1"/>
              </a:solidFill>
            </a:endParaRPr>
          </a:p>
          <a:p>
            <a:r>
              <a:rPr lang="en-US" dirty="0">
                <a:solidFill>
                  <a:schemeClr val="bg1"/>
                </a:solidFill>
              </a:rPr>
              <a:t>English For </a:t>
            </a:r>
            <a:r>
              <a:rPr lang="en-US" dirty="0" smtClean="0">
                <a:solidFill>
                  <a:schemeClr val="bg1"/>
                </a:solidFill>
              </a:rPr>
              <a:t>Today</a:t>
            </a:r>
          </a:p>
          <a:p>
            <a:endParaRPr lang="en-US" dirty="0">
              <a:solidFill>
                <a:schemeClr val="bg1"/>
              </a:solidFill>
            </a:endParaRPr>
          </a:p>
          <a:p>
            <a:endParaRPr lang="en-US" dirty="0">
              <a:solidFill>
                <a:schemeClr val="bg1"/>
              </a:solidFill>
            </a:endParaRPr>
          </a:p>
          <a:p>
            <a:r>
              <a:rPr lang="en-US" dirty="0">
                <a:solidFill>
                  <a:schemeClr val="bg1"/>
                </a:solidFill>
              </a:rPr>
              <a:t>During a general strike on 21 February, 1952 the protesting students tried to defy Section 144 imposed by the government. The police opened fire and killed a number of students including </a:t>
            </a:r>
            <a:r>
              <a:rPr lang="en-US" dirty="0" err="1">
                <a:solidFill>
                  <a:schemeClr val="bg1"/>
                </a:solidFill>
              </a:rPr>
              <a:t>Abdus</a:t>
            </a:r>
            <a:r>
              <a:rPr lang="en-US" dirty="0">
                <a:solidFill>
                  <a:schemeClr val="bg1"/>
                </a:solidFill>
              </a:rPr>
              <a:t> Salam, </a:t>
            </a:r>
            <a:r>
              <a:rPr lang="en-US" dirty="0" err="1">
                <a:solidFill>
                  <a:schemeClr val="bg1"/>
                </a:solidFill>
              </a:rPr>
              <a:t>Rafiq</a:t>
            </a:r>
            <a:r>
              <a:rPr lang="en-US" dirty="0">
                <a:solidFill>
                  <a:schemeClr val="bg1"/>
                </a:solidFill>
              </a:rPr>
              <a:t> Uddin Ahmed, </a:t>
            </a:r>
            <a:r>
              <a:rPr lang="en-US" dirty="0" err="1">
                <a:solidFill>
                  <a:schemeClr val="bg1"/>
                </a:solidFill>
              </a:rPr>
              <a:t>Abul</a:t>
            </a:r>
            <a:r>
              <a:rPr lang="en-US" dirty="0">
                <a:solidFill>
                  <a:schemeClr val="bg1"/>
                </a:solidFill>
              </a:rPr>
              <a:t> </a:t>
            </a:r>
            <a:r>
              <a:rPr lang="en-US" dirty="0" err="1">
                <a:solidFill>
                  <a:schemeClr val="bg1"/>
                </a:solidFill>
              </a:rPr>
              <a:t>Barkat</a:t>
            </a:r>
            <a:r>
              <a:rPr lang="en-US" dirty="0">
                <a:solidFill>
                  <a:schemeClr val="bg1"/>
                </a:solidFill>
              </a:rPr>
              <a:t>, Abdul </a:t>
            </a:r>
            <a:r>
              <a:rPr lang="en-US" dirty="0" err="1">
                <a:solidFill>
                  <a:schemeClr val="bg1"/>
                </a:solidFill>
              </a:rPr>
              <a:t>Jabbar</a:t>
            </a:r>
            <a:r>
              <a:rPr lang="en-US" dirty="0">
                <a:solidFill>
                  <a:schemeClr val="bg1"/>
                </a:solidFill>
              </a:rPr>
              <a:t> and others. In his autobiography, Sheikh </a:t>
            </a:r>
            <a:r>
              <a:rPr lang="en-US" dirty="0" err="1">
                <a:solidFill>
                  <a:schemeClr val="bg1"/>
                </a:solidFill>
              </a:rPr>
              <a:t>Mujibur</a:t>
            </a:r>
            <a:r>
              <a:rPr lang="en-US" dirty="0">
                <a:solidFill>
                  <a:schemeClr val="bg1"/>
                </a:solidFill>
              </a:rPr>
              <a:t> Rahman says, “...We decided in the meeting in my room to observe 21 February as State Language Day and to form a committee that day to conduct the movement to establish Bengali as the state language</a:t>
            </a:r>
            <a:r>
              <a:rPr lang="en-US" dirty="0" smtClean="0">
                <a:solidFill>
                  <a:schemeClr val="bg1"/>
                </a:solidFill>
              </a:rPr>
              <a:t>.“</a:t>
            </a:r>
          </a:p>
          <a:p>
            <a:endParaRPr lang="en-US" dirty="0">
              <a:solidFill>
                <a:schemeClr val="bg1"/>
              </a:solidFill>
            </a:endParaRPr>
          </a:p>
          <a:p>
            <a:endParaRPr lang="en-US" dirty="0" smtClean="0">
              <a:solidFill>
                <a:schemeClr val="bg1"/>
              </a:solidFill>
            </a:endParaRPr>
          </a:p>
          <a:p>
            <a:endParaRPr lang="en-US" dirty="0">
              <a:solidFill>
                <a:schemeClr val="bg1"/>
              </a:solidFill>
            </a:endParaRPr>
          </a:p>
          <a:p>
            <a:r>
              <a:rPr lang="en-US" dirty="0" smtClean="0">
                <a:solidFill>
                  <a:schemeClr val="bg1"/>
                </a:solidFill>
              </a:rPr>
              <a:t> </a:t>
            </a:r>
            <a:r>
              <a:rPr lang="en-US" dirty="0">
                <a:solidFill>
                  <a:schemeClr val="bg1"/>
                </a:solidFill>
              </a:rPr>
              <a:t>(adapted from Centre for Research and Information (CRI), August 2020</a:t>
            </a:r>
          </a:p>
          <a:p>
            <a:endParaRPr lang="en-US" dirty="0">
              <a:solidFill>
                <a:schemeClr val="bg1"/>
              </a:solidFill>
            </a:endParaRPr>
          </a:p>
        </p:txBody>
      </p:sp>
    </p:spTree>
    <p:extLst>
      <p:ext uri="{BB962C8B-B14F-4D97-AF65-F5344CB8AC3E}">
        <p14:creationId xmlns:p14="http://schemas.microsoft.com/office/powerpoint/2010/main" val="879962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562969" y="220094"/>
            <a:ext cx="8838632" cy="6463308"/>
          </a:xfrm>
          <a:prstGeom prst="rect">
            <a:avLst/>
          </a:prstGeom>
          <a:noFill/>
        </p:spPr>
        <p:txBody>
          <a:bodyPr wrap="square">
            <a:spAutoFit/>
          </a:bodyPr>
          <a:lstStyle/>
          <a:p>
            <a:endParaRPr lang="en-US" dirty="0">
              <a:solidFill>
                <a:schemeClr val="bg1"/>
              </a:solidFill>
            </a:endParaRPr>
          </a:p>
          <a:p>
            <a:r>
              <a:rPr lang="en-US" dirty="0">
                <a:solidFill>
                  <a:schemeClr val="bg1"/>
                </a:solidFill>
              </a:rPr>
              <a:t>Read the text.</a:t>
            </a:r>
          </a:p>
          <a:p>
            <a:r>
              <a:rPr lang="en-US" dirty="0" err="1">
                <a:solidFill>
                  <a:schemeClr val="bg1"/>
                </a:solidFill>
              </a:rPr>
              <a:t>Mujibur</a:t>
            </a:r>
            <a:r>
              <a:rPr lang="en-US" dirty="0">
                <a:solidFill>
                  <a:schemeClr val="bg1"/>
                </a:solidFill>
              </a:rPr>
              <a:t> Rahman was one of the few student leaders who played a significant  role in turning the language movement into a mass movement. As a student leader, he was  the central figure in organizing mass gatherings, rallies and strikes for raising awareness against the discriminatory language  policy of Pakistan. The language movement started when the </a:t>
            </a:r>
            <a:r>
              <a:rPr lang="en-US" dirty="0" err="1">
                <a:solidFill>
                  <a:schemeClr val="bg1"/>
                </a:solidFill>
              </a:rPr>
              <a:t>Governer</a:t>
            </a:r>
            <a:r>
              <a:rPr lang="en-US" dirty="0">
                <a:solidFill>
                  <a:schemeClr val="bg1"/>
                </a:solidFill>
              </a:rPr>
              <a:t> General of Pakistan, Muhammad Ali Jinnah, declared "Urdu and only Urdu shall be the state language of Pakistan" on 19 March 1948 at the course </a:t>
            </a:r>
            <a:r>
              <a:rPr lang="en-US" dirty="0" err="1">
                <a:solidFill>
                  <a:schemeClr val="bg1"/>
                </a:solidFill>
              </a:rPr>
              <a:t>Maidan</a:t>
            </a:r>
            <a:r>
              <a:rPr lang="en-US" dirty="0">
                <a:solidFill>
                  <a:schemeClr val="bg1"/>
                </a:solidFill>
              </a:rPr>
              <a:t> while addressing a public gathering. He again uttered the same on 24 March 1948 at the University of Dhaka during his convocation speech. The students instantly protested against this announcement vehemently.</a:t>
            </a:r>
          </a:p>
          <a:p>
            <a:endParaRPr lang="en-US" dirty="0">
              <a:solidFill>
                <a:schemeClr val="bg1"/>
              </a:solidFill>
            </a:endParaRPr>
          </a:p>
          <a:p>
            <a:r>
              <a:rPr lang="en-US" dirty="0">
                <a:solidFill>
                  <a:schemeClr val="bg1"/>
                </a:solidFill>
              </a:rPr>
              <a:t>It was the time when young </a:t>
            </a:r>
            <a:r>
              <a:rPr lang="en-US" dirty="0" err="1">
                <a:solidFill>
                  <a:schemeClr val="bg1"/>
                </a:solidFill>
              </a:rPr>
              <a:t>Mujib</a:t>
            </a:r>
            <a:r>
              <a:rPr lang="en-US" dirty="0">
                <a:solidFill>
                  <a:schemeClr val="bg1"/>
                </a:solidFill>
              </a:rPr>
              <a:t> started organizing the student front of Muslim League in East Pakistan. He was proud of his Bengali identity and very active to initiate strikes and protests against the language policy of Pakistan government. Later, the then Prime Minister of Pakistan </a:t>
            </a:r>
            <a:r>
              <a:rPr lang="en-US" dirty="0" err="1">
                <a:solidFill>
                  <a:schemeClr val="bg1"/>
                </a:solidFill>
              </a:rPr>
              <a:t>Khwaja</a:t>
            </a:r>
            <a:r>
              <a:rPr lang="en-US" dirty="0">
                <a:solidFill>
                  <a:schemeClr val="bg1"/>
                </a:solidFill>
              </a:rPr>
              <a:t> </a:t>
            </a:r>
            <a:r>
              <a:rPr lang="en-US" dirty="0" err="1">
                <a:solidFill>
                  <a:schemeClr val="bg1"/>
                </a:solidFill>
              </a:rPr>
              <a:t>Nazimuddin</a:t>
            </a:r>
            <a:r>
              <a:rPr lang="en-US" dirty="0">
                <a:solidFill>
                  <a:schemeClr val="bg1"/>
                </a:solidFill>
              </a:rPr>
              <a:t> echoed the statement of Mr. Jinnah on 26 January, 1952. </a:t>
            </a:r>
            <a:r>
              <a:rPr lang="en-US" dirty="0" err="1">
                <a:solidFill>
                  <a:schemeClr val="bg1"/>
                </a:solidFill>
              </a:rPr>
              <a:t>Mujib</a:t>
            </a:r>
            <a:r>
              <a:rPr lang="en-US" dirty="0">
                <a:solidFill>
                  <a:schemeClr val="bg1"/>
                </a:solidFill>
              </a:rPr>
              <a:t> was in prison during this time due to his political activism and was admitted to the Dhaka Medical College under police custody. However, he stayed in constant touch with other leaders directly engaged in the movement to make Bangla the state language. His directions from prison led the movement to a success. On 14 February, he started a hunger strike there.</a:t>
            </a:r>
          </a:p>
          <a:p>
            <a:endParaRPr lang="en-US" dirty="0">
              <a:solidFill>
                <a:schemeClr val="bg1"/>
              </a:solidFill>
            </a:endParaRPr>
          </a:p>
        </p:txBody>
      </p:sp>
    </p:spTree>
    <p:extLst>
      <p:ext uri="{BB962C8B-B14F-4D97-AF65-F5344CB8AC3E}">
        <p14:creationId xmlns:p14="http://schemas.microsoft.com/office/powerpoint/2010/main" val="351908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739</TotalTime>
  <Words>549</Words>
  <Application>Microsoft Office PowerPoint</Application>
  <PresentationFormat>Custom</PresentationFormat>
  <Paragraphs>59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Windows User</cp:lastModifiedBy>
  <cp:revision>85</cp:revision>
  <dcterms:created xsi:type="dcterms:W3CDTF">2020-06-07T04:40:38Z</dcterms:created>
  <dcterms:modified xsi:type="dcterms:W3CDTF">2021-10-26T14:06:11Z</dcterms:modified>
</cp:coreProperties>
</file>