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9"/>
  </p:notesMasterIdLst>
  <p:sldIdLst>
    <p:sldId id="275" r:id="rId2"/>
    <p:sldId id="274" r:id="rId3"/>
    <p:sldId id="276" r:id="rId4"/>
    <p:sldId id="277" r:id="rId5"/>
    <p:sldId id="278" r:id="rId6"/>
    <p:sldId id="280" r:id="rId7"/>
    <p:sldId id="257" r:id="rId8"/>
    <p:sldId id="282" r:id="rId9"/>
    <p:sldId id="258" r:id="rId10"/>
    <p:sldId id="284" r:id="rId11"/>
    <p:sldId id="261" r:id="rId12"/>
    <p:sldId id="283" r:id="rId13"/>
    <p:sldId id="285" r:id="rId14"/>
    <p:sldId id="270" r:id="rId15"/>
    <p:sldId id="268" r:id="rId16"/>
    <p:sldId id="271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E115D-F66E-47B3-BBFF-37C250B8E8C2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26C6D-3CBA-4301-AC40-05476EC6C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6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4D2F6-8CD3-4A2C-B5D7-52281D98974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6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79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2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2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4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68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6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7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7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0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2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41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762000"/>
            <a:ext cx="4648200" cy="110799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just"/>
            <a:r>
              <a:rPr lang="en-US" sz="6600" b="1" cap="all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6600" b="1" cap="all" dirty="0">
              <a:ln w="0"/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55520"/>
            <a:ext cx="5867400" cy="414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8220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1295401" y="282714"/>
            <a:ext cx="609599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স্কেলার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704989"/>
              </p:ext>
            </p:extLst>
          </p:nvPr>
        </p:nvGraphicFramePr>
        <p:xfrm>
          <a:off x="304800" y="1341120"/>
          <a:ext cx="86106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609600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স্কেলার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রাশি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ভেক্টর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রাশির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66712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দৈর্ঘ্য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সময়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ভর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তাপ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তাপমাত্রা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কাজ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শক্তি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ক্ষমতা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দুরত্ব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দ্রুতি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 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ক্ষেত্র্রফল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চাপ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আয়তন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ঘনত্ব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তড়িৎপ্রবাহ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তড়ি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ৎ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বিভব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জড়তার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ভ্রামক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র্চাজ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কম্পাংক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পীড়ন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বিকৃতি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মহাকর্ষীয়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ধ্রুবক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আপেক্ষিক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গুরত্ব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আপেক্ষিক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আদ্রতা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ইত্যাদি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সরন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dirty="0" err="1" smtClean="0">
                          <a:latin typeface="NikoshBAN" pitchFamily="2" charset="0"/>
                          <a:cs typeface="NikoshBAN" pitchFamily="2" charset="0"/>
                        </a:rPr>
                        <a:t>বেগ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ত্বরন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মন্দন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বল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ওজন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লরেঞ্জবল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টর্ক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অভিকর্ষজ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ত্বরন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ভরবেগ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কৌনিক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ভরবেগ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তড়ি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ৎ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ক্ষেত্র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তড়ি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ৎ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প্রাবল্য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তলক্ষেত্র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বলের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ঘাত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চুম্বকক্ষেত্র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চুম্বক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প্রাবল্য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চৌম্বকক্ষের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তীব্রতা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চৌম্বক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মোমেন্ট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ইত্যাদি</a:t>
                      </a:r>
                      <a:r>
                        <a:rPr lang="en-US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82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62200" y="704088"/>
            <a:ext cx="4343400" cy="6675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নির্দেশনা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5257800" y="2667000"/>
            <a:ext cx="2209800" cy="22098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7239000" y="2819400"/>
            <a:ext cx="1600200" cy="457200"/>
          </a:xfrm>
          <a:prstGeom prst="rect">
            <a:avLst/>
          </a:prstGeom>
        </p:spPr>
        <p:txBody>
          <a:bodyPr vert="horz" lIns="0" tIns="45720" rIns="0" bIns="0" anchor="b">
            <a:normAutofit fontScale="6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 err="1" smtClean="0">
                <a:latin typeface="NikoshBAN" pitchFamily="2" charset="0"/>
                <a:ea typeface="+mj-ea"/>
                <a:cs typeface="NikoshBAN" pitchFamily="2" charset="0"/>
              </a:rPr>
              <a:t>শীর্ষ</a:t>
            </a:r>
            <a:r>
              <a:rPr lang="en-US" sz="50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ea typeface="+mj-ea"/>
                <a:cs typeface="NikoshBAN" pitchFamily="2" charset="0"/>
              </a:rPr>
              <a:t>বিন্দু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5410200"/>
            <a:ext cx="1600200" cy="457200"/>
          </a:xfrm>
          <a:prstGeom prst="rect">
            <a:avLst/>
          </a:prstGeom>
        </p:spPr>
        <p:txBody>
          <a:bodyPr vert="horz" lIns="0" tIns="45720" rIns="0" bIns="0" anchor="b">
            <a:normAutofit fontScale="6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পাদ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5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বিন্দু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4876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200" y="2286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3352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915464" y="339265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533400" y="1828800"/>
            <a:ext cx="1219200" cy="3810000"/>
            <a:chOff x="533400" y="1828800"/>
            <a:chExt cx="1219200" cy="3810000"/>
          </a:xfrm>
        </p:grpSpPr>
        <p:grpSp>
          <p:nvGrpSpPr>
            <p:cNvPr id="12" name="Group 11"/>
            <p:cNvGrpSpPr/>
            <p:nvPr/>
          </p:nvGrpSpPr>
          <p:grpSpPr>
            <a:xfrm>
              <a:off x="838200" y="3743980"/>
              <a:ext cx="685800" cy="523220"/>
              <a:chOff x="2286000" y="2514600"/>
              <a:chExt cx="685800" cy="52322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286000" y="2514600"/>
                <a:ext cx="685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2452468" y="2556804"/>
                <a:ext cx="304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838200" y="4353580"/>
              <a:ext cx="685800" cy="523220"/>
              <a:chOff x="3276600" y="2514600"/>
              <a:chExt cx="685800" cy="52322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276600" y="2514600"/>
                <a:ext cx="685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3457136" y="2971800"/>
                <a:ext cx="304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838200" y="511558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838200" y="2448580"/>
              <a:ext cx="685800" cy="523220"/>
              <a:chOff x="1143000" y="4114800"/>
              <a:chExt cx="685800" cy="52322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143000" y="4114800"/>
                <a:ext cx="685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OP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1309468" y="4162864"/>
                <a:ext cx="38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838200" y="3058180"/>
              <a:ext cx="685800" cy="523220"/>
              <a:chOff x="1295400" y="2514600"/>
              <a:chExt cx="685800" cy="52322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295400" y="2514600"/>
                <a:ext cx="685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>
                <a:off x="1495864" y="2554456"/>
                <a:ext cx="304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itle 1"/>
            <p:cNvSpPr txBox="1">
              <a:spLocks/>
            </p:cNvSpPr>
            <p:nvPr/>
          </p:nvSpPr>
          <p:spPr>
            <a:xfrm>
              <a:off x="533400" y="1828800"/>
              <a:ext cx="1219200" cy="457200"/>
            </a:xfrm>
            <a:prstGeom prst="rect">
              <a:avLst/>
            </a:prstGeom>
          </p:spPr>
          <p:txBody>
            <a:bodyPr vert="horz" lIns="0" tIns="45720" rIns="0" bIns="0" anchor="b">
              <a:normAutofit fontScale="60000" lnSpcReduction="200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contourClr>
                  <a:schemeClr val="tx2"/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000" b="0" i="0" u="none" strike="noStrike" kern="120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NikoshBAN" pitchFamily="2" charset="0"/>
                  <a:ea typeface="+mj-ea"/>
                  <a:cs typeface="NikoshBAN" pitchFamily="2" charset="0"/>
                </a:rPr>
                <a:t>ভেক্টর</a:t>
              </a:r>
              <a:endParaRPr kumimoji="0" lang="en-US" sz="5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438400" y="1838980"/>
            <a:ext cx="1600200" cy="2504420"/>
            <a:chOff x="2438400" y="1905000"/>
            <a:chExt cx="1600200" cy="2504420"/>
          </a:xfrm>
        </p:grpSpPr>
        <p:grpSp>
          <p:nvGrpSpPr>
            <p:cNvPr id="27" name="Group 26"/>
            <p:cNvGrpSpPr/>
            <p:nvPr/>
          </p:nvGrpSpPr>
          <p:grpSpPr>
            <a:xfrm>
              <a:off x="2895600" y="2971800"/>
              <a:ext cx="685800" cy="523220"/>
              <a:chOff x="2590800" y="2971800"/>
              <a:chExt cx="685800" cy="523220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2590800" y="2971800"/>
                <a:ext cx="685800" cy="523220"/>
                <a:chOff x="1295400" y="2514600"/>
                <a:chExt cx="685800" cy="523220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1295400" y="2514600"/>
                  <a:ext cx="6858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1495864" y="2554456"/>
                  <a:ext cx="3048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>
              <a:xfrm rot="5400000">
                <a:off x="2514600" y="3200400"/>
                <a:ext cx="304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3048794" y="3199606"/>
                <a:ext cx="304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2819400" y="38862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itle 1"/>
            <p:cNvSpPr txBox="1">
              <a:spLocks/>
            </p:cNvSpPr>
            <p:nvPr/>
          </p:nvSpPr>
          <p:spPr>
            <a:xfrm>
              <a:off x="2438400" y="1905000"/>
              <a:ext cx="1600200" cy="457200"/>
            </a:xfrm>
            <a:prstGeom prst="rect">
              <a:avLst/>
            </a:prstGeom>
          </p:spPr>
          <p:txBody>
            <a:bodyPr vert="horz" lIns="0" tIns="45720" rIns="0" bIns="0" anchor="b">
              <a:normAutofit fontScale="60000" lnSpcReduction="20000"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contourClr>
                  <a:schemeClr val="tx2"/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000" dirty="0" err="1" smtClean="0">
                  <a:latin typeface="NikoshBAN" pitchFamily="2" charset="0"/>
                  <a:ea typeface="+mj-ea"/>
                  <a:cs typeface="NikoshBAN" pitchFamily="2" charset="0"/>
                </a:rPr>
                <a:t>ভেক্টরের</a:t>
              </a:r>
              <a:r>
                <a:rPr lang="en-US" sz="5000" dirty="0" smtClean="0">
                  <a:latin typeface="NikoshBAN" pitchFamily="2" charset="0"/>
                  <a:ea typeface="+mj-ea"/>
                  <a:cs typeface="NikoshBAN" pitchFamily="2" charset="0"/>
                </a:rPr>
                <a:t> </a:t>
              </a:r>
              <a:r>
                <a:rPr lang="en-US" sz="5000" dirty="0" err="1" smtClean="0">
                  <a:latin typeface="NikoshBAN" pitchFamily="2" charset="0"/>
                  <a:ea typeface="+mj-ea"/>
                  <a:cs typeface="NikoshBAN" pitchFamily="2" charset="0"/>
                </a:rPr>
                <a:t>মান</a:t>
              </a:r>
              <a:endParaRPr kumimoji="0" lang="en-US" sz="5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971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76200" y="2287250"/>
            <a:ext cx="8991600" cy="14465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স্কেলার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জোড়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বিজোড়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	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304800"/>
            <a:ext cx="4953001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66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1371599" y="152400"/>
            <a:ext cx="4953001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স্কেলার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04516"/>
              </p:ext>
            </p:extLst>
          </p:nvPr>
        </p:nvGraphicFramePr>
        <p:xfrm>
          <a:off x="457200" y="838200"/>
          <a:ext cx="8382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4495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স্কেলার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রাশি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ভেক্টর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রাশির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/>
                    </a:p>
                  </a:txBody>
                  <a:tcPr/>
                </a:tc>
              </a:tr>
              <a:tr h="500062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স্কেলার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রাশি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মান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আছে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দিক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নেই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২।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বিয়োগ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গুন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সধারণ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নিয়মে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৩।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স্কেলার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রাশির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মানের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উপযুক্ত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বসাতে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৪।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স্কেলার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রাশি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ঋনাত্নক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পারে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য়ার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অর্থ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ধনাত্নক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মানের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বিপরীত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৫।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শুধু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মানের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পরিবর্তনে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স্কেলার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রাশির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পরিবর্তন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>
                          <a:latin typeface="NikoshBAN" pitchFamily="2" charset="0"/>
                          <a:cs typeface="NikoshBAN" pitchFamily="2" charset="0"/>
                        </a:rPr>
                        <a:t>১। </a:t>
                      </a:r>
                      <a:r>
                        <a:rPr lang="en-US" sz="2600" dirty="0" err="1" smtClean="0">
                          <a:latin typeface="NikoshBAN" pitchFamily="2" charset="0"/>
                          <a:cs typeface="NikoshBAN" pitchFamily="2" charset="0"/>
                        </a:rPr>
                        <a:t>স্কেলার</a:t>
                      </a:r>
                      <a:r>
                        <a:rPr lang="en-US" sz="2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dirty="0" err="1" smtClean="0">
                          <a:latin typeface="NikoshBAN" pitchFamily="2" charset="0"/>
                          <a:cs typeface="NikoshBAN" pitchFamily="2" charset="0"/>
                        </a:rPr>
                        <a:t>রাশি</a:t>
                      </a:r>
                      <a:r>
                        <a:rPr lang="en-US" sz="2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dirty="0" err="1" smtClean="0">
                          <a:latin typeface="NikoshBAN" pitchFamily="2" charset="0"/>
                          <a:cs typeface="NikoshBAN" pitchFamily="2" charset="0"/>
                        </a:rPr>
                        <a:t>মান</a:t>
                      </a:r>
                      <a:r>
                        <a:rPr lang="en-US" sz="260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600" dirty="0" err="1" smtClean="0">
                          <a:latin typeface="NikoshBAN" pitchFamily="2" charset="0"/>
                          <a:cs typeface="NikoshBAN" pitchFamily="2" charset="0"/>
                        </a:rPr>
                        <a:t>দিক</a:t>
                      </a:r>
                      <a:r>
                        <a:rPr lang="en-US" sz="2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dirty="0" err="1" smtClean="0">
                          <a:latin typeface="NikoshBAN" pitchFamily="2" charset="0"/>
                          <a:cs typeface="NikoshBAN" pitchFamily="2" charset="0"/>
                        </a:rPr>
                        <a:t>আছে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।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২।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বিয়োগ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গুন</a:t>
                      </a:r>
                      <a:r>
                        <a:rPr lang="en-US" sz="26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সধারণ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নিয়মে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ঘটে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জ্যামিতিক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ভেক্টর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বীজগানিতিক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নিয়মে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3।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শুধু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মানের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অথবা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শুধু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দিকের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অথবা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উভয়ের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পরিবর্তনে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ভেক্টর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রাশির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পরিবর্তন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৪।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দুটি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ভেক্টরের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স্কেলার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গুনন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একটি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স্কেলার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রাশি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৫।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একাধিক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সমজাতিয়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ভেক্টর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যায়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ভিন্ন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ভেক্টর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যোগ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যায়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৬।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ভেক্টর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রাশির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পরম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মানের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উপযুক্ত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বসাতে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77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533400"/>
            <a:ext cx="31242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6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দলীয় কাজ</a:t>
            </a:r>
            <a:endParaRPr lang="en-US" sz="6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0028" y="2855893"/>
                <a:ext cx="8156772" cy="95410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০.5</a:t>
                </a:r>
                <a:r>
                  <a:rPr lang="bn-BD" sz="2800" dirty="0" smtClean="0">
                    <a:solidFill>
                      <a:schemeClr val="bg1"/>
                    </a:solidFill>
                    <a:latin typeface="SutonnyMJ" pitchFamily="2" charset="0"/>
                    <a:cs typeface="NikoshBAN" pitchFamily="2" charset="0"/>
                  </a:rPr>
                  <a:t> 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bn-BD" sz="2800" dirty="0" smtClean="0">
                    <a:solidFill>
                      <a:schemeClr val="bg1"/>
                    </a:solidFill>
                    <a:latin typeface="SutonnyMJ" pitchFamily="2" charset="0"/>
                    <a:cs typeface="NikoshBAN" pitchFamily="2" charset="0"/>
                  </a:rPr>
                  <a:t> উচ্চতা বিশিষ্ট একজন ব্যক্তি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bg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102</m:t>
                        </m:r>
                      </m:e>
                      <m:sup>
                        <m:r>
                          <a:rPr lang="en-US" sz="2800" i="1" dirty="0">
                            <a:solidFill>
                              <a:schemeClr val="bg1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800" dirty="0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bn-BD" sz="2800" dirty="0" smtClean="0">
                    <a:solidFill>
                      <a:schemeClr val="bg1"/>
                    </a:solidFill>
                    <a:latin typeface="SutonnyMJ" pitchFamily="2" charset="0"/>
                    <a:cs typeface="NikoshBAN" pitchFamily="2" charset="0"/>
                  </a:rPr>
                  <a:t>জ্বর নিয়ে 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bn-BD" sz="2800" dirty="0" smtClean="0">
                    <a:solidFill>
                      <a:schemeClr val="bg1"/>
                    </a:solidFill>
                    <a:latin typeface="SutonnyMJ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kg</a:t>
                </a:r>
                <a:r>
                  <a:rPr lang="en-US" sz="2800" dirty="0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bn-BD" sz="2800" dirty="0" smtClean="0">
                    <a:solidFill>
                      <a:schemeClr val="bg1"/>
                    </a:solidFill>
                    <a:latin typeface="SutonnyMJ" pitchFamily="2" charset="0"/>
                    <a:cs typeface="NikoshBAN" pitchFamily="2" charset="0"/>
                  </a:rPr>
                  <a:t>আম বহন করে  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bn-BD" sz="2800" dirty="0" smtClean="0">
                    <a:solidFill>
                      <a:schemeClr val="bg1"/>
                    </a:solidFill>
                    <a:latin typeface="SutonnyMJ" pitchFamily="2" charset="0"/>
                    <a:cs typeface="NikoshBAN" pitchFamily="2" charset="0"/>
                  </a:rPr>
                  <a:t> মিনিটে 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20m</a:t>
                </a:r>
                <a:r>
                  <a:rPr lang="bn-BD" sz="2800" dirty="0" smtClean="0">
                    <a:solidFill>
                      <a:schemeClr val="bg1"/>
                    </a:solidFill>
                    <a:latin typeface="SutonnyMJ" pitchFamily="2" charset="0"/>
                    <a:cs typeface="NikoshBAN" pitchFamily="2" charset="0"/>
                  </a:rPr>
                  <a:t> পূর্বদিকে গেল।</a:t>
                </a:r>
                <a:endParaRPr lang="en-US" sz="2800" dirty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28" y="2855893"/>
                <a:ext cx="8156772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491" t="-8125" b="-1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7200" y="4303693"/>
            <a:ext cx="81534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bg1"/>
                </a:solidFill>
                <a:latin typeface="SutonnySushreeMJ" pitchFamily="2" charset="0"/>
                <a:cs typeface="NikoshBAN" pitchFamily="2" charset="0"/>
              </a:rPr>
              <a:t>উদ্দীপকটি হতে স্কেলার এবং ভেক্টর রাশিগুলো আলাদা কর এবং এককসহ লিখ।</a:t>
            </a:r>
            <a:endParaRPr lang="en-US" sz="3200" dirty="0">
              <a:solidFill>
                <a:schemeClr val="bg1"/>
              </a:solidFill>
              <a:latin typeface="SutonnySushreeMJ" pitchFamily="2" charset="0"/>
              <a:cs typeface="SutonnySush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0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00200" y="2550855"/>
            <a:ext cx="5943600" cy="193899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itchFamily="2" charset="0"/>
              </a:rPr>
              <a:t>স্কেলার</a:t>
            </a:r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itchFamily="2" charset="0"/>
              </a:rPr>
              <a:t>রাশি</a:t>
            </a:r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itchFamily="2" charset="0"/>
              </a:rPr>
              <a:t>দুটি</a:t>
            </a:r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itchFamily="2" charset="0"/>
              </a:rPr>
              <a:t>স্কেলার</a:t>
            </a:r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itchFamily="2" charset="0"/>
              </a:rPr>
              <a:t>রাশির</a:t>
            </a:r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anose="02000000000000000000" pitchFamily="2" charset="0"/>
                <a:cs typeface="NikoshBAN" pitchFamily="2" charset="0"/>
              </a:rPr>
              <a:t>দুটি</a:t>
            </a:r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itchFamily="2" charset="0"/>
              </a:rPr>
              <a:t>ভেক্টর</a:t>
            </a:r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itchFamily="2" charset="0"/>
              </a:rPr>
              <a:t>রাশির</a:t>
            </a:r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latin typeface="NikoshBAN" panose="02000000000000000000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2819400" y="152400"/>
            <a:ext cx="3505200" cy="1274618"/>
          </a:xfrm>
          <a:prstGeom prst="horizontalScroll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05100" y="381000"/>
            <a:ext cx="3733800" cy="1015663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2514600"/>
            <a:ext cx="6172200" cy="132343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স্কেলার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14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6797" y="1219200"/>
            <a:ext cx="54102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8000" b="1" dirty="0" err="1" smtClean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dirty="0" smtClean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ln w="10541" cmpd="sng">
                <a:solidFill>
                  <a:srgbClr val="6076B4">
                    <a:shade val="88000"/>
                    <a:satMod val="110000"/>
                  </a:srgbClr>
                </a:solidFill>
                <a:prstDash val="solid"/>
              </a:ln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02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49375">
            <a:off x="2714625" y="2523393"/>
            <a:ext cx="3181350" cy="367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85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500" y="0"/>
            <a:ext cx="4065181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8800" b="1" cap="all" dirty="0" err="1" smtClean="0">
                <a:ln w="9000" cmpd="sng">
                  <a:solidFill>
                    <a:srgbClr val="846648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46648">
                        <a:shade val="20000"/>
                        <a:satMod val="245000"/>
                      </a:srgbClr>
                    </a:gs>
                    <a:gs pos="43000">
                      <a:srgbClr val="846648">
                        <a:satMod val="255000"/>
                      </a:srgbClr>
                    </a:gs>
                    <a:gs pos="48000">
                      <a:srgbClr val="846648">
                        <a:shade val="85000"/>
                        <a:satMod val="255000"/>
                      </a:srgbClr>
                    </a:gs>
                    <a:gs pos="100000">
                      <a:srgbClr val="846648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b="1" cap="all" dirty="0">
              <a:ln w="9000" cmpd="sng">
                <a:solidFill>
                  <a:srgbClr val="846648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46648">
                      <a:shade val="20000"/>
                      <a:satMod val="245000"/>
                    </a:srgbClr>
                  </a:gs>
                  <a:gs pos="43000">
                    <a:srgbClr val="846648">
                      <a:satMod val="255000"/>
                    </a:srgbClr>
                  </a:gs>
                  <a:gs pos="48000">
                    <a:srgbClr val="846648">
                      <a:shade val="85000"/>
                      <a:satMod val="255000"/>
                    </a:srgbClr>
                  </a:gs>
                  <a:gs pos="100000">
                    <a:srgbClr val="846648">
                      <a:shade val="20000"/>
                      <a:satMod val="245000"/>
                    </a:srgb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V="1">
            <a:off x="914400" y="2667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V="1">
            <a:off x="914400" y="2667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1524000"/>
            <a:ext cx="8991600" cy="4893647"/>
          </a:xfrm>
          <a:prstGeom prst="rect">
            <a:avLst/>
          </a:prstGeom>
          <a:noFill/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NikoshBAN" pitchFamily="2" charset="0"/>
                <a:cs typeface="NikoshBAN" pitchFamily="2" charset="0"/>
              </a:rPr>
              <a:t>সঞ্জয়</a:t>
            </a:r>
            <a:r>
              <a:rPr lang="en-US" sz="4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4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NikoshBAN" pitchFamily="2" charset="0"/>
                <a:cs typeface="NikoshBAN" pitchFamily="2" charset="0"/>
              </a:rPr>
              <a:t>দাস</a:t>
            </a:r>
            <a:endParaRPr lang="en-US" sz="4800" dirty="0" smtClean="0">
              <a:solidFill>
                <a:prstClr val="black">
                  <a:lumMod val="85000"/>
                  <a:lumOff val="15000"/>
                </a:prst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পদার্থবিজ্ঞান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এসসি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(অনার্স), এম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এসসি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.,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এম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ফিল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(বুয়েট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)।</a:t>
            </a:r>
          </a:p>
          <a:p>
            <a:pPr algn="ctr"/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কালিকাপুর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আবদুল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মতিন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খসরু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sz="4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০১৯১৬১৪৩৪৩৩</a:t>
            </a:r>
          </a:p>
          <a:p>
            <a:pPr algn="ctr"/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 sanjoybuet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yahoo.com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sanjoydas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3433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0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14701" y="3515753"/>
            <a:ext cx="1659031" cy="5078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7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27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7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27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57400" y="740262"/>
            <a:ext cx="4038599" cy="120032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পদার্থবিজ্ঞান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3200400" y="2374201"/>
            <a:ext cx="21403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2971801" y="4286250"/>
            <a:ext cx="247215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300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3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33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: ১৭৪</a:t>
            </a:r>
            <a:endParaRPr lang="en-US" sz="3300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92199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2438400" y="655445"/>
            <a:ext cx="4038600" cy="101566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০2</a:t>
            </a:r>
            <a:endParaRPr lang="en-US" b="1" dirty="0">
              <a:latin typeface="RinkiyMJ" pitchFamily="2" charset="0"/>
              <a:cs typeface="RinkiyMJ" pitchFamily="2" charset="0"/>
            </a:endParaRPr>
          </a:p>
        </p:txBody>
      </p:sp>
      <p:sp>
        <p:nvSpPr>
          <p:cNvPr id="6" name="Round Same Side Corner Rectangle 4"/>
          <p:cNvSpPr/>
          <p:nvPr/>
        </p:nvSpPr>
        <p:spPr bwMode="auto">
          <a:xfrm>
            <a:off x="3200614" y="2209800"/>
            <a:ext cx="2514172" cy="9761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38100" rIns="76200" bIns="38100" spcCol="1270" anchor="ctr"/>
          <a:lstStyle/>
          <a:p>
            <a:pPr marL="228600" lvl="1" indent="-228600" algn="ctr" defTabSz="889000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7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</a:t>
            </a:r>
            <a:endParaRPr lang="en-US" sz="1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08561" y="3436169"/>
            <a:ext cx="187904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bn-BD" sz="54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en-US" sz="54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ম </a:t>
            </a:r>
            <a:r>
              <a:rPr lang="en-US" sz="5400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endParaRPr lang="en-US" sz="54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51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914400" y="1371600"/>
            <a:ext cx="347472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Arrow 27"/>
          <p:cNvSpPr/>
          <p:nvPr/>
        </p:nvSpPr>
        <p:spPr>
          <a:xfrm>
            <a:off x="4876800" y="1143000"/>
            <a:ext cx="3124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5257800" y="2502057"/>
            <a:ext cx="3048000" cy="2910771"/>
            <a:chOff x="5426366" y="2502057"/>
            <a:chExt cx="3048000" cy="2910771"/>
          </a:xfrm>
        </p:grpSpPr>
        <p:sp>
          <p:nvSpPr>
            <p:cNvPr id="37" name="Left-Right Arrow 36"/>
            <p:cNvSpPr/>
            <p:nvPr/>
          </p:nvSpPr>
          <p:spPr>
            <a:xfrm>
              <a:off x="5426366" y="3669882"/>
              <a:ext cx="3048000" cy="521118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Up-Down Arrow 37"/>
            <p:cNvSpPr/>
            <p:nvPr/>
          </p:nvSpPr>
          <p:spPr>
            <a:xfrm>
              <a:off x="6629400" y="2502057"/>
              <a:ext cx="489531" cy="291077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934200" y="228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086600" y="2438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765635" y="20020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444670" y="15657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324600" y="2044539"/>
            <a:ext cx="780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50793" y="3635599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3153" y="5358825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229600" y="3638053"/>
            <a:ext cx="57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46912"/>
            <a:ext cx="3314132" cy="325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68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1026110"/>
            <a:ext cx="3733800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0" cap="all" spc="0" normalizeH="0" baseline="0" noProof="0" dirty="0" err="1" smtClean="0">
                <a:ln w="0"/>
                <a:gradFill flip="none">
                  <a:gsLst>
                    <a:gs pos="0">
                      <a:srgbClr val="6076B4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6076B4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6076B4">
                        <a:shade val="65000"/>
                        <a:satMod val="130000"/>
                      </a:srgbClr>
                    </a:gs>
                    <a:gs pos="92000">
                      <a:srgbClr val="6076B4">
                        <a:shade val="50000"/>
                        <a:satMod val="120000"/>
                      </a:srgbClr>
                    </a:gs>
                    <a:gs pos="100000">
                      <a:srgbClr val="6076B4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আজকের</a:t>
            </a:r>
            <a:r>
              <a:rPr kumimoji="0" lang="en-US" sz="66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rgbClr val="6076B4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6076B4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6076B4">
                        <a:shade val="65000"/>
                        <a:satMod val="130000"/>
                      </a:srgbClr>
                    </a:gs>
                    <a:gs pos="92000">
                      <a:srgbClr val="6076B4">
                        <a:shade val="50000"/>
                        <a:satMod val="120000"/>
                      </a:srgbClr>
                    </a:gs>
                    <a:gs pos="100000">
                      <a:srgbClr val="6076B4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পাঠ</a:t>
            </a:r>
            <a:endParaRPr kumimoji="0" lang="en-US" sz="6600" b="1" i="0" u="none" strike="noStrike" kern="0" cap="all" spc="0" normalizeH="0" baseline="0" noProof="0" dirty="0">
              <a:ln w="0"/>
              <a:gradFill flip="none">
                <a:gsLst>
                  <a:gs pos="0">
                    <a:srgbClr val="6076B4">
                      <a:tint val="75000"/>
                      <a:shade val="75000"/>
                      <a:satMod val="170000"/>
                    </a:srgbClr>
                  </a:gs>
                  <a:gs pos="49000">
                    <a:srgbClr val="6076B4">
                      <a:tint val="88000"/>
                      <a:shade val="65000"/>
                      <a:satMod val="172000"/>
                    </a:srgbClr>
                  </a:gs>
                  <a:gs pos="50000">
                    <a:srgbClr val="6076B4">
                      <a:shade val="65000"/>
                      <a:satMod val="130000"/>
                    </a:srgbClr>
                  </a:gs>
                  <a:gs pos="92000">
                    <a:srgbClr val="6076B4">
                      <a:shade val="50000"/>
                      <a:satMod val="120000"/>
                    </a:srgbClr>
                  </a:gs>
                  <a:gs pos="100000">
                    <a:srgbClr val="6076B4">
                      <a:shade val="48000"/>
                      <a:satMod val="120000"/>
                    </a:srgbClr>
                  </a:gs>
                </a:gsLst>
                <a:lin ang="5400000"/>
              </a:gra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078540"/>
            <a:ext cx="73152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ভেক্টরের ধারণা ও প্রকাশ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81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2514600" y="304800"/>
            <a:ext cx="44196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শিখনফল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7"/>
          <p:cNvSpPr txBox="1">
            <a:spLocks/>
          </p:cNvSpPr>
          <p:nvPr/>
        </p:nvSpPr>
        <p:spPr>
          <a:xfrm>
            <a:off x="228600" y="2057400"/>
            <a:ext cx="8388350" cy="3962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fontScale="92500"/>
          </a:bodyPr>
          <a:lstStyle/>
          <a:p>
            <a:pPr marL="225425" indent="6350">
              <a:spcBef>
                <a:spcPct val="20000"/>
              </a:spcBef>
              <a:defRPr/>
            </a:pP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- </a:t>
            </a:r>
          </a:p>
          <a:p>
            <a:pPr algn="just"/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‡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স্কেলার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225425" indent="2397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স্কেলার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চিহ্নত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225425" indent="2397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রাশিকে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225425" indent="23971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স্কেলার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25425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5183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78483" y="2088950"/>
            <a:ext cx="347472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934200" y="22860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7086600" y="24384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6765635" y="200206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6444670" y="156573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599" y="152400"/>
            <a:ext cx="4953001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স্কেলার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37072" y="1260157"/>
            <a:ext cx="4454527" cy="492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স্কেলার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অ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ক্ষরিক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1" y="1227176"/>
            <a:ext cx="38363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স্কেলার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37071" y="1827340"/>
            <a:ext cx="4282891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 smtClean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A r 	V a	 F </a:t>
            </a:r>
            <a:endParaRPr kumimoji="0" lang="en-US" sz="400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457200" y="3570960"/>
            <a:ext cx="3474514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4" name="TextBox 23"/>
          <p:cNvSpPr txBox="1"/>
          <p:nvPr/>
        </p:nvSpPr>
        <p:spPr>
          <a:xfrm>
            <a:off x="7086600" y="24384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7239000" y="25908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6918035" y="215446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4537072" y="2840135"/>
            <a:ext cx="4454528" cy="492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অ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ক্ষরিক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799" y="2829580"/>
            <a:ext cx="383639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5083466" y="3886200"/>
                <a:ext cx="3733800" cy="166729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  <a:defRPr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000" i="1" smtClean="0">
                            <a:latin typeface="Cambria Math"/>
                            <a:ea typeface="+mj-ea"/>
                            <a:cs typeface="NikoshBAN" panose="02000000000000000000" pitchFamily="2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4000" dirty="0">
                            <a:latin typeface="NikoshBAN" panose="02000000000000000000" pitchFamily="2" charset="0"/>
                            <a:ea typeface="+mj-ea"/>
                            <a:cs typeface="NikoshBAN" panose="02000000000000000000" pitchFamily="2" charset="0"/>
                          </a:rPr>
                          <m:t>A</m:t>
                        </m:r>
                      </m:e>
                    </m:acc>
                    <m:r>
                      <a:rPr lang="en-US" sz="4000" b="0" i="1" smtClean="0">
                        <a:latin typeface="Cambria Math" panose="02040503050406030204" pitchFamily="18" charset="0"/>
                        <a:ea typeface="+mj-ea"/>
                        <a:cs typeface="NikoshBAN" panose="02000000000000000000" pitchFamily="2" charset="0"/>
                      </a:rPr>
                      <m:t>      </m:t>
                    </m:r>
                    <m:acc>
                      <m:accPr>
                        <m:chr m:val="̅"/>
                        <m:ctrlPr>
                          <a:rPr lang="en-US" sz="4000" i="1" smtClean="0">
                            <a:latin typeface="Cambria Math"/>
                            <a:ea typeface="+mj-ea"/>
                            <a:cs typeface="NikoshBAN" panose="02000000000000000000" pitchFamily="2" charset="0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+mj-ea"/>
                            <a:cs typeface="NikoshBAN" panose="02000000000000000000" pitchFamily="2" charset="0"/>
                          </a:rPr>
                          <m:t>𝐴</m:t>
                        </m:r>
                      </m:e>
                    </m:acc>
                    <m:r>
                      <a:rPr lang="en-US" sz="4000" b="0" i="0" smtClean="0">
                        <a:latin typeface="Cambria Math" panose="02040503050406030204" pitchFamily="18" charset="0"/>
                        <a:ea typeface="+mj-ea"/>
                        <a:cs typeface="NikoshBAN" panose="02000000000000000000" pitchFamily="2" charset="0"/>
                      </a:rPr>
                      <m:t>    </m:t>
                    </m:r>
                    <m:r>
                      <a:rPr lang="en-US" sz="4000" b="1" i="0" smtClean="0">
                        <a:latin typeface="Cambria Math" panose="02040503050406030204" pitchFamily="18" charset="0"/>
                        <a:ea typeface="+mj-ea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4000" b="1" i="0" smtClean="0">
                        <a:latin typeface="Cambria Math" panose="02040503050406030204" pitchFamily="18" charset="0"/>
                        <a:ea typeface="+mj-ea"/>
                        <a:cs typeface="NikoshBAN" panose="02000000000000000000" pitchFamily="2" charset="0"/>
                      </a:rPr>
                      <m:t>𝐀</m:t>
                    </m:r>
                    <m:r>
                      <a:rPr lang="en-US" sz="4000" b="1" i="0" smtClean="0">
                        <a:latin typeface="Cambria Math" panose="02040503050406030204" pitchFamily="18" charset="0"/>
                        <a:ea typeface="+mj-ea"/>
                        <a:cs typeface="NikoshBAN" panose="02000000000000000000" pitchFamily="2" charset="0"/>
                      </a:rPr>
                      <m:t>   </m:t>
                    </m:r>
                    <m:acc>
                      <m:accPr>
                        <m:chr m:val="⃗"/>
                        <m:ctrlPr>
                          <a:rPr lang="en-US" sz="4000" b="0" i="1" smtClean="0">
                            <a:latin typeface="Cambria Math"/>
                            <a:ea typeface="+mj-ea"/>
                            <a:cs typeface="NikoshBAN" panose="02000000000000000000" pitchFamily="2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ea typeface="+mj-ea"/>
                            <a:cs typeface="NikoshBAN" panose="02000000000000000000" pitchFamily="2" charset="0"/>
                          </a:rPr>
                          <m:t>r</m:t>
                        </m:r>
                      </m:e>
                    </m:acc>
                  </m:oMath>
                </a14:m>
                <a:r>
                  <a:rPr lang="en-US" sz="4000" noProof="0" dirty="0" smtClean="0">
                    <a:latin typeface="NikoshBAN" panose="02000000000000000000" pitchFamily="2" charset="0"/>
                    <a:ea typeface="+mj-ea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000" i="1" noProof="0" dirty="0" smtClean="0">
                            <a:latin typeface="Cambria Math"/>
                            <a:ea typeface="+mj-ea"/>
                            <a:cs typeface="+mj-cs"/>
                          </a:rPr>
                        </m:ctrlPr>
                      </m:accPr>
                      <m:e>
                        <m:r>
                          <a:rPr lang="en-US" sz="4000" i="1" dirty="0"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𝑣</m:t>
                        </m:r>
                      </m:e>
                    </m:acc>
                  </m:oMath>
                </a14:m>
                <a:r>
                  <a:rPr kumimoji="0" lang="en-US" sz="400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anose="02000000000000000000" pitchFamily="2" charset="0"/>
                    <a:ea typeface="+mj-ea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4000" i="1" u="none" strike="noStrike" kern="1200" cap="none" spc="0" normalizeH="0" baseline="0" noProof="0" dirty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j-ea"/>
                            <a:cs typeface="+mj-cs"/>
                          </a:rPr>
                        </m:ctrlPr>
                      </m:accPr>
                      <m:e>
                        <m:r>
                          <a:rPr lang="en-US" sz="4000" i="1" dirty="0"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𝑎</m:t>
                        </m:r>
                        <m:r>
                          <m:rPr>
                            <m:nor/>
                          </m:rPr>
                          <a:rPr lang="en-US" sz="4000" dirty="0">
                            <a:latin typeface="NikoshBAN" panose="02000000000000000000" pitchFamily="2" charset="0"/>
                            <a:ea typeface="+mj-ea"/>
                            <a:cs typeface="NikoshBAN" panose="02000000000000000000" pitchFamily="2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kumimoji="0" lang="en-US" sz="400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anose="02000000000000000000" pitchFamily="2" charset="0"/>
                    <a:ea typeface="+mj-ea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4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/>
                            <a:ea typeface="+mj-ea"/>
                            <a:cs typeface="+mj-cs"/>
                          </a:rPr>
                        </m:ctrlPr>
                      </m:accPr>
                      <m:e>
                        <m:r>
                          <a:rPr lang="en-US" sz="4000" i="1" dirty="0"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𝐹</m:t>
                        </m:r>
                      </m:e>
                    </m:acc>
                  </m:oMath>
                </a14:m>
                <a:endParaRPr kumimoji="0" lang="en-US" sz="40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NikoshBAN" panose="02000000000000000000" pitchFamily="2" charset="0"/>
                  <a:ea typeface="+mj-ea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5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3466" y="3886200"/>
                <a:ext cx="3733800" cy="16672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20139" y="3887199"/>
            <a:ext cx="5063327" cy="2890322"/>
            <a:chOff x="20139" y="3887199"/>
            <a:chExt cx="5063327" cy="2890322"/>
          </a:xfrm>
        </p:grpSpPr>
        <p:grpSp>
          <p:nvGrpSpPr>
            <p:cNvPr id="47" name="Group 46"/>
            <p:cNvGrpSpPr/>
            <p:nvPr/>
          </p:nvGrpSpPr>
          <p:grpSpPr>
            <a:xfrm>
              <a:off x="1027146" y="4469520"/>
              <a:ext cx="3048000" cy="1777229"/>
              <a:chOff x="5426366" y="2502057"/>
              <a:chExt cx="3048000" cy="2910771"/>
            </a:xfrm>
          </p:grpSpPr>
          <p:sp>
            <p:nvSpPr>
              <p:cNvPr id="48" name="Left-Right Arrow 47"/>
              <p:cNvSpPr/>
              <p:nvPr/>
            </p:nvSpPr>
            <p:spPr>
              <a:xfrm>
                <a:off x="5426366" y="3669882"/>
                <a:ext cx="3048000" cy="521118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Up-Down Arrow 48"/>
              <p:cNvSpPr/>
              <p:nvPr/>
            </p:nvSpPr>
            <p:spPr>
              <a:xfrm>
                <a:off x="6629400" y="2502057"/>
                <a:ext cx="489531" cy="2910771"/>
              </a:xfrm>
              <a:prstGeom prst="up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2086056" y="3887199"/>
              <a:ext cx="77777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ঢাকা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139" y="5067725"/>
              <a:ext cx="100700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চাঁদপুর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012499" y="6192746"/>
              <a:ext cx="10150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চট্রগ্রাম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063635" y="5049260"/>
              <a:ext cx="101983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কুমিল্লা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27068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/>
      <p:bldP spid="23" grpId="0" animBg="1"/>
      <p:bldP spid="50" grpId="0" animBg="1"/>
      <p:bldP spid="51" grpId="0" animBg="1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657600" y="76200"/>
            <a:ext cx="190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রাশি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9" name="Left Brace 8"/>
          <p:cNvSpPr/>
          <p:nvPr/>
        </p:nvSpPr>
        <p:spPr>
          <a:xfrm rot="5400000">
            <a:off x="4152900" y="-1333500"/>
            <a:ext cx="609600" cy="4191000"/>
          </a:xfrm>
          <a:prstGeom prst="leftBrace">
            <a:avLst>
              <a:gd name="adj1" fmla="val 0"/>
              <a:gd name="adj2" fmla="val 50000"/>
            </a:avLst>
          </a:prstGeom>
          <a:ln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D:\Digital cotent\My PPT class\1st paper\2. Vector\tj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87" y="1143000"/>
            <a:ext cx="4229100" cy="222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Digital cotent\My PPT class\1st paper\2. Vector\stock-photo-silhouette-group-of-people-in-a-row-concept-2788034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1143000"/>
            <a:ext cx="4133850" cy="222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44887" y="3352800"/>
            <a:ext cx="4229100" cy="304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স্কেলার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RinkiyMJ" pitchFamily="2" charset="0"/>
                <a:ea typeface="+mj-ea"/>
                <a:cs typeface="RinkiyMJ" pitchFamily="2" charset="0"/>
              </a:rPr>
              <a:t>: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যে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সব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ভৌত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রাশি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প্রকাশের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জন্য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শুধু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মানের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প্রয়োজন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দিক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নির্দেশের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পয়োজন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হয়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না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তাকে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স্কেলার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RinkiyMJ" pitchFamily="2" charset="0"/>
              <a:ea typeface="+mj-ea"/>
              <a:cs typeface="Rinki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609600"/>
            <a:ext cx="373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স্কেলার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রাশি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RinkiyMJ" pitchFamily="2" charset="0"/>
              <a:ea typeface="+mj-ea"/>
              <a:cs typeface="Rinki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81600" y="609600"/>
            <a:ext cx="3048000" cy="1066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রাশির</a:t>
            </a:r>
            <a:endParaRPr lang="en-US" sz="3600" dirty="0">
              <a:solidFill>
                <a:srgbClr val="FF0000"/>
              </a:solidFill>
              <a:latin typeface="RinkiyMJ" pitchFamily="2" charset="0"/>
              <a:cs typeface="Rinki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86300" y="3429000"/>
            <a:ext cx="4152900" cy="2971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RinkiyMJ" pitchFamily="2" charset="0"/>
                <a:ea typeface="+mj-ea"/>
                <a:cs typeface="RinkiyMJ" pitchFamily="2" charset="0"/>
              </a:rPr>
              <a:t>: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যে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সব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ভৌত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রাশি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প্রকাশের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জন্য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মানের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সাথে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দিকের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প্রয়োজন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তাদের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কে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ভেক্টর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রাশি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বলে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RinkiyMJ" pitchFamily="2" charset="0"/>
              <a:ea typeface="+mj-ea"/>
              <a:cs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00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5" grpId="0"/>
      <p:bldP spid="6" grpId="0"/>
      <p:bldP spid="8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621</TotalTime>
  <Words>586</Words>
  <Application>Microsoft Office PowerPoint</Application>
  <PresentationFormat>On-screen Show (4:3)</PresentationFormat>
  <Paragraphs>93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sanjoy</cp:lastModifiedBy>
  <cp:revision>104</cp:revision>
  <dcterms:created xsi:type="dcterms:W3CDTF">2006-08-16T00:00:00Z</dcterms:created>
  <dcterms:modified xsi:type="dcterms:W3CDTF">2022-06-17T08:11:46Z</dcterms:modified>
</cp:coreProperties>
</file>