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  <p:sldMasterId id="2147483864" r:id="rId2"/>
    <p:sldMasterId id="2147483876" r:id="rId3"/>
    <p:sldMasterId id="2147483888" r:id="rId4"/>
  </p:sldMasterIdLst>
  <p:notesMasterIdLst>
    <p:notesMasterId r:id="rId19"/>
  </p:notesMasterIdLst>
  <p:sldIdLst>
    <p:sldId id="275" r:id="rId5"/>
    <p:sldId id="280" r:id="rId6"/>
    <p:sldId id="266" r:id="rId7"/>
    <p:sldId id="277" r:id="rId8"/>
    <p:sldId id="279" r:id="rId9"/>
    <p:sldId id="257" r:id="rId10"/>
    <p:sldId id="256" r:id="rId11"/>
    <p:sldId id="271" r:id="rId12"/>
    <p:sldId id="274" r:id="rId13"/>
    <p:sldId id="273" r:id="rId14"/>
    <p:sldId id="267" r:id="rId15"/>
    <p:sldId id="268" r:id="rId16"/>
    <p:sldId id="269" r:id="rId17"/>
    <p:sldId id="27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167676-F2EA-45ED-BD6E-CBE8FDFF428F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F70110-779B-4BD4-B438-F49B48D9D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305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4D2F6-8CD3-4A2C-B5D7-52281D989743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125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6/17/2022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6/17/2022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6/17/2022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6/17/2022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6/17/2022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6/17/2022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6/17/2022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6/17/2022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6/17/2022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6/17/2022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6/17/2022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6/17/2022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6/17/2022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6/17/2022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6/17/2022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6/17/2022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6/17/2022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6/17/2022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6/17/2022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6/17/2022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6/17/2022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6/17/2022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6/17/2022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6/17/2022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6/17/2022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6/17/2022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6/17/2022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6/17/2022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6/17/2022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6/17/2022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6/17/2022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6/17/2022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6/17/2022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6/17/2022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6/17/2022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6/17/2022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6/17/2022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4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2200" y="1911560"/>
            <a:ext cx="4648200" cy="110799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just"/>
            <a:r>
              <a:rPr lang="en-US" sz="6600" b="1" cap="all" dirty="0" smtClean="0">
                <a:ln w="0"/>
                <a:gradFill flip="none">
                  <a:gsLst>
                    <a:gs pos="0">
                      <a:srgbClr val="6076B4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6076B4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6076B4">
                        <a:shade val="65000"/>
                        <a:satMod val="130000"/>
                      </a:srgbClr>
                    </a:gs>
                    <a:gs pos="92000">
                      <a:srgbClr val="6076B4">
                        <a:shade val="50000"/>
                        <a:satMod val="120000"/>
                      </a:srgbClr>
                    </a:gs>
                    <a:gs pos="100000">
                      <a:srgbClr val="6076B4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/>
                <a:latin typeface="NikoshBAN" pitchFamily="2" charset="0"/>
                <a:cs typeface="NikoshBAN" pitchFamily="2" charset="0"/>
              </a:rPr>
              <a:t>সবাইকে শুভেচ্ছা</a:t>
            </a:r>
            <a:endParaRPr lang="en-US" sz="6600" b="1" cap="all" dirty="0">
              <a:ln w="0"/>
              <a:gradFill flip="none">
                <a:gsLst>
                  <a:gs pos="0">
                    <a:srgbClr val="6076B4">
                      <a:tint val="75000"/>
                      <a:shade val="75000"/>
                      <a:satMod val="170000"/>
                    </a:srgbClr>
                  </a:gs>
                  <a:gs pos="49000">
                    <a:srgbClr val="6076B4">
                      <a:tint val="88000"/>
                      <a:shade val="65000"/>
                      <a:satMod val="172000"/>
                    </a:srgbClr>
                  </a:gs>
                  <a:gs pos="50000">
                    <a:srgbClr val="6076B4">
                      <a:shade val="65000"/>
                      <a:satMod val="130000"/>
                    </a:srgbClr>
                  </a:gs>
                  <a:gs pos="92000">
                    <a:srgbClr val="6076B4">
                      <a:shade val="50000"/>
                      <a:satMod val="120000"/>
                    </a:srgbClr>
                  </a:gs>
                  <a:gs pos="100000">
                    <a:srgbClr val="6076B4">
                      <a:shade val="48000"/>
                      <a:satMod val="120000"/>
                    </a:srgb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3" name="Picture 2" descr="graphics-christmas-birds-81567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0350" y="0"/>
            <a:ext cx="2533650" cy="1905000"/>
          </a:xfrm>
          <a:prstGeom prst="rect">
            <a:avLst/>
          </a:prstGeom>
        </p:spPr>
      </p:pic>
      <p:pic>
        <p:nvPicPr>
          <p:cNvPr id="4" name="Picture 3" descr="birds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152400"/>
            <a:ext cx="2371725" cy="2143125"/>
          </a:xfrm>
          <a:prstGeom prst="rect">
            <a:avLst/>
          </a:prstGeom>
        </p:spPr>
      </p:pic>
      <p:pic>
        <p:nvPicPr>
          <p:cNvPr id="6" name="Picture 5" descr="102c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95650" y="3048000"/>
            <a:ext cx="270510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265834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362200" y="457200"/>
            <a:ext cx="4724400" cy="609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aroda" pitchFamily="2" charset="0"/>
              <a:ea typeface="+mj-ea"/>
              <a:cs typeface="+mj-cs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3718560" y="5402920"/>
            <a:ext cx="1463040" cy="1463040"/>
            <a:chOff x="3718560" y="5076512"/>
            <a:chExt cx="1463040" cy="1463040"/>
          </a:xfrm>
        </p:grpSpPr>
        <p:sp>
          <p:nvSpPr>
            <p:cNvPr id="17" name="Arc 16"/>
            <p:cNvSpPr/>
            <p:nvPr/>
          </p:nvSpPr>
          <p:spPr>
            <a:xfrm>
              <a:off x="3718560" y="5076512"/>
              <a:ext cx="1463040" cy="1463040"/>
            </a:xfrm>
            <a:prstGeom prst="arc">
              <a:avLst>
                <a:gd name="adj1" fmla="val 17981448"/>
                <a:gd name="adj2" fmla="val 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48200" y="5181600"/>
              <a:ext cx="34657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2400" i="1" dirty="0" smtClean="0">
                  <a:latin typeface="Times New Roman" pitchFamily="18" charset="0"/>
                  <a:cs typeface="Times New Roman" pitchFamily="18" charset="0"/>
                </a:rPr>
                <a:t>α</a:t>
              </a:r>
              <a:endParaRPr lang="en-US" i="1" dirty="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3886200" y="5382904"/>
            <a:ext cx="1752646" cy="1463040"/>
            <a:chOff x="3886200" y="5382904"/>
            <a:chExt cx="1752646" cy="1463040"/>
          </a:xfrm>
        </p:grpSpPr>
        <p:sp>
          <p:nvSpPr>
            <p:cNvPr id="19" name="Arc 18"/>
            <p:cNvSpPr/>
            <p:nvPr/>
          </p:nvSpPr>
          <p:spPr>
            <a:xfrm>
              <a:off x="3886200" y="5382904"/>
              <a:ext cx="1463040" cy="1463040"/>
            </a:xfrm>
            <a:prstGeom prst="arc">
              <a:avLst>
                <a:gd name="adj1" fmla="val 20099309"/>
                <a:gd name="adj2" fmla="val 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306704" y="5722960"/>
              <a:ext cx="33214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2400" i="1" dirty="0" smtClean="0">
                  <a:latin typeface="Times New Roman" pitchFamily="18" charset="0"/>
                  <a:cs typeface="Times New Roman" pitchFamily="18" charset="0"/>
                </a:rPr>
                <a:t>θ</a:t>
              </a:r>
              <a:endParaRPr lang="en-US" i="1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5473750" y="3630678"/>
            <a:ext cx="3666450" cy="2215477"/>
            <a:chOff x="5334000" y="3810000"/>
            <a:chExt cx="3666450" cy="1981200"/>
          </a:xfrm>
        </p:grpSpPr>
        <p:grpSp>
          <p:nvGrpSpPr>
            <p:cNvPr id="5" name="Group 76"/>
            <p:cNvGrpSpPr/>
            <p:nvPr/>
          </p:nvGrpSpPr>
          <p:grpSpPr>
            <a:xfrm>
              <a:off x="5334000" y="4114800"/>
              <a:ext cx="3276600" cy="1676400"/>
              <a:chOff x="5334000" y="4114800"/>
              <a:chExt cx="3276600" cy="1676400"/>
            </a:xfrm>
          </p:grpSpPr>
          <p:cxnSp>
            <p:nvCxnSpPr>
              <p:cNvPr id="7" name="Straight Arrow Connector 6"/>
              <p:cNvCxnSpPr/>
              <p:nvPr/>
            </p:nvCxnSpPr>
            <p:spPr>
              <a:xfrm rot="5400000" flipH="1" flipV="1">
                <a:off x="7353300" y="4533900"/>
                <a:ext cx="1676400" cy="838200"/>
              </a:xfrm>
              <a:prstGeom prst="straightConnector1">
                <a:avLst/>
              </a:prstGeom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Arrow Connector 7"/>
              <p:cNvCxnSpPr/>
              <p:nvPr/>
            </p:nvCxnSpPr>
            <p:spPr>
              <a:xfrm>
                <a:off x="5334000" y="4114800"/>
                <a:ext cx="3276600" cy="1588"/>
              </a:xfrm>
              <a:prstGeom prst="straightConnector1">
                <a:avLst/>
              </a:prstGeom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Rectangle 5"/>
            <p:cNvSpPr/>
            <p:nvPr/>
          </p:nvSpPr>
          <p:spPr>
            <a:xfrm>
              <a:off x="8610600" y="3810000"/>
              <a:ext cx="38985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endParaRPr lang="en-US" dirty="0"/>
            </a:p>
          </p:txBody>
        </p:sp>
      </p:grpSp>
      <p:cxnSp>
        <p:nvCxnSpPr>
          <p:cNvPr id="9" name="Straight Arrow Connector 8"/>
          <p:cNvCxnSpPr>
            <a:endCxn id="32" idx="0"/>
          </p:cNvCxnSpPr>
          <p:nvPr/>
        </p:nvCxnSpPr>
        <p:spPr>
          <a:xfrm flipV="1">
            <a:off x="4635550" y="4523459"/>
            <a:ext cx="2023725" cy="1322696"/>
          </a:xfrm>
          <a:prstGeom prst="straightConnector1">
            <a:avLst/>
          </a:prstGeom>
          <a:ln w="25400">
            <a:solidFill>
              <a:srgbClr val="008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7835950" y="5846155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dirty="0"/>
          </a:p>
        </p:txBody>
      </p:sp>
      <p:cxnSp>
        <p:nvCxnSpPr>
          <p:cNvPr id="11" name="Straight Arrow Connector 10"/>
          <p:cNvCxnSpPr>
            <a:endCxn id="32" idx="0"/>
          </p:cNvCxnSpPr>
          <p:nvPr/>
        </p:nvCxnSpPr>
        <p:spPr>
          <a:xfrm flipV="1">
            <a:off x="4635550" y="4523459"/>
            <a:ext cx="2023725" cy="1322696"/>
          </a:xfrm>
          <a:prstGeom prst="straightConnector1">
            <a:avLst/>
          </a:prstGeom>
          <a:ln w="25400">
            <a:solidFill>
              <a:srgbClr val="008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5092750" y="3864955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dirty="0"/>
          </a:p>
        </p:txBody>
      </p:sp>
      <p:cxnSp>
        <p:nvCxnSpPr>
          <p:cNvPr id="13" name="Straight Arrow Connector 12"/>
          <p:cNvCxnSpPr>
            <a:endCxn id="32" idx="0"/>
          </p:cNvCxnSpPr>
          <p:nvPr/>
        </p:nvCxnSpPr>
        <p:spPr>
          <a:xfrm flipV="1">
            <a:off x="6276694" y="4523459"/>
            <a:ext cx="382581" cy="14296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6235750" y="5904242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en-US" dirty="0"/>
          </a:p>
        </p:txBody>
      </p:sp>
      <p:cxnSp>
        <p:nvCxnSpPr>
          <p:cNvPr id="15" name="Straight Arrow Connector 14"/>
          <p:cNvCxnSpPr>
            <a:endCxn id="32" idx="0"/>
          </p:cNvCxnSpPr>
          <p:nvPr/>
        </p:nvCxnSpPr>
        <p:spPr>
          <a:xfrm flipV="1">
            <a:off x="4635550" y="4523459"/>
            <a:ext cx="2023725" cy="1309048"/>
          </a:xfrm>
          <a:prstGeom prst="straightConnector1">
            <a:avLst/>
          </a:prstGeom>
          <a:ln w="3175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4191998" y="5756307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7912150" y="3921379"/>
            <a:ext cx="1093284" cy="2369921"/>
            <a:chOff x="7772400" y="4117033"/>
            <a:chExt cx="1093284" cy="2119312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7772400" y="5791200"/>
              <a:ext cx="8382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10800000" flipV="1">
              <a:off x="8610600" y="4117033"/>
              <a:ext cx="1588" cy="16741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4"/>
            <p:cNvSpPr/>
            <p:nvPr/>
          </p:nvSpPr>
          <p:spPr>
            <a:xfrm>
              <a:off x="8458200" y="5774680"/>
              <a:ext cx="40748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D</a:t>
              </a:r>
              <a:endParaRPr lang="en-US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7136502" y="4938446"/>
            <a:ext cx="1463040" cy="1636045"/>
            <a:chOff x="3718560" y="5076512"/>
            <a:chExt cx="1463040" cy="1463040"/>
          </a:xfrm>
        </p:grpSpPr>
        <p:sp>
          <p:nvSpPr>
            <p:cNvPr id="27" name="Arc 26"/>
            <p:cNvSpPr/>
            <p:nvPr/>
          </p:nvSpPr>
          <p:spPr>
            <a:xfrm>
              <a:off x="3718560" y="5076512"/>
              <a:ext cx="1463040" cy="1463040"/>
            </a:xfrm>
            <a:prstGeom prst="arc">
              <a:avLst>
                <a:gd name="adj1" fmla="val 17981448"/>
                <a:gd name="adj2" fmla="val 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702792" y="5304432"/>
              <a:ext cx="34657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2400" i="1" dirty="0" smtClean="0">
                  <a:latin typeface="Times New Roman" pitchFamily="18" charset="0"/>
                  <a:cs typeface="Times New Roman" pitchFamily="18" charset="0"/>
                </a:rPr>
                <a:t>α</a:t>
              </a:r>
              <a:endParaRPr lang="en-US" i="1" dirty="0"/>
            </a:p>
          </p:txBody>
        </p:sp>
      </p:grpSp>
      <p:cxnSp>
        <p:nvCxnSpPr>
          <p:cNvPr id="29" name="Straight Arrow Connector 28"/>
          <p:cNvCxnSpPr>
            <a:endCxn id="32" idx="0"/>
          </p:cNvCxnSpPr>
          <p:nvPr/>
        </p:nvCxnSpPr>
        <p:spPr>
          <a:xfrm flipV="1">
            <a:off x="4801598" y="4523459"/>
            <a:ext cx="1857677" cy="489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4733358" y="4523459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Q</a:t>
            </a:r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6464350" y="4523459"/>
            <a:ext cx="389850" cy="516257"/>
            <a:chOff x="6324600" y="4876800"/>
            <a:chExt cx="389850" cy="461665"/>
          </a:xfrm>
        </p:grpSpPr>
        <p:sp>
          <p:nvSpPr>
            <p:cNvPr id="32" name="Rectangle 31"/>
            <p:cNvSpPr/>
            <p:nvPr/>
          </p:nvSpPr>
          <p:spPr>
            <a:xfrm>
              <a:off x="6324600" y="4876800"/>
              <a:ext cx="38985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R</a:t>
              </a:r>
              <a:endParaRPr lang="en-US" dirty="0"/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>
              <a:off x="6400800" y="4925704"/>
              <a:ext cx="228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07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479974"/>
              </p:ext>
            </p:extLst>
          </p:nvPr>
        </p:nvGraphicFramePr>
        <p:xfrm>
          <a:off x="838200" y="1828800"/>
          <a:ext cx="4572001" cy="8473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Equation" r:id="rId3" imgW="2209800" imgH="406400" progId="Equation.3">
                  <p:embed/>
                </p:oleObj>
              </mc:Choice>
              <mc:Fallback>
                <p:oleObj name="Equation" r:id="rId3" imgW="2209800" imgH="40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828800"/>
                        <a:ext cx="4572001" cy="84739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8266037"/>
              </p:ext>
            </p:extLst>
          </p:nvPr>
        </p:nvGraphicFramePr>
        <p:xfrm>
          <a:off x="914400" y="2987527"/>
          <a:ext cx="3048000" cy="8986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Equation" r:id="rId5" imgW="1562040" imgH="457200" progId="Equation.3">
                  <p:embed/>
                </p:oleObj>
              </mc:Choice>
              <mc:Fallback>
                <p:oleObj name="Equation" r:id="rId5" imgW="15620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987527"/>
                        <a:ext cx="3048000" cy="89867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itle 1"/>
          <p:cNvSpPr txBox="1">
            <a:spLocks/>
          </p:cNvSpPr>
          <p:nvPr/>
        </p:nvSpPr>
        <p:spPr>
          <a:xfrm>
            <a:off x="773710" y="762000"/>
            <a:ext cx="5550890" cy="378037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algn="just">
              <a:lnSpc>
                <a:spcPct val="110000"/>
              </a:lnSpc>
              <a:spcBef>
                <a:spcPct val="0"/>
              </a:spcBef>
              <a:defRPr/>
            </a:pPr>
            <a:r>
              <a:rPr lang="en-US" sz="3200" b="1" noProof="0" dirty="0" err="1" smtClean="0">
                <a:solidFill>
                  <a:srgbClr val="002060"/>
                </a:solidFill>
                <a:latin typeface="NikoshBAN" pitchFamily="2" charset="0"/>
                <a:ea typeface="+mj-ea"/>
                <a:cs typeface="NikoshBAN" pitchFamily="2" charset="0"/>
              </a:rPr>
              <a:t>লব্ধির</a:t>
            </a:r>
            <a:r>
              <a:rPr lang="en-US" sz="3200" b="1" noProof="0" dirty="0" smtClean="0">
                <a:solidFill>
                  <a:srgbClr val="002060"/>
                </a:solidFill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3200" b="1" noProof="0" dirty="0" err="1" smtClean="0">
                <a:solidFill>
                  <a:srgbClr val="002060"/>
                </a:solidFill>
                <a:latin typeface="NikoshBAN" pitchFamily="2" charset="0"/>
                <a:ea typeface="+mj-ea"/>
                <a:cs typeface="NikoshBAN" pitchFamily="2" charset="0"/>
              </a:rPr>
              <a:t>মান</a:t>
            </a:r>
            <a:r>
              <a:rPr lang="en-US" sz="3200" b="1" noProof="0" dirty="0" smtClean="0">
                <a:solidFill>
                  <a:srgbClr val="002060"/>
                </a:solidFill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3200" b="1" noProof="0" dirty="0" err="1" smtClean="0">
                <a:solidFill>
                  <a:srgbClr val="002060"/>
                </a:solidFill>
                <a:latin typeface="NikoshBAN" pitchFamily="2" charset="0"/>
                <a:ea typeface="+mj-ea"/>
                <a:cs typeface="NikoshBAN" pitchFamily="2" charset="0"/>
              </a:rPr>
              <a:t>নিণয়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aroda" pitchFamily="2" charset="0"/>
                <a:ea typeface="+mj-ea"/>
                <a:cs typeface="+mj-cs"/>
              </a:rPr>
              <a:t> 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OCD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সমকোনী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ত্রিভুজে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Saroda" pitchFamily="2" charset="0"/>
                <a:ea typeface="+mj-ea"/>
                <a:cs typeface="+mj-cs"/>
              </a:rPr>
              <a:t> 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aroda" pitchFamily="2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391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76600" y="1143000"/>
            <a:ext cx="3124200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just"/>
            <a:r>
              <a:rPr lang="en-US" sz="60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দলীয় কাজ</a:t>
            </a:r>
            <a:endParaRPr lang="en-US" sz="6000" b="1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04900" y="2819400"/>
            <a:ext cx="693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গ্রুপ -১ :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ভেক্টরের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লব্ধির সর্বোচ্চ মান নির্ণয় কর |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66800" y="4184073"/>
            <a:ext cx="701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গ্রুপ </a:t>
            </a:r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</a:t>
            </a:r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ভেক্টরের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লব্ধির সর্বোচ্চ দিক নির্ণয় কর |</a:t>
            </a:r>
          </a:p>
        </p:txBody>
      </p:sp>
    </p:spTree>
    <p:extLst>
      <p:ext uri="{BB962C8B-B14F-4D97-AF65-F5344CB8AC3E}">
        <p14:creationId xmlns:p14="http://schemas.microsoft.com/office/powerpoint/2010/main" val="3545231951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0" y="846839"/>
            <a:ext cx="2209800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just"/>
            <a:r>
              <a:rPr lang="en-US" sz="5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54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2667000"/>
            <a:ext cx="6553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ভেক্টরের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সামান্তরিকের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সূত্রটি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লব্ধির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মান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লব্ধির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দিক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412015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838200"/>
            <a:ext cx="3548063" cy="168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43000" y="3581400"/>
            <a:ext cx="6858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দুটি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ভেক্টর</a:t>
            </a:r>
            <a:r>
              <a:rPr lang="bn-BD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পরষ্পর লম্বভাবে থাকলে এদের লব্ধির মন ও দিক বের কর |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6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762000"/>
            <a:ext cx="4495800" cy="221599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just"/>
            <a:r>
              <a:rPr lang="en-US" sz="13800" b="1" dirty="0" smtClean="0">
                <a:ln w="10541" cmpd="sng">
                  <a:solidFill>
                    <a:srgbClr val="6076B4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3800" b="1" dirty="0">
              <a:ln w="10541" cmpd="sng">
                <a:solidFill>
                  <a:srgbClr val="6076B4">
                    <a:shade val="88000"/>
                    <a:satMod val="110000"/>
                  </a:srgbClr>
                </a:solidFill>
                <a:prstDash val="solid"/>
              </a:ln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Flower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59591">
            <a:off x="2882393" y="3487203"/>
            <a:ext cx="3333750" cy="314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35620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76500" y="0"/>
            <a:ext cx="4065181" cy="14465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en-US" sz="8800" b="1" cap="all" dirty="0" err="1" smtClean="0">
                <a:ln w="9000" cmpd="sng">
                  <a:solidFill>
                    <a:srgbClr val="846648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46648">
                        <a:shade val="20000"/>
                        <a:satMod val="245000"/>
                      </a:srgbClr>
                    </a:gs>
                    <a:gs pos="43000">
                      <a:srgbClr val="846648">
                        <a:satMod val="255000"/>
                      </a:srgbClr>
                    </a:gs>
                    <a:gs pos="48000">
                      <a:srgbClr val="846648">
                        <a:shade val="85000"/>
                        <a:satMod val="255000"/>
                      </a:srgbClr>
                    </a:gs>
                    <a:gs pos="100000">
                      <a:srgbClr val="846648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/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8800" b="1" cap="all" dirty="0">
              <a:ln w="9000" cmpd="sng">
                <a:solidFill>
                  <a:srgbClr val="846648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846648">
                      <a:shade val="20000"/>
                      <a:satMod val="245000"/>
                    </a:srgbClr>
                  </a:gs>
                  <a:gs pos="43000">
                    <a:srgbClr val="846648">
                      <a:satMod val="255000"/>
                    </a:srgbClr>
                  </a:gs>
                  <a:gs pos="48000">
                    <a:srgbClr val="846648">
                      <a:shade val="85000"/>
                      <a:satMod val="255000"/>
                    </a:srgbClr>
                  </a:gs>
                  <a:gs pos="100000">
                    <a:srgbClr val="846648">
                      <a:shade val="20000"/>
                      <a:satMod val="245000"/>
                    </a:srgbClr>
                  </a:gs>
                </a:gsLst>
                <a:lin ang="5400000"/>
              </a:gra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flipV="1">
            <a:off x="914400" y="26670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flipV="1">
            <a:off x="914400" y="26670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2400" y="1524000"/>
            <a:ext cx="8991600" cy="4893647"/>
          </a:xfrm>
          <a:prstGeom prst="rect">
            <a:avLst/>
          </a:prstGeom>
          <a:noFill/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NikoshBAN" pitchFamily="2" charset="0"/>
                <a:cs typeface="NikoshBAN" pitchFamily="2" charset="0"/>
              </a:rPr>
              <a:t>সঞ্জয়</a:t>
            </a:r>
            <a:r>
              <a:rPr lang="en-US" sz="48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NikoshBAN" pitchFamily="2" charset="0"/>
                <a:cs typeface="NikoshBAN" pitchFamily="2" charset="0"/>
              </a:rPr>
              <a:t>চন্দ্র</a:t>
            </a:r>
            <a:r>
              <a:rPr lang="en-US" sz="48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NikoshBAN" pitchFamily="2" charset="0"/>
                <a:cs typeface="NikoshBAN" pitchFamily="2" charset="0"/>
              </a:rPr>
              <a:t>দাস</a:t>
            </a:r>
            <a:endParaRPr lang="en-US" sz="4800" dirty="0" smtClean="0">
              <a:solidFill>
                <a:prstClr val="black">
                  <a:lumMod val="85000"/>
                  <a:lumOff val="15000"/>
                </a:prst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bn-IN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পদার্থবিজ্ঞান</a:t>
            </a: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বিভাগ</a:t>
            </a:r>
            <a:endParaRPr lang="en-US" sz="40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en-US" sz="4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bn-IN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এসসি</a:t>
            </a:r>
            <a:r>
              <a:rPr lang="en-US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(অনার্স), এম</a:t>
            </a:r>
            <a:r>
              <a:rPr lang="en-US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এসসি</a:t>
            </a:r>
            <a:r>
              <a:rPr lang="en-US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.,</a:t>
            </a:r>
            <a:r>
              <a:rPr lang="bn-IN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এম</a:t>
            </a:r>
            <a:r>
              <a:rPr lang="en-US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ফিল</a:t>
            </a:r>
            <a:r>
              <a:rPr lang="en-US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(বুয়েট</a:t>
            </a:r>
            <a:r>
              <a:rPr lang="bn-IN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)।</a:t>
            </a:r>
          </a:p>
          <a:p>
            <a:pPr algn="ctr"/>
            <a:r>
              <a:rPr lang="en-US" sz="48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কালিকাপুর</a:t>
            </a:r>
            <a:r>
              <a:rPr lang="en-US" sz="4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আবদুল</a:t>
            </a:r>
            <a:r>
              <a:rPr lang="en-US" sz="4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মতিন</a:t>
            </a:r>
            <a:r>
              <a:rPr lang="en-US" sz="4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খসরু</a:t>
            </a:r>
            <a:r>
              <a:rPr lang="en-US" sz="4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ডিগ্রি</a:t>
            </a:r>
            <a:r>
              <a:rPr lang="en-US" sz="4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কলেজ</a:t>
            </a:r>
            <a:endParaRPr lang="en-US" sz="48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মোবাইলঃ </a:t>
            </a:r>
            <a:r>
              <a:rPr lang="bn-IN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০১৯১৬১৪৩৪৩৩</a:t>
            </a:r>
          </a:p>
          <a:p>
            <a:pPr algn="ctr"/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Email: sanjoybuet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yahoo.com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sanjoydas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3433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@gmail.com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680031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54188" y="685800"/>
            <a:ext cx="3184712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পদার্থবিজ্ঞান</a:t>
            </a:r>
            <a:endParaRPr lang="en-US" sz="60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09582" y="2663825"/>
            <a:ext cx="3729318" cy="64633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পত্র </a:t>
            </a:r>
            <a:endParaRPr lang="en-US" sz="36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81400" y="3886201"/>
            <a:ext cx="19856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একাদশ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endParaRPr lang="en-US" sz="32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882091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7"/>
          <p:cNvSpPr txBox="1">
            <a:spLocks noChangeArrowheads="1"/>
          </p:cNvSpPr>
          <p:nvPr/>
        </p:nvSpPr>
        <p:spPr bwMode="auto">
          <a:xfrm>
            <a:off x="2438400" y="655445"/>
            <a:ext cx="4038600" cy="1015663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latin typeface="RinkiyMJ" pitchFamily="2" charset="0"/>
                <a:cs typeface="RinkiyMJ" pitchFamily="2" charset="0"/>
              </a:rPr>
              <a:t>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০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২</a:t>
            </a:r>
            <a:endParaRPr lang="en-US" b="1" dirty="0">
              <a:latin typeface="RinkiyMJ" pitchFamily="2" charset="0"/>
              <a:cs typeface="RinkiyMJ" pitchFamily="2" charset="0"/>
            </a:endParaRPr>
          </a:p>
        </p:txBody>
      </p:sp>
      <p:sp>
        <p:nvSpPr>
          <p:cNvPr id="6" name="Round Same Side Corner Rectangle 4"/>
          <p:cNvSpPr/>
          <p:nvPr/>
        </p:nvSpPr>
        <p:spPr bwMode="auto">
          <a:xfrm>
            <a:off x="2971800" y="3672032"/>
            <a:ext cx="2514172" cy="97616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76200" tIns="38100" rIns="76200" bIns="38100" spcCol="1270" anchor="ctr"/>
          <a:lstStyle/>
          <a:p>
            <a:pPr marL="228600" lvl="1" indent="-228600" algn="ctr" defTabSz="889000">
              <a:lnSpc>
                <a:spcPct val="90000"/>
              </a:lnSpc>
              <a:spcAft>
                <a:spcPct val="15000"/>
              </a:spcAft>
              <a:defRPr/>
            </a:pPr>
            <a:r>
              <a:rPr lang="en-US" sz="7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ভেক্টর</a:t>
            </a:r>
            <a:endParaRPr lang="en-US" sz="115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3352800" y="2209800"/>
            <a:ext cx="193354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5400" dirty="0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৩য় </a:t>
            </a:r>
            <a:r>
              <a:rPr lang="en-US" sz="5400" dirty="0" err="1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ক্লাস</a:t>
            </a:r>
            <a:endParaRPr lang="en-US" sz="5400" dirty="0">
              <a:solidFill>
                <a:srgbClr val="008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694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940485" y="2084289"/>
            <a:ext cx="5298515" cy="2868711"/>
            <a:chOff x="882535" y="1837983"/>
            <a:chExt cx="5298515" cy="2868711"/>
          </a:xfrm>
        </p:grpSpPr>
        <p:sp>
          <p:nvSpPr>
            <p:cNvPr id="4" name="Rectangle 3"/>
            <p:cNvSpPr/>
            <p:nvPr/>
          </p:nvSpPr>
          <p:spPr>
            <a:xfrm>
              <a:off x="1206571" y="3744341"/>
              <a:ext cx="407484" cy="461665"/>
            </a:xfrm>
            <a:prstGeom prst="rect">
              <a:avLst/>
            </a:prstGeom>
            <a:ln w="25400">
              <a:noFill/>
            </a:ln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O</a:t>
              </a:r>
              <a:endParaRPr lang="en-US" dirty="0"/>
            </a:p>
          </p:txBody>
        </p:sp>
        <p:cxnSp>
          <p:nvCxnSpPr>
            <p:cNvPr id="5" name="Straight Arrow Connector 4"/>
            <p:cNvCxnSpPr/>
            <p:nvPr/>
          </p:nvCxnSpPr>
          <p:spPr>
            <a:xfrm flipV="1">
              <a:off x="1676400" y="2299648"/>
              <a:ext cx="4114800" cy="1662752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rot="5400000" flipH="1" flipV="1">
              <a:off x="1257300" y="2688577"/>
              <a:ext cx="1676400" cy="838200"/>
            </a:xfrm>
            <a:prstGeom prst="straightConnector1">
              <a:avLst/>
            </a:prstGeom>
            <a:ln w="25400">
              <a:solidFill>
                <a:srgbClr val="008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1676400" y="3973586"/>
              <a:ext cx="3276600" cy="1588"/>
            </a:xfrm>
            <a:prstGeom prst="straightConnector1">
              <a:avLst/>
            </a:prstGeom>
            <a:ln w="25400">
              <a:solidFill>
                <a:srgbClr val="008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rot="5400000" flipH="1" flipV="1">
              <a:off x="4533900" y="2705100"/>
              <a:ext cx="1676400" cy="838200"/>
            </a:xfrm>
            <a:prstGeom prst="straightConnector1">
              <a:avLst/>
            </a:prstGeom>
            <a:ln w="19050">
              <a:solidFill>
                <a:schemeClr val="accent2">
                  <a:lumMod val="60000"/>
                  <a:lumOff val="40000"/>
                </a:schemeClr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2514600" y="2299648"/>
              <a:ext cx="3276600" cy="1588"/>
            </a:xfrm>
            <a:prstGeom prst="straightConnector1">
              <a:avLst/>
            </a:prstGeom>
            <a:ln w="19050">
              <a:solidFill>
                <a:schemeClr val="accent2">
                  <a:lumMod val="60000"/>
                  <a:lumOff val="40000"/>
                </a:schemeClr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1295400" y="4178552"/>
              <a:ext cx="40748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O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791200" y="1976735"/>
              <a:ext cx="38985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791200" y="3753585"/>
              <a:ext cx="18473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281575" y="1837983"/>
              <a:ext cx="38985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en-US" dirty="0"/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882535" y="3243654"/>
              <a:ext cx="1463040" cy="1463040"/>
              <a:chOff x="3718560" y="5076512"/>
              <a:chExt cx="1463040" cy="1463040"/>
            </a:xfrm>
          </p:grpSpPr>
          <p:sp>
            <p:nvSpPr>
              <p:cNvPr id="28" name="Arc 27"/>
              <p:cNvSpPr/>
              <p:nvPr/>
            </p:nvSpPr>
            <p:spPr>
              <a:xfrm>
                <a:off x="3718560" y="5076512"/>
                <a:ext cx="1463040" cy="1463040"/>
              </a:xfrm>
              <a:prstGeom prst="arc">
                <a:avLst>
                  <a:gd name="adj1" fmla="val 17981448"/>
                  <a:gd name="adj2" fmla="val 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4648200" y="5392087"/>
                <a:ext cx="34657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2400" i="1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α</a:t>
                </a:r>
                <a:endParaRPr lang="en-US" i="1" dirty="0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3353774" y="2781989"/>
              <a:ext cx="389850" cy="461665"/>
              <a:chOff x="6324600" y="4876800"/>
              <a:chExt cx="389850" cy="461665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6324600" y="4876800"/>
                <a:ext cx="38985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endParaRPr lang="en-US" dirty="0"/>
              </a:p>
            </p:txBody>
          </p:sp>
          <p:cxnSp>
            <p:nvCxnSpPr>
              <p:cNvPr id="27" name="Straight Arrow Connector 26"/>
              <p:cNvCxnSpPr/>
              <p:nvPr/>
            </p:nvCxnSpPr>
            <p:spPr>
              <a:xfrm>
                <a:off x="6400800" y="4925704"/>
                <a:ext cx="2286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Rectangle 15"/>
            <p:cNvSpPr/>
            <p:nvPr/>
          </p:nvSpPr>
          <p:spPr>
            <a:xfrm>
              <a:off x="2933700" y="4010151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P</a:t>
              </a:r>
              <a:endParaRPr lang="en-US" dirty="0"/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1544646" y="2588607"/>
              <a:ext cx="1771936" cy="1455076"/>
              <a:chOff x="4593608" y="4468504"/>
              <a:chExt cx="1771936" cy="1455076"/>
            </a:xfrm>
          </p:grpSpPr>
          <p:cxnSp>
            <p:nvCxnSpPr>
              <p:cNvPr id="23" name="Straight Arrow Connector 22"/>
              <p:cNvCxnSpPr/>
              <p:nvPr/>
            </p:nvCxnSpPr>
            <p:spPr>
              <a:xfrm>
                <a:off x="6136944" y="5921992"/>
                <a:ext cx="2286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/>
              <p:cNvCxnSpPr/>
              <p:nvPr/>
            </p:nvCxnSpPr>
            <p:spPr>
              <a:xfrm>
                <a:off x="4661848" y="4517408"/>
                <a:ext cx="2286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4593608" y="4468504"/>
                <a:ext cx="40748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Q</a:t>
                </a:r>
                <a:endParaRPr lang="en-US" dirty="0"/>
              </a:p>
            </p:txBody>
          </p:sp>
        </p:grpSp>
        <p:sp>
          <p:nvSpPr>
            <p:cNvPr id="18" name="Rectangle 17"/>
            <p:cNvSpPr/>
            <p:nvPr/>
          </p:nvSpPr>
          <p:spPr>
            <a:xfrm>
              <a:off x="4510420" y="4013331"/>
              <a:ext cx="40748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en-US" dirty="0"/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4946073" y="2318671"/>
              <a:ext cx="1115658" cy="2090713"/>
              <a:chOff x="7772400" y="4117033"/>
              <a:chExt cx="1115658" cy="2090713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>
                <a:off x="7772400" y="5791200"/>
                <a:ext cx="8382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rot="10800000" flipV="1">
                <a:off x="8610600" y="4117033"/>
                <a:ext cx="1588" cy="167416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Rectangle 21"/>
              <p:cNvSpPr/>
              <p:nvPr/>
            </p:nvSpPr>
            <p:spPr>
              <a:xfrm>
                <a:off x="8480574" y="5746081"/>
                <a:ext cx="40748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4991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09900" y="1912203"/>
            <a:ext cx="3124200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0" cap="all" spc="0" normalizeH="0" baseline="0" noProof="0" dirty="0" err="1" smtClean="0">
                <a:ln w="0"/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আজকের</a:t>
            </a:r>
            <a:r>
              <a:rPr kumimoji="0" lang="en-US" sz="5400" b="1" i="0" u="none" strike="noStrike" kern="0" cap="all" spc="0" normalizeH="0" baseline="0" noProof="0" dirty="0" smtClean="0">
                <a:ln w="0"/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পাঠ</a:t>
            </a:r>
            <a:endParaRPr kumimoji="0" lang="en-US" sz="5400" b="1" i="0" u="none" strike="noStrike" kern="0" cap="all" spc="0" normalizeH="0" baseline="0" noProof="0" dirty="0">
              <a:ln w="0"/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28800" y="3733800"/>
            <a:ext cx="5562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ভেক্টরের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লব্ধির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দিক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74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23577" y="762000"/>
            <a:ext cx="234391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/>
            <a:r>
              <a:rPr lang="en-US" sz="6000" b="1" dirty="0" err="1" smtClean="0">
                <a:ln w="1905"/>
                <a:gradFill>
                  <a:gsLst>
                    <a:gs pos="0">
                      <a:srgbClr val="758085">
                        <a:shade val="20000"/>
                        <a:satMod val="200000"/>
                      </a:srgbClr>
                    </a:gs>
                    <a:gs pos="78000">
                      <a:srgbClr val="758085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58085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000" b="1" dirty="0">
              <a:ln w="1905"/>
              <a:gradFill>
                <a:gsLst>
                  <a:gs pos="0">
                    <a:srgbClr val="758085">
                      <a:shade val="20000"/>
                      <a:satMod val="200000"/>
                    </a:srgbClr>
                  </a:gs>
                  <a:gs pos="78000">
                    <a:srgbClr val="758085">
                      <a:tint val="90000"/>
                      <a:shade val="89000"/>
                      <a:satMod val="220000"/>
                    </a:srgbClr>
                  </a:gs>
                  <a:gs pos="100000">
                    <a:srgbClr val="758085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2819400"/>
            <a:ext cx="5423280" cy="707886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all" spc="0" normalizeH="0" baseline="0" noProof="0" dirty="0" smtClean="0">
                <a:ln w="9000" cmpd="sng">
                  <a:solidFill>
                    <a:srgbClr val="846648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46648">
                        <a:shade val="20000"/>
                        <a:satMod val="245000"/>
                      </a:srgbClr>
                    </a:gs>
                    <a:gs pos="43000">
                      <a:srgbClr val="846648">
                        <a:satMod val="255000"/>
                      </a:srgbClr>
                    </a:gs>
                    <a:gs pos="48000">
                      <a:srgbClr val="846648">
                        <a:shade val="85000"/>
                        <a:satMod val="255000"/>
                      </a:srgbClr>
                    </a:gs>
                    <a:gs pos="100000">
                      <a:srgbClr val="846648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এই পাঠ শেষে শিক্ষার্থীরা</a:t>
            </a:r>
            <a:r>
              <a:rPr kumimoji="0" lang="en-US" sz="2800" b="1" i="0" u="none" strike="noStrike" kern="0" cap="all" spc="0" normalizeH="0" baseline="0" noProof="0" dirty="0" smtClean="0">
                <a:ln w="9000" cmpd="sng">
                  <a:solidFill>
                    <a:srgbClr val="846648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46648">
                        <a:shade val="20000"/>
                        <a:satMod val="245000"/>
                      </a:srgbClr>
                    </a:gs>
                    <a:gs pos="43000">
                      <a:srgbClr val="846648">
                        <a:satMod val="255000"/>
                      </a:srgbClr>
                    </a:gs>
                    <a:gs pos="48000">
                      <a:srgbClr val="846648">
                        <a:shade val="85000"/>
                        <a:satMod val="255000"/>
                      </a:srgbClr>
                    </a:gs>
                    <a:gs pos="100000">
                      <a:srgbClr val="846648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/>
                <a:uLnTx/>
                <a:uFillTx/>
              </a:rPr>
              <a:t>…………</a:t>
            </a:r>
            <a:endParaRPr kumimoji="0" lang="en-US" sz="2800" b="1" i="0" u="none" strike="noStrike" kern="0" cap="all" spc="0" normalizeH="0" baseline="0" noProof="0" dirty="0">
              <a:ln w="9000" cmpd="sng">
                <a:solidFill>
                  <a:srgbClr val="846648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846648">
                      <a:shade val="20000"/>
                      <a:satMod val="245000"/>
                    </a:srgbClr>
                  </a:gs>
                  <a:gs pos="43000">
                    <a:srgbClr val="846648">
                      <a:satMod val="255000"/>
                    </a:srgbClr>
                  </a:gs>
                  <a:gs pos="48000">
                    <a:srgbClr val="846648">
                      <a:shade val="85000"/>
                      <a:satMod val="255000"/>
                    </a:srgbClr>
                  </a:gs>
                  <a:gs pos="100000">
                    <a:srgbClr val="846648">
                      <a:shade val="20000"/>
                      <a:satMod val="245000"/>
                    </a:srgbClr>
                  </a:gs>
                </a:gsLst>
                <a:lin ang="5400000"/>
              </a:gradFill>
              <a:effectLst/>
              <a:uLnTx/>
              <a:uFillTx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2782" y="4322618"/>
            <a:ext cx="706581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ভেক্টরের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লব্ধির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ভেক্টরের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লব্ধির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দিকবের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৩বিশেষ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ভেক্টরের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মানও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95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5334000" y="4191000"/>
            <a:ext cx="3666450" cy="1981200"/>
            <a:chOff x="5334000" y="3810000"/>
            <a:chExt cx="3666450" cy="1981200"/>
          </a:xfrm>
        </p:grpSpPr>
        <p:grpSp>
          <p:nvGrpSpPr>
            <p:cNvPr id="77" name="Group 76"/>
            <p:cNvGrpSpPr/>
            <p:nvPr/>
          </p:nvGrpSpPr>
          <p:grpSpPr>
            <a:xfrm>
              <a:off x="5334000" y="4114800"/>
              <a:ext cx="3276600" cy="1676400"/>
              <a:chOff x="5334000" y="4114800"/>
              <a:chExt cx="3276600" cy="1676400"/>
            </a:xfrm>
          </p:grpSpPr>
          <p:cxnSp>
            <p:nvCxnSpPr>
              <p:cNvPr id="63" name="Straight Arrow Connector 62"/>
              <p:cNvCxnSpPr/>
              <p:nvPr/>
            </p:nvCxnSpPr>
            <p:spPr>
              <a:xfrm rot="5400000" flipH="1" flipV="1">
                <a:off x="7353300" y="4533900"/>
                <a:ext cx="1676400" cy="838200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Arrow Connector 63"/>
              <p:cNvCxnSpPr/>
              <p:nvPr/>
            </p:nvCxnSpPr>
            <p:spPr>
              <a:xfrm>
                <a:off x="5334000" y="4114800"/>
                <a:ext cx="3276600" cy="1588"/>
              </a:xfrm>
              <a:prstGeom prst="straightConnector1">
                <a:avLst/>
              </a:prstGeom>
              <a:ln w="19050">
                <a:solidFill>
                  <a:srgbClr val="00B050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9" name="Rectangle 78"/>
            <p:cNvSpPr/>
            <p:nvPr/>
          </p:nvSpPr>
          <p:spPr>
            <a:xfrm>
              <a:off x="8610600" y="3810000"/>
              <a:ext cx="38985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en-US" dirty="0"/>
            </a:p>
          </p:txBody>
        </p:sp>
      </p:grpSp>
      <p:sp>
        <p:nvSpPr>
          <p:cNvPr id="18" name="Title 1"/>
          <p:cNvSpPr txBox="1">
            <a:spLocks/>
          </p:cNvSpPr>
          <p:nvPr/>
        </p:nvSpPr>
        <p:spPr>
          <a:xfrm>
            <a:off x="2413948" y="422564"/>
            <a:ext cx="4724400" cy="609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roda" pitchFamily="2" charset="0"/>
              <a:ea typeface="+mj-ea"/>
              <a:cs typeface="+mj-cs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381000" y="990600"/>
            <a:ext cx="8382000" cy="1219200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lvl="0" algn="just">
              <a:lnSpc>
                <a:spcPct val="110000"/>
              </a:lnSpc>
              <a:spcBef>
                <a:spcPct val="0"/>
              </a:spcBef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Saroda" pitchFamily="2" charset="0"/>
              <a:ea typeface="+mj-ea"/>
              <a:cs typeface="+mj-cs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696200" y="6159753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dirty="0"/>
          </a:p>
        </p:txBody>
      </p:sp>
      <p:cxnSp>
        <p:nvCxnSpPr>
          <p:cNvPr id="68" name="Straight Arrow Connector 67"/>
          <p:cNvCxnSpPr/>
          <p:nvPr/>
        </p:nvCxnSpPr>
        <p:spPr>
          <a:xfrm flipV="1">
            <a:off x="457200" y="6172200"/>
            <a:ext cx="4038600" cy="1662752"/>
          </a:xfrm>
          <a:prstGeom prst="straightConnector1">
            <a:avLst/>
          </a:prstGeom>
          <a:ln w="31750">
            <a:solidFill>
              <a:srgbClr val="7030A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1295400" y="6172200"/>
            <a:ext cx="3276600" cy="1588"/>
          </a:xfrm>
          <a:prstGeom prst="straightConnector1">
            <a:avLst/>
          </a:prstGeom>
          <a:ln w="25400">
            <a:solidFill>
              <a:srgbClr val="008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rot="5400000" flipH="1" flipV="1">
            <a:off x="3314700" y="6591300"/>
            <a:ext cx="1676400" cy="838200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6" name="Group 75"/>
          <p:cNvGrpSpPr/>
          <p:nvPr/>
        </p:nvGrpSpPr>
        <p:grpSpPr>
          <a:xfrm>
            <a:off x="3733800" y="5394960"/>
            <a:ext cx="1463040" cy="1463040"/>
            <a:chOff x="3718560" y="5076512"/>
            <a:chExt cx="1463040" cy="1463040"/>
          </a:xfrm>
        </p:grpSpPr>
        <p:sp>
          <p:nvSpPr>
            <p:cNvPr id="71" name="Arc 70"/>
            <p:cNvSpPr/>
            <p:nvPr/>
          </p:nvSpPr>
          <p:spPr>
            <a:xfrm>
              <a:off x="3718560" y="5076512"/>
              <a:ext cx="1463040" cy="1463040"/>
            </a:xfrm>
            <a:prstGeom prst="arc">
              <a:avLst>
                <a:gd name="adj1" fmla="val 17981448"/>
                <a:gd name="adj2" fmla="val 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4648200" y="5392087"/>
              <a:ext cx="34657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2400" i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α</a:t>
              </a:r>
              <a:endParaRPr lang="en-US" i="1" dirty="0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7772400" y="4485586"/>
            <a:ext cx="1115658" cy="2090713"/>
            <a:chOff x="7772400" y="4117033"/>
            <a:chExt cx="1115658" cy="2090713"/>
          </a:xfrm>
        </p:grpSpPr>
        <p:cxnSp>
          <p:nvCxnSpPr>
            <p:cNvPr id="82" name="Straight Connector 81"/>
            <p:cNvCxnSpPr/>
            <p:nvPr/>
          </p:nvCxnSpPr>
          <p:spPr>
            <a:xfrm>
              <a:off x="7772400" y="5791200"/>
              <a:ext cx="8382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0800000" flipV="1">
              <a:off x="8610600" y="4117033"/>
              <a:ext cx="1588" cy="16741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Rectangle 86"/>
            <p:cNvSpPr/>
            <p:nvPr/>
          </p:nvSpPr>
          <p:spPr>
            <a:xfrm>
              <a:off x="8480574" y="5746081"/>
              <a:ext cx="40748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en-US" dirty="0"/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6996752" y="5425049"/>
            <a:ext cx="1463040" cy="1463040"/>
            <a:chOff x="3718560" y="5076512"/>
            <a:chExt cx="1463040" cy="1463040"/>
          </a:xfrm>
        </p:grpSpPr>
        <p:sp>
          <p:nvSpPr>
            <p:cNvPr id="89" name="Arc 88"/>
            <p:cNvSpPr/>
            <p:nvPr/>
          </p:nvSpPr>
          <p:spPr>
            <a:xfrm>
              <a:off x="3718560" y="5076512"/>
              <a:ext cx="1463040" cy="1463040"/>
            </a:xfrm>
            <a:prstGeom prst="arc">
              <a:avLst>
                <a:gd name="adj1" fmla="val 17981448"/>
                <a:gd name="adj2" fmla="val 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4702792" y="5304432"/>
              <a:ext cx="34657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2400" i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α</a:t>
              </a:r>
              <a:endParaRPr lang="en-US" i="1" dirty="0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4593608" y="4837057"/>
            <a:ext cx="1858580" cy="1866249"/>
            <a:chOff x="4593608" y="4468504"/>
            <a:chExt cx="1858580" cy="1866249"/>
          </a:xfrm>
        </p:grpSpPr>
        <p:sp>
          <p:nvSpPr>
            <p:cNvPr id="35" name="Rectangle 34"/>
            <p:cNvSpPr/>
            <p:nvPr/>
          </p:nvSpPr>
          <p:spPr>
            <a:xfrm>
              <a:off x="6096000" y="5873088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P</a:t>
              </a:r>
              <a:endParaRPr lang="en-US" dirty="0"/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>
              <a:off x="6136944" y="5921992"/>
              <a:ext cx="228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>
              <a:off x="4661848" y="4517408"/>
              <a:ext cx="228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Rectangle 46"/>
            <p:cNvSpPr/>
            <p:nvPr/>
          </p:nvSpPr>
          <p:spPr>
            <a:xfrm>
              <a:off x="4593608" y="4468504"/>
              <a:ext cx="40748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Q</a:t>
              </a:r>
              <a:endParaRPr lang="en-US" dirty="0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6324600" y="4876800"/>
            <a:ext cx="389850" cy="461665"/>
            <a:chOff x="6324600" y="4876800"/>
            <a:chExt cx="389850" cy="461665"/>
          </a:xfrm>
        </p:grpSpPr>
        <p:sp>
          <p:nvSpPr>
            <p:cNvPr id="59" name="Rectangle 58"/>
            <p:cNvSpPr/>
            <p:nvPr/>
          </p:nvSpPr>
          <p:spPr>
            <a:xfrm>
              <a:off x="6324600" y="4876800"/>
              <a:ext cx="38985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endParaRPr lang="en-US" dirty="0"/>
            </a:p>
          </p:txBody>
        </p:sp>
        <p:cxnSp>
          <p:nvCxnSpPr>
            <p:cNvPr id="61" name="Straight Arrow Connector 60"/>
            <p:cNvCxnSpPr/>
            <p:nvPr/>
          </p:nvCxnSpPr>
          <p:spPr>
            <a:xfrm>
              <a:off x="6400800" y="4925704"/>
              <a:ext cx="228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4" name="Title 1"/>
          <p:cNvSpPr txBox="1">
            <a:spLocks/>
          </p:cNvSpPr>
          <p:nvPr/>
        </p:nvSpPr>
        <p:spPr>
          <a:xfrm>
            <a:off x="1905000" y="685800"/>
            <a:ext cx="4724400" cy="6096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noProof="0" dirty="0" err="1" smtClean="0">
                <a:solidFill>
                  <a:schemeClr val="bg1"/>
                </a:solidFill>
                <a:latin typeface="NikoshBAN" pitchFamily="2" charset="0"/>
                <a:ea typeface="+mj-ea"/>
                <a:cs typeface="NikoshBAN" pitchFamily="2" charset="0"/>
              </a:rPr>
              <a:t>ভেক্টর</a:t>
            </a:r>
            <a:r>
              <a:rPr lang="en-US" sz="4000" noProof="0" dirty="0" smtClean="0">
                <a:solidFill>
                  <a:schemeClr val="bg1"/>
                </a:solidFill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4000" noProof="0" dirty="0" err="1" smtClean="0">
                <a:solidFill>
                  <a:schemeClr val="bg1"/>
                </a:solidFill>
                <a:latin typeface="NikoshBAN" pitchFamily="2" charset="0"/>
                <a:ea typeface="+mj-ea"/>
                <a:cs typeface="NikoshBAN" pitchFamily="2" charset="0"/>
              </a:rPr>
              <a:t>যোগের</a:t>
            </a:r>
            <a:r>
              <a:rPr lang="en-US" sz="4000" noProof="0" dirty="0" smtClean="0">
                <a:solidFill>
                  <a:schemeClr val="bg1"/>
                </a:solidFill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4000" noProof="0" dirty="0" err="1" smtClean="0">
                <a:solidFill>
                  <a:schemeClr val="bg1"/>
                </a:solidFill>
                <a:latin typeface="NikoshBAN" pitchFamily="2" charset="0"/>
                <a:ea typeface="+mj-ea"/>
                <a:cs typeface="NikoshBAN" pitchFamily="2" charset="0"/>
              </a:rPr>
              <a:t>সামান্তরিক</a:t>
            </a:r>
            <a:r>
              <a:rPr lang="en-US" sz="4000" noProof="0" dirty="0" smtClean="0">
                <a:solidFill>
                  <a:schemeClr val="bg1"/>
                </a:solidFill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4000" noProof="0" dirty="0" err="1" smtClean="0">
                <a:solidFill>
                  <a:schemeClr val="bg1"/>
                </a:solidFill>
                <a:latin typeface="NikoshBAN" pitchFamily="2" charset="0"/>
                <a:ea typeface="+mj-ea"/>
                <a:cs typeface="NikoshBAN" pitchFamily="2" charset="0"/>
              </a:rPr>
              <a:t>সূত্র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4300291" y="6248400"/>
            <a:ext cx="407484" cy="461665"/>
          </a:xfrm>
          <a:prstGeom prst="rect">
            <a:avLst/>
          </a:prstGeom>
          <a:ln w="25400">
            <a:noFill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882535" y="1837983"/>
            <a:ext cx="5316149" cy="2868711"/>
            <a:chOff x="882535" y="1837983"/>
            <a:chExt cx="5316149" cy="2868711"/>
          </a:xfrm>
        </p:grpSpPr>
        <p:sp>
          <p:nvSpPr>
            <p:cNvPr id="30" name="Rectangle 29"/>
            <p:cNvSpPr/>
            <p:nvPr/>
          </p:nvSpPr>
          <p:spPr>
            <a:xfrm>
              <a:off x="4953000" y="4178553"/>
              <a:ext cx="38985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en-US" dirty="0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1206571" y="3744341"/>
              <a:ext cx="407484" cy="461665"/>
            </a:xfrm>
            <a:prstGeom prst="rect">
              <a:avLst/>
            </a:prstGeom>
            <a:ln w="25400">
              <a:noFill/>
            </a:ln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O</a:t>
              </a:r>
              <a:endParaRPr lang="en-US" dirty="0"/>
            </a:p>
          </p:txBody>
        </p:sp>
        <p:cxnSp>
          <p:nvCxnSpPr>
            <p:cNvPr id="75" name="Straight Arrow Connector 74"/>
            <p:cNvCxnSpPr/>
            <p:nvPr/>
          </p:nvCxnSpPr>
          <p:spPr>
            <a:xfrm flipV="1">
              <a:off x="1676400" y="2299648"/>
              <a:ext cx="4114800" cy="1662752"/>
            </a:xfrm>
            <a:prstGeom prst="straightConnector1">
              <a:avLst/>
            </a:prstGeom>
            <a:ln w="31750">
              <a:solidFill>
                <a:srgbClr val="7030A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/>
            <p:nvPr/>
          </p:nvCxnSpPr>
          <p:spPr>
            <a:xfrm rot="5400000" flipH="1" flipV="1">
              <a:off x="1257300" y="2688577"/>
              <a:ext cx="1676400" cy="83820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/>
            <p:nvPr/>
          </p:nvCxnSpPr>
          <p:spPr>
            <a:xfrm>
              <a:off x="1676400" y="3973586"/>
              <a:ext cx="3276600" cy="1588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/>
            <p:cNvCxnSpPr/>
            <p:nvPr/>
          </p:nvCxnSpPr>
          <p:spPr>
            <a:xfrm rot="5400000" flipH="1" flipV="1">
              <a:off x="4533900" y="2705100"/>
              <a:ext cx="1676400" cy="8382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/>
            <p:nvPr/>
          </p:nvCxnSpPr>
          <p:spPr>
            <a:xfrm>
              <a:off x="2514600" y="2299648"/>
              <a:ext cx="3276600" cy="1588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Rectangle 90"/>
            <p:cNvSpPr/>
            <p:nvPr/>
          </p:nvSpPr>
          <p:spPr>
            <a:xfrm>
              <a:off x="1295400" y="4178552"/>
              <a:ext cx="40748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O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5791200" y="1976735"/>
              <a:ext cx="38985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en-US" dirty="0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5791200" y="3753585"/>
              <a:ext cx="40748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en-US" dirty="0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2281575" y="1837983"/>
              <a:ext cx="38985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en-US" dirty="0"/>
            </a:p>
          </p:txBody>
        </p:sp>
        <p:grpSp>
          <p:nvGrpSpPr>
            <p:cNvPr id="97" name="Group 96"/>
            <p:cNvGrpSpPr/>
            <p:nvPr/>
          </p:nvGrpSpPr>
          <p:grpSpPr>
            <a:xfrm>
              <a:off x="882535" y="3243654"/>
              <a:ext cx="1463040" cy="1463040"/>
              <a:chOff x="3718560" y="5076512"/>
              <a:chExt cx="1463040" cy="1463040"/>
            </a:xfrm>
          </p:grpSpPr>
          <p:sp>
            <p:nvSpPr>
              <p:cNvPr id="98" name="Arc 97"/>
              <p:cNvSpPr/>
              <p:nvPr/>
            </p:nvSpPr>
            <p:spPr>
              <a:xfrm>
                <a:off x="3718560" y="5076512"/>
                <a:ext cx="1463040" cy="1463040"/>
              </a:xfrm>
              <a:prstGeom prst="arc">
                <a:avLst>
                  <a:gd name="adj1" fmla="val 17981448"/>
                  <a:gd name="adj2" fmla="val 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4648200" y="5392087"/>
                <a:ext cx="34657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2400" i="1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α</a:t>
                </a:r>
                <a:endParaRPr lang="en-US" i="1" dirty="0"/>
              </a:p>
            </p:txBody>
          </p:sp>
        </p:grpSp>
        <p:grpSp>
          <p:nvGrpSpPr>
            <p:cNvPr id="100" name="Group 99"/>
            <p:cNvGrpSpPr/>
            <p:nvPr/>
          </p:nvGrpSpPr>
          <p:grpSpPr>
            <a:xfrm>
              <a:off x="3353774" y="2781989"/>
              <a:ext cx="389850" cy="461665"/>
              <a:chOff x="6324600" y="4876800"/>
              <a:chExt cx="389850" cy="461665"/>
            </a:xfrm>
          </p:grpSpPr>
          <p:sp>
            <p:nvSpPr>
              <p:cNvPr id="101" name="Rectangle 100"/>
              <p:cNvSpPr/>
              <p:nvPr/>
            </p:nvSpPr>
            <p:spPr>
              <a:xfrm>
                <a:off x="6324600" y="4876800"/>
                <a:ext cx="38985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endParaRPr lang="en-US" dirty="0"/>
              </a:p>
            </p:txBody>
          </p:sp>
          <p:cxnSp>
            <p:nvCxnSpPr>
              <p:cNvPr id="102" name="Straight Arrow Connector 101"/>
              <p:cNvCxnSpPr/>
              <p:nvPr/>
            </p:nvCxnSpPr>
            <p:spPr>
              <a:xfrm>
                <a:off x="6400800" y="4925704"/>
                <a:ext cx="2286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3" name="Rectangle 102"/>
            <p:cNvSpPr/>
            <p:nvPr/>
          </p:nvSpPr>
          <p:spPr>
            <a:xfrm>
              <a:off x="2933700" y="4010151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P</a:t>
              </a:r>
              <a:endParaRPr lang="en-US" dirty="0"/>
            </a:p>
          </p:txBody>
        </p:sp>
        <p:grpSp>
          <p:nvGrpSpPr>
            <p:cNvPr id="104" name="Group 103"/>
            <p:cNvGrpSpPr/>
            <p:nvPr/>
          </p:nvGrpSpPr>
          <p:grpSpPr>
            <a:xfrm>
              <a:off x="1544646" y="2588607"/>
              <a:ext cx="1771936" cy="1455076"/>
              <a:chOff x="4593608" y="4468504"/>
              <a:chExt cx="1771936" cy="1455076"/>
            </a:xfrm>
          </p:grpSpPr>
          <p:cxnSp>
            <p:nvCxnSpPr>
              <p:cNvPr id="106" name="Straight Arrow Connector 105"/>
              <p:cNvCxnSpPr/>
              <p:nvPr/>
            </p:nvCxnSpPr>
            <p:spPr>
              <a:xfrm>
                <a:off x="6136944" y="5921992"/>
                <a:ext cx="2286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Arrow Connector 106"/>
              <p:cNvCxnSpPr/>
              <p:nvPr/>
            </p:nvCxnSpPr>
            <p:spPr>
              <a:xfrm>
                <a:off x="4661848" y="4517408"/>
                <a:ext cx="2286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8" name="Rectangle 107"/>
              <p:cNvSpPr/>
              <p:nvPr/>
            </p:nvSpPr>
            <p:spPr>
              <a:xfrm>
                <a:off x="4593608" y="4468504"/>
                <a:ext cx="40748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Q</a:t>
                </a:r>
                <a:endParaRPr lang="en-US" dirty="0"/>
              </a:p>
            </p:txBody>
          </p:sp>
        </p:grpSp>
        <p:sp>
          <p:nvSpPr>
            <p:cNvPr id="109" name="Rectangle 108"/>
            <p:cNvSpPr/>
            <p:nvPr/>
          </p:nvSpPr>
          <p:spPr>
            <a:xfrm>
              <a:off x="4510420" y="4013331"/>
              <a:ext cx="40748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en-US" dirty="0"/>
            </a:p>
          </p:txBody>
        </p:sp>
        <p:grpSp>
          <p:nvGrpSpPr>
            <p:cNvPr id="110" name="Group 109"/>
            <p:cNvGrpSpPr/>
            <p:nvPr/>
          </p:nvGrpSpPr>
          <p:grpSpPr>
            <a:xfrm>
              <a:off x="4946073" y="2318671"/>
              <a:ext cx="1115658" cy="2090713"/>
              <a:chOff x="7772400" y="4117033"/>
              <a:chExt cx="1115658" cy="2090713"/>
            </a:xfrm>
          </p:grpSpPr>
          <p:cxnSp>
            <p:nvCxnSpPr>
              <p:cNvPr id="111" name="Straight Connector 110"/>
              <p:cNvCxnSpPr/>
              <p:nvPr/>
            </p:nvCxnSpPr>
            <p:spPr>
              <a:xfrm>
                <a:off x="7772400" y="5760762"/>
                <a:ext cx="8382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 rot="10800000" flipV="1">
                <a:off x="8610600" y="4117033"/>
                <a:ext cx="1588" cy="167416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3" name="Rectangle 112"/>
              <p:cNvSpPr/>
              <p:nvPr/>
            </p:nvSpPr>
            <p:spPr>
              <a:xfrm>
                <a:off x="8480574" y="5746081"/>
                <a:ext cx="40748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36004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3.27475E-6 L 0.35712 -3.27475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43293E-6 L 0.09202 -0.2442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" y="-12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6.33673E-6 L 0.45 -0.24423 " pathEditMode="relative" ptsTypes="AA">
                                      <p:cBhvr>
                                        <p:cTn id="28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9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/>
          <p:cNvGrpSpPr/>
          <p:nvPr/>
        </p:nvGrpSpPr>
        <p:grpSpPr>
          <a:xfrm>
            <a:off x="5334000" y="4163704"/>
            <a:ext cx="3666450" cy="1981200"/>
            <a:chOff x="5334000" y="3810000"/>
            <a:chExt cx="3666450" cy="1981200"/>
          </a:xfrm>
        </p:grpSpPr>
        <p:grpSp>
          <p:nvGrpSpPr>
            <p:cNvPr id="52" name="Group 76"/>
            <p:cNvGrpSpPr/>
            <p:nvPr/>
          </p:nvGrpSpPr>
          <p:grpSpPr>
            <a:xfrm>
              <a:off x="5334000" y="4114800"/>
              <a:ext cx="3276600" cy="1676400"/>
              <a:chOff x="5334000" y="4114800"/>
              <a:chExt cx="3276600" cy="1676400"/>
            </a:xfrm>
          </p:grpSpPr>
          <p:cxnSp>
            <p:nvCxnSpPr>
              <p:cNvPr id="54" name="Straight Arrow Connector 53"/>
              <p:cNvCxnSpPr/>
              <p:nvPr/>
            </p:nvCxnSpPr>
            <p:spPr>
              <a:xfrm rot="5400000" flipH="1" flipV="1">
                <a:off x="7353300" y="4533900"/>
                <a:ext cx="1676400" cy="838200"/>
              </a:xfrm>
              <a:prstGeom prst="straightConnector1">
                <a:avLst/>
              </a:prstGeom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Arrow Connector 54"/>
              <p:cNvCxnSpPr/>
              <p:nvPr/>
            </p:nvCxnSpPr>
            <p:spPr>
              <a:xfrm>
                <a:off x="5334000" y="4114800"/>
                <a:ext cx="3276600" cy="1588"/>
              </a:xfrm>
              <a:prstGeom prst="straightConnector1">
                <a:avLst/>
              </a:prstGeom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3" name="Rectangle 52"/>
            <p:cNvSpPr/>
            <p:nvPr/>
          </p:nvSpPr>
          <p:spPr>
            <a:xfrm>
              <a:off x="8610600" y="3810000"/>
              <a:ext cx="38985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endParaRPr lang="en-US" dirty="0"/>
            </a:p>
          </p:txBody>
        </p:sp>
      </p:grpSp>
      <p:cxnSp>
        <p:nvCxnSpPr>
          <p:cNvPr id="56" name="Straight Arrow Connector 55"/>
          <p:cNvCxnSpPr/>
          <p:nvPr/>
        </p:nvCxnSpPr>
        <p:spPr>
          <a:xfrm>
            <a:off x="4495800" y="6144904"/>
            <a:ext cx="3276600" cy="1588"/>
          </a:xfrm>
          <a:prstGeom prst="straightConnector1">
            <a:avLst/>
          </a:prstGeom>
          <a:ln w="25400">
            <a:solidFill>
              <a:srgbClr val="008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7696200" y="6144904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dirty="0"/>
          </a:p>
        </p:txBody>
      </p:sp>
      <p:cxnSp>
        <p:nvCxnSpPr>
          <p:cNvPr id="59" name="Straight Arrow Connector 58"/>
          <p:cNvCxnSpPr/>
          <p:nvPr/>
        </p:nvCxnSpPr>
        <p:spPr>
          <a:xfrm rot="5400000" flipH="1" flipV="1">
            <a:off x="4076700" y="4887604"/>
            <a:ext cx="1676400" cy="838200"/>
          </a:xfrm>
          <a:prstGeom prst="straightConnector1">
            <a:avLst/>
          </a:prstGeom>
          <a:ln w="25400">
            <a:solidFill>
              <a:srgbClr val="008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4953000" y="4163704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dirty="0"/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6136944" y="6251895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6096000" y="6202991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en-US" dirty="0"/>
          </a:p>
        </p:txBody>
      </p:sp>
      <p:cxnSp>
        <p:nvCxnSpPr>
          <p:cNvPr id="63" name="Straight Arrow Connector 62"/>
          <p:cNvCxnSpPr/>
          <p:nvPr/>
        </p:nvCxnSpPr>
        <p:spPr>
          <a:xfrm flipV="1">
            <a:off x="4495800" y="4468504"/>
            <a:ext cx="4114800" cy="1662752"/>
          </a:xfrm>
          <a:prstGeom prst="straightConnector1">
            <a:avLst/>
          </a:prstGeom>
          <a:ln w="3175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5" name="Group 64"/>
          <p:cNvGrpSpPr/>
          <p:nvPr/>
        </p:nvGrpSpPr>
        <p:grpSpPr>
          <a:xfrm>
            <a:off x="3718560" y="5402920"/>
            <a:ext cx="1463040" cy="1463040"/>
            <a:chOff x="3718560" y="5076512"/>
            <a:chExt cx="1463040" cy="1463040"/>
          </a:xfrm>
        </p:grpSpPr>
        <p:sp>
          <p:nvSpPr>
            <p:cNvPr id="66" name="Arc 65"/>
            <p:cNvSpPr/>
            <p:nvPr/>
          </p:nvSpPr>
          <p:spPr>
            <a:xfrm>
              <a:off x="3718560" y="5076512"/>
              <a:ext cx="1463040" cy="1463040"/>
            </a:xfrm>
            <a:prstGeom prst="arc">
              <a:avLst>
                <a:gd name="adj1" fmla="val 17981448"/>
                <a:gd name="adj2" fmla="val 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4648200" y="5181600"/>
              <a:ext cx="34657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2400" i="1" dirty="0" smtClean="0">
                  <a:latin typeface="Times New Roman" pitchFamily="18" charset="0"/>
                  <a:cs typeface="Times New Roman" pitchFamily="18" charset="0"/>
                </a:rPr>
                <a:t>α</a:t>
              </a:r>
              <a:endParaRPr lang="en-US" i="1" dirty="0"/>
            </a:p>
          </p:txBody>
        </p:sp>
      </p:grpSp>
      <p:sp>
        <p:nvSpPr>
          <p:cNvPr id="70" name="Rectangle 69"/>
          <p:cNvSpPr/>
          <p:nvPr/>
        </p:nvSpPr>
        <p:spPr>
          <a:xfrm>
            <a:off x="4316916" y="6096000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en-US" dirty="0"/>
          </a:p>
        </p:txBody>
      </p:sp>
      <p:grpSp>
        <p:nvGrpSpPr>
          <p:cNvPr id="71" name="Group 70"/>
          <p:cNvGrpSpPr/>
          <p:nvPr/>
        </p:nvGrpSpPr>
        <p:grpSpPr>
          <a:xfrm>
            <a:off x="7772400" y="4470737"/>
            <a:ext cx="1093284" cy="2119312"/>
            <a:chOff x="7772400" y="4117033"/>
            <a:chExt cx="1093284" cy="2119312"/>
          </a:xfrm>
        </p:grpSpPr>
        <p:cxnSp>
          <p:nvCxnSpPr>
            <p:cNvPr id="72" name="Straight Connector 71"/>
            <p:cNvCxnSpPr/>
            <p:nvPr/>
          </p:nvCxnSpPr>
          <p:spPr>
            <a:xfrm>
              <a:off x="7772400" y="5791200"/>
              <a:ext cx="8382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0800000" flipV="1">
              <a:off x="8610600" y="4117033"/>
              <a:ext cx="1588" cy="16741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Rectangle 73"/>
            <p:cNvSpPr/>
            <p:nvPr/>
          </p:nvSpPr>
          <p:spPr>
            <a:xfrm>
              <a:off x="8458200" y="5774680"/>
              <a:ext cx="40748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D</a:t>
              </a:r>
              <a:endParaRPr lang="en-US" dirty="0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6996752" y="5410200"/>
            <a:ext cx="1463040" cy="1463040"/>
            <a:chOff x="3718560" y="5076512"/>
            <a:chExt cx="1463040" cy="1463040"/>
          </a:xfrm>
        </p:grpSpPr>
        <p:sp>
          <p:nvSpPr>
            <p:cNvPr id="76" name="Arc 75"/>
            <p:cNvSpPr/>
            <p:nvPr/>
          </p:nvSpPr>
          <p:spPr>
            <a:xfrm>
              <a:off x="3718560" y="5076512"/>
              <a:ext cx="1463040" cy="1463040"/>
            </a:xfrm>
            <a:prstGeom prst="arc">
              <a:avLst>
                <a:gd name="adj1" fmla="val 17981448"/>
                <a:gd name="adj2" fmla="val 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4702792" y="5304432"/>
              <a:ext cx="34657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2400" i="1" dirty="0" smtClean="0">
                  <a:latin typeface="Times New Roman" pitchFamily="18" charset="0"/>
                  <a:cs typeface="Times New Roman" pitchFamily="18" charset="0"/>
                </a:rPr>
                <a:t>α</a:t>
              </a:r>
              <a:endParaRPr lang="en-US" i="1" dirty="0"/>
            </a:p>
          </p:txBody>
        </p:sp>
      </p:grpSp>
      <p:cxnSp>
        <p:nvCxnSpPr>
          <p:cNvPr id="78" name="Straight Arrow Connector 77"/>
          <p:cNvCxnSpPr/>
          <p:nvPr/>
        </p:nvCxnSpPr>
        <p:spPr>
          <a:xfrm>
            <a:off x="4661848" y="4871112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4593608" y="4822208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Q</a:t>
            </a:r>
            <a:endParaRPr lang="en-US" dirty="0"/>
          </a:p>
        </p:txBody>
      </p:sp>
      <p:sp>
        <p:nvSpPr>
          <p:cNvPr id="38" name="Title 1"/>
          <p:cNvSpPr txBox="1">
            <a:spLocks/>
          </p:cNvSpPr>
          <p:nvPr/>
        </p:nvSpPr>
        <p:spPr>
          <a:xfrm>
            <a:off x="304800" y="1828800"/>
            <a:ext cx="5550890" cy="378037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algn="just">
              <a:lnSpc>
                <a:spcPct val="110000"/>
              </a:lnSpc>
              <a:spcBef>
                <a:spcPct val="0"/>
              </a:spcBef>
              <a:defRPr/>
            </a:pPr>
            <a:r>
              <a:rPr lang="en-US" sz="3200" b="1" noProof="0" dirty="0" err="1" smtClean="0">
                <a:solidFill>
                  <a:srgbClr val="002060"/>
                </a:solidFill>
                <a:latin typeface="NikoshBAN" pitchFamily="2" charset="0"/>
                <a:ea typeface="+mj-ea"/>
                <a:cs typeface="NikoshBAN" pitchFamily="2" charset="0"/>
              </a:rPr>
              <a:t>লব্ধির</a:t>
            </a:r>
            <a:r>
              <a:rPr lang="en-US" sz="3200" b="1" noProof="0" dirty="0" smtClean="0">
                <a:solidFill>
                  <a:srgbClr val="002060"/>
                </a:solidFill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3200" b="1" noProof="0" dirty="0" err="1" smtClean="0">
                <a:solidFill>
                  <a:srgbClr val="002060"/>
                </a:solidFill>
                <a:latin typeface="NikoshBAN" pitchFamily="2" charset="0"/>
                <a:ea typeface="+mj-ea"/>
                <a:cs typeface="NikoshBAN" pitchFamily="2" charset="0"/>
              </a:rPr>
              <a:t>মান</a:t>
            </a:r>
            <a:r>
              <a:rPr lang="en-US" sz="3200" b="1" noProof="0" dirty="0" smtClean="0">
                <a:solidFill>
                  <a:srgbClr val="002060"/>
                </a:solidFill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3200" b="1" noProof="0" dirty="0" err="1" smtClean="0">
                <a:solidFill>
                  <a:srgbClr val="002060"/>
                </a:solidFill>
                <a:latin typeface="NikoshBAN" pitchFamily="2" charset="0"/>
                <a:ea typeface="+mj-ea"/>
                <a:cs typeface="NikoshBAN" pitchFamily="2" charset="0"/>
              </a:rPr>
              <a:t>নিণয়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aroda" pitchFamily="2" charset="0"/>
                <a:ea typeface="+mj-ea"/>
                <a:cs typeface="+mj-cs"/>
              </a:rPr>
              <a:t> 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OCD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সমকোনী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ত্রিভূজে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Saroda" pitchFamily="2" charset="0"/>
                <a:ea typeface="+mj-ea"/>
                <a:cs typeface="+mj-cs"/>
              </a:rPr>
              <a:t> 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aroda" pitchFamily="2" charset="0"/>
              <a:ea typeface="+mj-ea"/>
              <a:cs typeface="+mj-cs"/>
            </a:endParaRPr>
          </a:p>
        </p:txBody>
      </p:sp>
      <p:sp>
        <p:nvSpPr>
          <p:cNvPr id="34" name="Title 1"/>
          <p:cNvSpPr txBox="1">
            <a:spLocks/>
          </p:cNvSpPr>
          <p:nvPr/>
        </p:nvSpPr>
        <p:spPr>
          <a:xfrm>
            <a:off x="381000" y="2438400"/>
            <a:ext cx="3200400" cy="533400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algn="just">
              <a:lnSpc>
                <a:spcPct val="110000"/>
              </a:lnSpc>
              <a:spcBef>
                <a:spcPct val="0"/>
              </a:spcBef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OC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OD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+ CD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2400" b="0" i="1" u="none" strike="noStrike" kern="1200" cap="none" spc="0" normalizeH="0" baseline="30000" noProof="0" dirty="0">
              <a:ln>
                <a:noFill/>
              </a:ln>
              <a:effectLst/>
              <a:uLnTx/>
              <a:uFillTx/>
              <a:latin typeface="Saroda" pitchFamily="2" charset="0"/>
              <a:ea typeface="+mj-ea"/>
              <a:cs typeface="+mj-cs"/>
            </a:endParaRPr>
          </a:p>
        </p:txBody>
      </p:sp>
      <p:sp>
        <p:nvSpPr>
          <p:cNvPr id="39" name="Title 1"/>
          <p:cNvSpPr txBox="1">
            <a:spLocks/>
          </p:cNvSpPr>
          <p:nvPr/>
        </p:nvSpPr>
        <p:spPr>
          <a:xfrm>
            <a:off x="990600" y="3124200"/>
            <a:ext cx="3200400" cy="457200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algn="just">
              <a:lnSpc>
                <a:spcPct val="110000"/>
              </a:lnSpc>
              <a:spcBef>
                <a:spcPct val="0"/>
              </a:spcBef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(OA + AD)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+ CD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2400" b="0" i="1" u="none" strike="noStrike" kern="1200" cap="none" spc="0" normalizeH="0" baseline="30000" noProof="0" dirty="0">
              <a:ln>
                <a:noFill/>
              </a:ln>
              <a:effectLst/>
              <a:uLnTx/>
              <a:uFillTx/>
              <a:latin typeface="Saroda" pitchFamily="2" charset="0"/>
              <a:ea typeface="+mj-ea"/>
              <a:cs typeface="+mj-cs"/>
            </a:endParaRPr>
          </a:p>
        </p:txBody>
      </p:sp>
      <p:sp>
        <p:nvSpPr>
          <p:cNvPr id="40" name="Title 1"/>
          <p:cNvSpPr txBox="1">
            <a:spLocks/>
          </p:cNvSpPr>
          <p:nvPr/>
        </p:nvSpPr>
        <p:spPr>
          <a:xfrm>
            <a:off x="990600" y="3581400"/>
            <a:ext cx="4038600" cy="533400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algn="just">
              <a:lnSpc>
                <a:spcPct val="110000"/>
              </a:lnSpc>
              <a:spcBef>
                <a:spcPct val="0"/>
              </a:spcBef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OA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+ 2OA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AD +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AD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+ CD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2400" b="0" i="1" u="none" strike="noStrike" kern="1200" cap="none" spc="0" normalizeH="0" baseline="30000" noProof="0" dirty="0">
              <a:ln>
                <a:noFill/>
              </a:ln>
              <a:effectLst/>
              <a:uLnTx/>
              <a:uFillTx/>
              <a:latin typeface="Saroda" pitchFamily="2" charset="0"/>
              <a:ea typeface="+mj-ea"/>
              <a:cs typeface="+mj-cs"/>
            </a:endParaRPr>
          </a:p>
        </p:txBody>
      </p:sp>
      <p:sp>
        <p:nvSpPr>
          <p:cNvPr id="41" name="Title 1"/>
          <p:cNvSpPr txBox="1">
            <a:spLocks/>
          </p:cNvSpPr>
          <p:nvPr/>
        </p:nvSpPr>
        <p:spPr>
          <a:xfrm>
            <a:off x="990600" y="4114800"/>
            <a:ext cx="4038600" cy="457200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algn="just">
              <a:lnSpc>
                <a:spcPct val="110000"/>
              </a:lnSpc>
              <a:spcBef>
                <a:spcPct val="0"/>
              </a:spcBef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OA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+ 2OA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AD +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AC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2400" b="0" i="1" u="none" strike="noStrike" kern="1200" cap="none" spc="0" normalizeH="0" baseline="30000" noProof="0" dirty="0">
              <a:ln>
                <a:noFill/>
              </a:ln>
              <a:effectLst/>
              <a:uLnTx/>
              <a:uFillTx/>
              <a:latin typeface="Saroda" pitchFamily="2" charset="0"/>
              <a:ea typeface="+mj-ea"/>
              <a:cs typeface="+mj-cs"/>
            </a:endParaRPr>
          </a:p>
        </p:txBody>
      </p:sp>
      <p:sp>
        <p:nvSpPr>
          <p:cNvPr id="42" name="Title 1"/>
          <p:cNvSpPr txBox="1">
            <a:spLocks/>
          </p:cNvSpPr>
          <p:nvPr/>
        </p:nvSpPr>
        <p:spPr>
          <a:xfrm>
            <a:off x="636896" y="4572000"/>
            <a:ext cx="3124200" cy="457200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algn="just">
              <a:lnSpc>
                <a:spcPct val="110000"/>
              </a:lnSpc>
              <a:spcBef>
                <a:spcPct val="0"/>
              </a:spcBef>
              <a:defRPr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+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+ 2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PQ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l-GR" sz="2400" i="1" dirty="0" smtClean="0">
                <a:latin typeface="Times New Roman" pitchFamily="18" charset="0"/>
                <a:cs typeface="Times New Roman" pitchFamily="18" charset="0"/>
              </a:rPr>
              <a:t>α</a:t>
            </a:r>
            <a:endParaRPr kumimoji="0" lang="en-US" sz="2400" b="0" i="1" u="none" strike="noStrike" kern="1200" cap="none" spc="0" normalizeH="0" baseline="30000" noProof="0" dirty="0">
              <a:ln>
                <a:noFill/>
              </a:ln>
              <a:effectLst/>
              <a:uLnTx/>
              <a:uFillTx/>
              <a:latin typeface="Saroda" pitchFamily="2" charset="0"/>
              <a:ea typeface="+mj-ea"/>
              <a:cs typeface="+mj-cs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609600" y="5029200"/>
            <a:ext cx="3505200" cy="533400"/>
            <a:chOff x="609600" y="5334000"/>
            <a:chExt cx="3505200" cy="533400"/>
          </a:xfrm>
        </p:grpSpPr>
        <p:sp>
          <p:nvSpPr>
            <p:cNvPr id="43" name="Title 1"/>
            <p:cNvSpPr txBox="1">
              <a:spLocks/>
            </p:cNvSpPr>
            <p:nvPr/>
          </p:nvSpPr>
          <p:spPr>
            <a:xfrm>
              <a:off x="609600" y="5334000"/>
              <a:ext cx="3505200" cy="533400"/>
            </a:xfrm>
            <a:prstGeom prst="rect">
              <a:avLst/>
            </a:prstGeom>
          </p:spPr>
          <p:txBody>
            <a:bodyPr vert="horz" lIns="0" tIns="45720" rIns="0" bIns="0" anchor="b">
              <a:noAutofit/>
              <a:scene3d>
                <a:camera prst="orthographicFront"/>
                <a:lightRig rig="freezing" dir="t">
                  <a:rot lat="0" lon="0" rev="5640000"/>
                </a:lightRig>
              </a:scene3d>
              <a:sp3d prstMaterial="flat">
                <a:contourClr>
                  <a:schemeClr val="tx2"/>
                </a:contourClr>
              </a:sp3d>
            </a:bodyPr>
            <a:lstStyle/>
            <a:p>
              <a:pPr algn="just">
                <a:lnSpc>
                  <a:spcPct val="110000"/>
                </a:lnSpc>
                <a:spcBef>
                  <a:spcPct val="0"/>
                </a:spcBef>
                <a:defRPr/>
              </a:pP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R 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= 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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sz="2400" baseline="30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+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lang="en-US" sz="2400" baseline="30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+ 2</a:t>
              </a: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PQ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cos</a:t>
              </a:r>
              <a:r>
                <a:rPr lang="el-GR" sz="2400" i="1" dirty="0" smtClean="0">
                  <a:latin typeface="Times New Roman" pitchFamily="18" charset="0"/>
                  <a:cs typeface="Times New Roman" pitchFamily="18" charset="0"/>
                </a:rPr>
                <a:t>α</a:t>
              </a:r>
              <a:endParaRPr kumimoji="0" lang="en-US" sz="2400" b="0" i="1" u="none" strike="noStrike" kern="1200" cap="none" spc="0" normalizeH="0" baseline="30000" noProof="0" dirty="0">
                <a:ln>
                  <a:noFill/>
                </a:ln>
                <a:effectLst/>
                <a:uLnTx/>
                <a:uFillTx/>
                <a:latin typeface="Saroda" pitchFamily="2" charset="0"/>
                <a:ea typeface="+mj-ea"/>
                <a:cs typeface="+mj-cs"/>
              </a:endParaRPr>
            </a:p>
          </p:txBody>
        </p:sp>
        <p:cxnSp>
          <p:nvCxnSpPr>
            <p:cNvPr id="45" name="Straight Connector 44"/>
            <p:cNvCxnSpPr/>
            <p:nvPr/>
          </p:nvCxnSpPr>
          <p:spPr>
            <a:xfrm>
              <a:off x="1268104" y="5486400"/>
              <a:ext cx="25908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47"/>
          <p:cNvGrpSpPr/>
          <p:nvPr/>
        </p:nvGrpSpPr>
        <p:grpSpPr>
          <a:xfrm>
            <a:off x="6324600" y="4876800"/>
            <a:ext cx="389850" cy="461665"/>
            <a:chOff x="6324600" y="4876800"/>
            <a:chExt cx="389850" cy="461665"/>
          </a:xfrm>
        </p:grpSpPr>
        <p:sp>
          <p:nvSpPr>
            <p:cNvPr id="49" name="Rectangle 48"/>
            <p:cNvSpPr/>
            <p:nvPr/>
          </p:nvSpPr>
          <p:spPr>
            <a:xfrm>
              <a:off x="6324600" y="4876800"/>
              <a:ext cx="38985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R</a:t>
              </a:r>
              <a:endParaRPr lang="en-US" dirty="0"/>
            </a:p>
          </p:txBody>
        </p:sp>
        <p:cxnSp>
          <p:nvCxnSpPr>
            <p:cNvPr id="50" name="Straight Arrow Connector 49"/>
            <p:cNvCxnSpPr/>
            <p:nvPr/>
          </p:nvCxnSpPr>
          <p:spPr>
            <a:xfrm>
              <a:off x="6400800" y="4925704"/>
              <a:ext cx="228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9335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193</TotalTime>
  <Words>274</Words>
  <Application>Microsoft Office PowerPoint</Application>
  <PresentationFormat>On-screen Show (4:3)</PresentationFormat>
  <Paragraphs>93</Paragraphs>
  <Slides>14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Grid</vt:lpstr>
      <vt:lpstr>1_Grid</vt:lpstr>
      <vt:lpstr>2_Grid</vt:lpstr>
      <vt:lpstr>3_Grid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sanjoy</cp:lastModifiedBy>
  <cp:revision>36</cp:revision>
  <dcterms:created xsi:type="dcterms:W3CDTF">2006-08-16T00:00:00Z</dcterms:created>
  <dcterms:modified xsi:type="dcterms:W3CDTF">2022-06-17T08:30:05Z</dcterms:modified>
</cp:coreProperties>
</file>