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6"/>
  </p:notesMasterIdLst>
  <p:sldIdLst>
    <p:sldId id="312" r:id="rId2"/>
    <p:sldId id="313" r:id="rId3"/>
    <p:sldId id="314" r:id="rId4"/>
    <p:sldId id="315" r:id="rId5"/>
    <p:sldId id="293" r:id="rId6"/>
    <p:sldId id="257" r:id="rId7"/>
    <p:sldId id="273" r:id="rId8"/>
    <p:sldId id="306" r:id="rId9"/>
    <p:sldId id="307" r:id="rId10"/>
    <p:sldId id="316" r:id="rId11"/>
    <p:sldId id="299" r:id="rId12"/>
    <p:sldId id="308" r:id="rId13"/>
    <p:sldId id="30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67676-F2EA-45ED-BD6E-CBE8FDFF428F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70110-779B-4BD4-B438-F49B48D9D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0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4D2F6-8CD3-4A2C-B5D7-52281D98974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8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6/17/2022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1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6/17/2022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6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6/17/2022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6/17/2022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1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6/17/2022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1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6/17/2022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8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6/17/2022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7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6/17/2022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3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6/17/2022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7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6/17/2022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0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6/17/2022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9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1600200"/>
            <a:ext cx="5638800" cy="110799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dirty="0" smtClean="0">
                <a:ln w="0"/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6600" b="1" cap="all" dirty="0">
              <a:ln w="0"/>
              <a:solidFill>
                <a:schemeClr val="bg1"/>
              </a:solidFill>
              <a:effectLst/>
            </a:endParaRPr>
          </a:p>
        </p:txBody>
      </p:sp>
      <p:pic>
        <p:nvPicPr>
          <p:cNvPr id="6" name="Picture 5" descr="102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650" y="3048000"/>
            <a:ext cx="27051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7720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86000" y="304800"/>
            <a:ext cx="4495800" cy="10668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5600" y="3810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পড়ন্ত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381000" y="2015809"/>
                <a:ext cx="7543800" cy="3431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000" dirty="0" smtClean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3য় </a:t>
                </a:r>
                <a:r>
                  <a:rPr lang="en-US" sz="4000" dirty="0" err="1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সূত্র</a:t>
                </a:r>
                <a:r>
                  <a:rPr lang="en-US" sz="4000" dirty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: </a:t>
                </a:r>
                <a:r>
                  <a:rPr lang="en-US" sz="4000" dirty="0" err="1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স্থির</a:t>
                </a:r>
                <a:r>
                  <a:rPr lang="en-US" sz="4000" dirty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অবস্থান</a:t>
                </a:r>
                <a:r>
                  <a:rPr lang="en-US" sz="4000" dirty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হতে</a:t>
                </a:r>
                <a:r>
                  <a:rPr lang="en-US" sz="4000" dirty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বিনা</a:t>
                </a:r>
                <a:r>
                  <a:rPr lang="en-US" sz="4000" dirty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বাধায়</a:t>
                </a:r>
                <a:r>
                  <a:rPr lang="en-US" sz="4000" dirty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পড়ন্ত</a:t>
                </a:r>
                <a:r>
                  <a:rPr lang="en-US" sz="4000" dirty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বস্তুর</a:t>
                </a:r>
                <a:r>
                  <a:rPr lang="en-US" sz="4000" dirty="0" smtClean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অতিক্রান্ত</a:t>
                </a:r>
                <a:r>
                  <a:rPr lang="en-US" sz="4000" dirty="0" smtClean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দুরত্ব</a:t>
                </a:r>
                <a:r>
                  <a:rPr lang="en-US" sz="4000" dirty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সময়ের</a:t>
                </a:r>
                <a:r>
                  <a:rPr lang="en-US" sz="4000" dirty="0" smtClean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বর্গের</a:t>
                </a:r>
                <a:r>
                  <a:rPr lang="en-US" sz="4000" dirty="0" smtClean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সমানুপাতিক</a:t>
                </a:r>
                <a:r>
                  <a:rPr lang="en-US" sz="4000" dirty="0" smtClean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।</a:t>
                </a:r>
                <a:endParaRPr lang="en-US" sz="4000" b="0" i="1" dirty="0" smtClean="0">
                  <a:latin typeface="Cambria Math"/>
                  <a:cs typeface="Times New Roman" pitchFamily="18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i="1">
                          <a:latin typeface="Cambria Math"/>
                          <a:cs typeface="Times New Roman" pitchFamily="18" charset="0"/>
                        </a:rPr>
                        <m:t>h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∞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b="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4000" i="1">
                            <a:latin typeface="Cambria Math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4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  <m:sup/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sz="4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4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box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000" i="1">
                            <a:latin typeface="Cambria Math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4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  <m:sup/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sz="4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4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box>
                  </m:oMath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2015809"/>
                <a:ext cx="7543800" cy="3431773"/>
              </a:xfrm>
              <a:prstGeom prst="rect">
                <a:avLst/>
              </a:prstGeom>
              <a:blipFill rotWithShape="1">
                <a:blip r:embed="rId2"/>
                <a:stretch>
                  <a:fillRect l="-2910" t="-2664" r="-2829" b="-5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8245811" y="914400"/>
            <a:ext cx="364760" cy="533400"/>
            <a:chOff x="2377190" y="3231630"/>
            <a:chExt cx="422910" cy="533400"/>
          </a:xfrm>
        </p:grpSpPr>
        <p:sp>
          <p:nvSpPr>
            <p:cNvPr id="8" name="Freeform 126"/>
            <p:cNvSpPr>
              <a:spLocks/>
            </p:cNvSpPr>
            <p:nvPr/>
          </p:nvSpPr>
          <p:spPr bwMode="auto">
            <a:xfrm>
              <a:off x="2377190" y="3430577"/>
              <a:ext cx="141836" cy="334453"/>
            </a:xfrm>
            <a:custGeom>
              <a:avLst/>
              <a:gdLst/>
              <a:ahLst/>
              <a:cxnLst>
                <a:cxn ang="0">
                  <a:pos x="249" y="288"/>
                </a:cxn>
                <a:cxn ang="0">
                  <a:pos x="144" y="576"/>
                </a:cxn>
                <a:cxn ang="0">
                  <a:pos x="0" y="432"/>
                </a:cxn>
                <a:cxn ang="0">
                  <a:pos x="144" y="0"/>
                </a:cxn>
              </a:cxnLst>
              <a:rect l="0" t="0" r="r" b="b"/>
              <a:pathLst>
                <a:path w="249" h="600">
                  <a:moveTo>
                    <a:pt x="249" y="288"/>
                  </a:moveTo>
                  <a:cubicBezTo>
                    <a:pt x="217" y="420"/>
                    <a:pt x="186" y="552"/>
                    <a:pt x="144" y="576"/>
                  </a:cubicBezTo>
                  <a:cubicBezTo>
                    <a:pt x="102" y="600"/>
                    <a:pt x="0" y="528"/>
                    <a:pt x="0" y="432"/>
                  </a:cubicBezTo>
                  <a:cubicBezTo>
                    <a:pt x="0" y="336"/>
                    <a:pt x="72" y="168"/>
                    <a:pt x="14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135"/>
            <p:cNvGrpSpPr/>
            <p:nvPr/>
          </p:nvGrpSpPr>
          <p:grpSpPr>
            <a:xfrm>
              <a:off x="2453390" y="3231630"/>
              <a:ext cx="346710" cy="432424"/>
              <a:chOff x="4176712" y="3453050"/>
              <a:chExt cx="346710" cy="432424"/>
            </a:xfrm>
          </p:grpSpPr>
          <p:sp>
            <p:nvSpPr>
              <p:cNvPr id="10" name="Freeform 127"/>
              <p:cNvSpPr>
                <a:spLocks/>
              </p:cNvSpPr>
              <p:nvPr/>
            </p:nvSpPr>
            <p:spPr bwMode="auto">
              <a:xfrm>
                <a:off x="4191000" y="3581400"/>
                <a:ext cx="82175" cy="186933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105" y="48"/>
                  </a:cxn>
                  <a:cxn ang="0">
                    <a:pos x="105" y="480"/>
                  </a:cxn>
                </a:cxnLst>
                <a:rect l="0" t="0" r="r" b="b"/>
                <a:pathLst>
                  <a:path w="122" h="480">
                    <a:moveTo>
                      <a:pt x="0" y="192"/>
                    </a:moveTo>
                    <a:cubicBezTo>
                      <a:pt x="44" y="96"/>
                      <a:pt x="88" y="0"/>
                      <a:pt x="105" y="48"/>
                    </a:cubicBezTo>
                    <a:cubicBezTo>
                      <a:pt x="122" y="96"/>
                      <a:pt x="113" y="288"/>
                      <a:pt x="105" y="48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Oval 125"/>
              <p:cNvSpPr>
                <a:spLocks noChangeArrowheads="1"/>
              </p:cNvSpPr>
              <p:nvPr/>
            </p:nvSpPr>
            <p:spPr bwMode="auto">
              <a:xfrm>
                <a:off x="4361324" y="3662506"/>
                <a:ext cx="162098" cy="16103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28"/>
              <p:cNvSpPr>
                <a:spLocks/>
              </p:cNvSpPr>
              <p:nvPr/>
            </p:nvSpPr>
            <p:spPr bwMode="auto">
              <a:xfrm rot="1071247">
                <a:off x="4176712" y="3453050"/>
                <a:ext cx="63038" cy="432424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144" y="173"/>
                  </a:cxn>
                  <a:cxn ang="0">
                    <a:pos x="144" y="1214"/>
                  </a:cxn>
                  <a:cxn ang="0">
                    <a:pos x="0" y="173"/>
                  </a:cxn>
                </a:cxnLst>
                <a:rect l="0" t="0" r="r" b="b"/>
                <a:pathLst>
                  <a:path w="168" h="1214">
                    <a:moveTo>
                      <a:pt x="0" y="173"/>
                    </a:moveTo>
                    <a:cubicBezTo>
                      <a:pt x="0" y="0"/>
                      <a:pt x="120" y="0"/>
                      <a:pt x="144" y="173"/>
                    </a:cubicBezTo>
                    <a:cubicBezTo>
                      <a:pt x="168" y="346"/>
                      <a:pt x="168" y="1214"/>
                      <a:pt x="144" y="1214"/>
                    </a:cubicBezTo>
                    <a:cubicBezTo>
                      <a:pt x="120" y="1214"/>
                      <a:pt x="0" y="346"/>
                      <a:pt x="0" y="173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8181369" y="594610"/>
            <a:ext cx="505431" cy="5523892"/>
            <a:chOff x="5164628" y="594610"/>
            <a:chExt cx="505431" cy="5523892"/>
          </a:xfrm>
        </p:grpSpPr>
        <p:grpSp>
          <p:nvGrpSpPr>
            <p:cNvPr id="14" name="Group 69"/>
            <p:cNvGrpSpPr>
              <a:grpSpLocks/>
            </p:cNvGrpSpPr>
            <p:nvPr/>
          </p:nvGrpSpPr>
          <p:grpSpPr bwMode="auto">
            <a:xfrm>
              <a:off x="5164628" y="609602"/>
              <a:ext cx="481792" cy="4861396"/>
              <a:chOff x="9404" y="1792"/>
              <a:chExt cx="428" cy="4317"/>
            </a:xfrm>
          </p:grpSpPr>
          <p:sp>
            <p:nvSpPr>
              <p:cNvPr id="21" name="Rectangle 70" descr="Light upward diagonal"/>
              <p:cNvSpPr>
                <a:spLocks noChangeArrowheads="1"/>
              </p:cNvSpPr>
              <p:nvPr/>
            </p:nvSpPr>
            <p:spPr bwMode="auto">
              <a:xfrm>
                <a:off x="9404" y="1792"/>
                <a:ext cx="428" cy="190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71" descr="Light upward diagonal"/>
              <p:cNvSpPr>
                <a:spLocks noChangeArrowheads="1"/>
              </p:cNvSpPr>
              <p:nvPr/>
            </p:nvSpPr>
            <p:spPr bwMode="auto">
              <a:xfrm>
                <a:off x="9404" y="5919"/>
                <a:ext cx="428" cy="190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Rectangle 121"/>
            <p:cNvSpPr>
              <a:spLocks noChangeArrowheads="1"/>
            </p:cNvSpPr>
            <p:nvPr/>
          </p:nvSpPr>
          <p:spPr bwMode="auto">
            <a:xfrm>
              <a:off x="5377382" y="5145548"/>
              <a:ext cx="70918" cy="9729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22"/>
            <p:cNvSpPr>
              <a:spLocks noChangeArrowheads="1"/>
            </p:cNvSpPr>
            <p:nvPr/>
          </p:nvSpPr>
          <p:spPr bwMode="auto">
            <a:xfrm>
              <a:off x="5362748" y="5577972"/>
              <a:ext cx="100186" cy="216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23"/>
            <p:cNvSpPr>
              <a:spLocks noChangeArrowheads="1"/>
            </p:cNvSpPr>
            <p:nvPr/>
          </p:nvSpPr>
          <p:spPr bwMode="auto">
            <a:xfrm>
              <a:off x="5607021" y="5603873"/>
              <a:ext cx="63038" cy="18242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24"/>
            <p:cNvSpPr>
              <a:spLocks noChangeArrowheads="1"/>
            </p:cNvSpPr>
            <p:nvPr/>
          </p:nvSpPr>
          <p:spPr bwMode="auto">
            <a:xfrm>
              <a:off x="5462934" y="5668061"/>
              <a:ext cx="124951" cy="608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3216184" y="3047206"/>
              <a:ext cx="4876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729004" y="3032216"/>
              <a:ext cx="4876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979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12139E-6 L 3.33333E-6 0.5382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0" y="1210270"/>
            <a:ext cx="26670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838200" y="2819400"/>
            <a:ext cx="6934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পড়ন্ত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গ্যালিলিয়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বিবৃত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387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819400" y="152400"/>
            <a:ext cx="3505200" cy="1274618"/>
          </a:xfrm>
          <a:prstGeom prst="horizontalScroll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r>
              <a:rPr lang="en-US" sz="6000" b="1" dirty="0" smtClean="0">
                <a:solidFill>
                  <a:schemeClr val="bg1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itchFamily="2" charset="0"/>
                <a:ea typeface="+mj-ea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3000" y="2590800"/>
            <a:ext cx="6286500" cy="304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পড়ন্ত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প্রযোজ্য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bn-BD" sz="4400" dirty="0" smtClean="0">
              <a:latin typeface="SutonnyMJ" pitchFamily="2" charset="0"/>
              <a:cs typeface="SutonnyMJ" pitchFamily="2" charset="0"/>
            </a:endParaRPr>
          </a:p>
          <a:p>
            <a:pPr indent="0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পড়ন্ত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 smtClean="0">
              <a:latin typeface="SutonnyMJ" pitchFamily="2" charset="0"/>
              <a:cs typeface="SutonnyMJ" pitchFamily="2" charset="0"/>
            </a:endParaRPr>
          </a:p>
          <a:p>
            <a:pPr indent="0">
              <a:buNone/>
            </a:pPr>
            <a:endParaRPr lang="bn-BD" sz="4400" dirty="0" smtClean="0">
              <a:latin typeface="SutonnyMJ" pitchFamily="2" charset="0"/>
              <a:cs typeface="SutonnyMJ" pitchFamily="2" charset="0"/>
            </a:endParaRPr>
          </a:p>
          <a:p>
            <a:pPr indent="0">
              <a:buNone/>
            </a:pPr>
            <a:endParaRPr lang="en-US" sz="4400" dirty="0">
              <a:latin typeface="SutonnyMJ" pitchFamily="2" charset="0"/>
              <a:cs typeface="SutonnyMJ" pitchFamily="2" charset="0"/>
            </a:endParaRPr>
          </a:p>
          <a:p>
            <a:pPr indent="0">
              <a:buNone/>
            </a:pPr>
            <a:endParaRPr lang="en-US" sz="4400" dirty="0">
              <a:latin typeface="SutonnyMJ" pitchFamily="2" charset="0"/>
              <a:cs typeface="SutonnyMJ" pitchFamily="2" charset="0"/>
            </a:endParaRPr>
          </a:p>
          <a:p>
            <a:pPr indent="0">
              <a:buNone/>
            </a:pP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1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05100" y="381000"/>
            <a:ext cx="3733800" cy="1015663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00200" y="1600200"/>
            <a:ext cx="6286500" cy="1219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পড়ন্ত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 smtClean="0">
              <a:latin typeface="SutonnyMJ" pitchFamily="2" charset="0"/>
              <a:cs typeface="SutonnyMJ" pitchFamily="2" charset="0"/>
            </a:endParaRPr>
          </a:p>
          <a:p>
            <a:pPr indent="0">
              <a:buNone/>
            </a:pPr>
            <a:endParaRPr lang="en-US" sz="4400" dirty="0">
              <a:latin typeface="SutonnyMJ" pitchFamily="2" charset="0"/>
              <a:cs typeface="SutonnyMJ" pitchFamily="2" charset="0"/>
            </a:endParaRPr>
          </a:p>
          <a:p>
            <a:pPr indent="0">
              <a:buNone/>
            </a:pPr>
            <a:endParaRPr lang="en-US" sz="4400" dirty="0">
              <a:latin typeface="SutonnyMJ" pitchFamily="2" charset="0"/>
              <a:cs typeface="SutonnyMJ" pitchFamily="2" charset="0"/>
            </a:endParaRPr>
          </a:p>
          <a:p>
            <a:pPr indent="0">
              <a:buNone/>
            </a:pP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05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762001"/>
            <a:ext cx="5257800" cy="264687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16600" b="1" dirty="0" smtClean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ln w="10541" cmpd="sng">
                <a:solidFill>
                  <a:srgbClr val="6076B4">
                    <a:shade val="88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lower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59591">
            <a:off x="2884343" y="3494129"/>
            <a:ext cx="33337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3722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99216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887" y="2228850"/>
            <a:ext cx="5515379" cy="340968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সঞ্জয় চন্দ্র দাস</a:t>
            </a:r>
          </a:p>
          <a:p>
            <a:pPr marL="0" indent="0" algn="ctr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 পদার্থবিজ্ঞান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এসসি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(অনার্স), এম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এসসি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.,</a:t>
            </a:r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এম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ফিল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(বুয়েট)।</a:t>
            </a:r>
          </a:p>
          <a:p>
            <a:pPr marL="0" indent="0" algn="ctr">
              <a:buNone/>
            </a:pP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কালিকাপুর আবদুল মতিন খসরু ডিগ্রি কলেজ। </a:t>
            </a:r>
          </a:p>
          <a:p>
            <a:pPr marL="0" indent="0" algn="ctr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০১৯১৬১৪৩৪৩৩</a:t>
            </a:r>
          </a:p>
          <a:p>
            <a:pPr marL="0" indent="0" algn="ctr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Email: sanjoybuet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yahoo.com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	   sanjoydas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3433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31" t="7801" r="23996" b="24823"/>
          <a:stretch/>
        </p:blipFill>
        <p:spPr>
          <a:xfrm>
            <a:off x="5813294" y="2461603"/>
            <a:ext cx="3079568" cy="294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8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14701" y="3515753"/>
            <a:ext cx="1659031" cy="5078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7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27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7400" y="740262"/>
            <a:ext cx="4038599" cy="120032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200400" y="2374201"/>
            <a:ext cx="21403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5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5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971801" y="4286250"/>
            <a:ext cx="247215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3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3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33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: ১৭৪</a:t>
            </a:r>
            <a:endParaRPr lang="en-US" sz="33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6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2438400" y="655445"/>
            <a:ext cx="4038600" cy="101566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০৬</a:t>
            </a:r>
            <a:endParaRPr lang="en-US" b="1" dirty="0">
              <a:latin typeface="RinkiyMJ" pitchFamily="2" charset="0"/>
              <a:cs typeface="RinkiyMJ" pitchFamily="2" charset="0"/>
            </a:endParaRPr>
          </a:p>
        </p:txBody>
      </p:sp>
      <p:sp>
        <p:nvSpPr>
          <p:cNvPr id="6" name="Round Same Side Corner Rectangle 4"/>
          <p:cNvSpPr/>
          <p:nvPr/>
        </p:nvSpPr>
        <p:spPr bwMode="auto">
          <a:xfrm>
            <a:off x="2228957" y="2590800"/>
            <a:ext cx="4686086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6200" tIns="38100" rIns="76200" bIns="38100" spcCol="1270" anchor="ctr"/>
          <a:lstStyle/>
          <a:p>
            <a:pPr marL="228600" lvl="1" indent="-228600" algn="ctr" defTabSz="8890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মহাকর্ষ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অভিকর্ষ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2971800" cy="449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315200" y="594610"/>
            <a:ext cx="505431" cy="5523892"/>
            <a:chOff x="5164628" y="594610"/>
            <a:chExt cx="505431" cy="5523892"/>
          </a:xfrm>
        </p:grpSpPr>
        <p:grpSp>
          <p:nvGrpSpPr>
            <p:cNvPr id="6" name="Group 69"/>
            <p:cNvGrpSpPr>
              <a:grpSpLocks/>
            </p:cNvGrpSpPr>
            <p:nvPr/>
          </p:nvGrpSpPr>
          <p:grpSpPr bwMode="auto">
            <a:xfrm>
              <a:off x="5164628" y="609602"/>
              <a:ext cx="481792" cy="4861396"/>
              <a:chOff x="9404" y="1792"/>
              <a:chExt cx="428" cy="4317"/>
            </a:xfrm>
          </p:grpSpPr>
          <p:sp>
            <p:nvSpPr>
              <p:cNvPr id="13" name="Rectangle 70" descr="Light upward diagonal"/>
              <p:cNvSpPr>
                <a:spLocks noChangeArrowheads="1"/>
              </p:cNvSpPr>
              <p:nvPr/>
            </p:nvSpPr>
            <p:spPr bwMode="auto">
              <a:xfrm>
                <a:off x="9404" y="1792"/>
                <a:ext cx="428" cy="190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71" descr="Light upward diagonal"/>
              <p:cNvSpPr>
                <a:spLocks noChangeArrowheads="1"/>
              </p:cNvSpPr>
              <p:nvPr/>
            </p:nvSpPr>
            <p:spPr bwMode="auto">
              <a:xfrm>
                <a:off x="9404" y="5919"/>
                <a:ext cx="428" cy="190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" name="Rectangle 121"/>
            <p:cNvSpPr>
              <a:spLocks noChangeArrowheads="1"/>
            </p:cNvSpPr>
            <p:nvPr/>
          </p:nvSpPr>
          <p:spPr bwMode="auto">
            <a:xfrm>
              <a:off x="5377382" y="5145548"/>
              <a:ext cx="70918" cy="9729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122"/>
            <p:cNvSpPr>
              <a:spLocks noChangeArrowheads="1"/>
            </p:cNvSpPr>
            <p:nvPr/>
          </p:nvSpPr>
          <p:spPr bwMode="auto">
            <a:xfrm>
              <a:off x="5362748" y="5577972"/>
              <a:ext cx="100186" cy="216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23"/>
            <p:cNvSpPr>
              <a:spLocks noChangeArrowheads="1"/>
            </p:cNvSpPr>
            <p:nvPr/>
          </p:nvSpPr>
          <p:spPr bwMode="auto">
            <a:xfrm>
              <a:off x="5607021" y="5603873"/>
              <a:ext cx="63038" cy="18242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124"/>
            <p:cNvSpPr>
              <a:spLocks noChangeArrowheads="1"/>
            </p:cNvSpPr>
            <p:nvPr/>
          </p:nvSpPr>
          <p:spPr bwMode="auto">
            <a:xfrm>
              <a:off x="5462934" y="5668061"/>
              <a:ext cx="124951" cy="608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3216184" y="3047206"/>
              <a:ext cx="4876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2729004" y="3032216"/>
              <a:ext cx="4876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379642" y="914400"/>
            <a:ext cx="364760" cy="533400"/>
            <a:chOff x="2377190" y="3231630"/>
            <a:chExt cx="422910" cy="533400"/>
          </a:xfrm>
        </p:grpSpPr>
        <p:sp>
          <p:nvSpPr>
            <p:cNvPr id="16" name="Freeform 126"/>
            <p:cNvSpPr>
              <a:spLocks/>
            </p:cNvSpPr>
            <p:nvPr/>
          </p:nvSpPr>
          <p:spPr bwMode="auto">
            <a:xfrm>
              <a:off x="2377190" y="3430577"/>
              <a:ext cx="141836" cy="334453"/>
            </a:xfrm>
            <a:custGeom>
              <a:avLst/>
              <a:gdLst/>
              <a:ahLst/>
              <a:cxnLst>
                <a:cxn ang="0">
                  <a:pos x="249" y="288"/>
                </a:cxn>
                <a:cxn ang="0">
                  <a:pos x="144" y="576"/>
                </a:cxn>
                <a:cxn ang="0">
                  <a:pos x="0" y="432"/>
                </a:cxn>
                <a:cxn ang="0">
                  <a:pos x="144" y="0"/>
                </a:cxn>
              </a:cxnLst>
              <a:rect l="0" t="0" r="r" b="b"/>
              <a:pathLst>
                <a:path w="249" h="600">
                  <a:moveTo>
                    <a:pt x="249" y="288"/>
                  </a:moveTo>
                  <a:cubicBezTo>
                    <a:pt x="217" y="420"/>
                    <a:pt x="186" y="552"/>
                    <a:pt x="144" y="576"/>
                  </a:cubicBezTo>
                  <a:cubicBezTo>
                    <a:pt x="102" y="600"/>
                    <a:pt x="0" y="528"/>
                    <a:pt x="0" y="432"/>
                  </a:cubicBezTo>
                  <a:cubicBezTo>
                    <a:pt x="0" y="336"/>
                    <a:pt x="72" y="168"/>
                    <a:pt x="14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135"/>
            <p:cNvGrpSpPr/>
            <p:nvPr/>
          </p:nvGrpSpPr>
          <p:grpSpPr>
            <a:xfrm>
              <a:off x="2453390" y="3231630"/>
              <a:ext cx="346710" cy="432424"/>
              <a:chOff x="4176712" y="3453050"/>
              <a:chExt cx="346710" cy="432424"/>
            </a:xfrm>
          </p:grpSpPr>
          <p:sp>
            <p:nvSpPr>
              <p:cNvPr id="18" name="Freeform 127"/>
              <p:cNvSpPr>
                <a:spLocks/>
              </p:cNvSpPr>
              <p:nvPr/>
            </p:nvSpPr>
            <p:spPr bwMode="auto">
              <a:xfrm>
                <a:off x="4191000" y="3581400"/>
                <a:ext cx="82175" cy="186933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105" y="48"/>
                  </a:cxn>
                  <a:cxn ang="0">
                    <a:pos x="105" y="480"/>
                  </a:cxn>
                </a:cxnLst>
                <a:rect l="0" t="0" r="r" b="b"/>
                <a:pathLst>
                  <a:path w="122" h="480">
                    <a:moveTo>
                      <a:pt x="0" y="192"/>
                    </a:moveTo>
                    <a:cubicBezTo>
                      <a:pt x="44" y="96"/>
                      <a:pt x="88" y="0"/>
                      <a:pt x="105" y="48"/>
                    </a:cubicBezTo>
                    <a:cubicBezTo>
                      <a:pt x="122" y="96"/>
                      <a:pt x="113" y="288"/>
                      <a:pt x="105" y="48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125"/>
              <p:cNvSpPr>
                <a:spLocks noChangeArrowheads="1"/>
              </p:cNvSpPr>
              <p:nvPr/>
            </p:nvSpPr>
            <p:spPr bwMode="auto">
              <a:xfrm>
                <a:off x="4361324" y="3662506"/>
                <a:ext cx="162098" cy="16103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28"/>
              <p:cNvSpPr>
                <a:spLocks/>
              </p:cNvSpPr>
              <p:nvPr/>
            </p:nvSpPr>
            <p:spPr bwMode="auto">
              <a:xfrm rot="1071247">
                <a:off x="4176712" y="3453050"/>
                <a:ext cx="63038" cy="432424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144" y="173"/>
                  </a:cxn>
                  <a:cxn ang="0">
                    <a:pos x="144" y="1214"/>
                  </a:cxn>
                  <a:cxn ang="0">
                    <a:pos x="0" y="173"/>
                  </a:cxn>
                </a:cxnLst>
                <a:rect l="0" t="0" r="r" b="b"/>
                <a:pathLst>
                  <a:path w="168" h="1214">
                    <a:moveTo>
                      <a:pt x="0" y="173"/>
                    </a:moveTo>
                    <a:cubicBezTo>
                      <a:pt x="0" y="0"/>
                      <a:pt x="120" y="0"/>
                      <a:pt x="144" y="173"/>
                    </a:cubicBezTo>
                    <a:cubicBezTo>
                      <a:pt x="168" y="346"/>
                      <a:pt x="168" y="1214"/>
                      <a:pt x="144" y="1214"/>
                    </a:cubicBezTo>
                    <a:cubicBezTo>
                      <a:pt x="120" y="1214"/>
                      <a:pt x="0" y="346"/>
                      <a:pt x="0" y="173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153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12139E-6 L 3.33333E-6 0.5382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1026110"/>
            <a:ext cx="3733800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all" spc="0" normalizeH="0" baseline="0" noProof="0" dirty="0" err="1" smtClean="0">
                <a:ln w="0"/>
                <a:gradFill flip="none">
                  <a:gsLst>
                    <a:gs pos="0">
                      <a:srgbClr val="6076B4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076B4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076B4">
                        <a:shade val="65000"/>
                        <a:satMod val="130000"/>
                      </a:srgbClr>
                    </a:gs>
                    <a:gs pos="92000">
                      <a:srgbClr val="6076B4">
                        <a:shade val="50000"/>
                        <a:satMod val="120000"/>
                      </a:srgbClr>
                    </a:gs>
                    <a:gs pos="100000">
                      <a:srgbClr val="6076B4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আজকের</a:t>
            </a:r>
            <a:r>
              <a:rPr kumimoji="0" lang="en-US" sz="6600" b="1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6076B4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076B4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076B4">
                        <a:shade val="65000"/>
                        <a:satMod val="130000"/>
                      </a:srgbClr>
                    </a:gs>
                    <a:gs pos="92000">
                      <a:srgbClr val="6076B4">
                        <a:shade val="50000"/>
                        <a:satMod val="120000"/>
                      </a:srgbClr>
                    </a:gs>
                    <a:gs pos="100000">
                      <a:srgbClr val="6076B4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পাঠ</a:t>
            </a:r>
            <a:endParaRPr kumimoji="0" lang="en-US" sz="66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6076B4">
                      <a:tint val="75000"/>
                      <a:shade val="75000"/>
                      <a:satMod val="170000"/>
                    </a:srgbClr>
                  </a:gs>
                  <a:gs pos="49000">
                    <a:srgbClr val="6076B4">
                      <a:tint val="88000"/>
                      <a:shade val="65000"/>
                      <a:satMod val="172000"/>
                    </a:srgbClr>
                  </a:gs>
                  <a:gs pos="50000">
                    <a:srgbClr val="6076B4">
                      <a:shade val="65000"/>
                      <a:satMod val="130000"/>
                    </a:srgbClr>
                  </a:gs>
                  <a:gs pos="92000">
                    <a:srgbClr val="6076B4">
                      <a:shade val="50000"/>
                      <a:satMod val="120000"/>
                    </a:srgbClr>
                  </a:gs>
                  <a:gs pos="100000">
                    <a:srgbClr val="6076B4">
                      <a:shade val="48000"/>
                      <a:satMod val="120000"/>
                    </a:srgbClr>
                  </a:gs>
                </a:gsLst>
                <a:lin ang="5400000"/>
              </a:gra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895600"/>
            <a:ext cx="5522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পড়ন্ত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গ্যালিলিও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endParaRPr lang="bn-B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4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2590800" y="228600"/>
            <a:ext cx="3124200" cy="10668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শিখন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ফল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517348"/>
            <a:ext cx="6070893" cy="83099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all" spc="0" normalizeH="0" baseline="0" noProof="0" dirty="0" smtClean="0">
                <a:ln w="9000" cmpd="sng">
                  <a:solidFill>
                    <a:srgbClr val="846648">
                      <a:shade val="50000"/>
                      <a:satMod val="120000"/>
                    </a:srgbClr>
                  </a:solidFill>
                  <a:prstDash val="solid"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kumimoji="0" lang="en-US" sz="3600" b="1" i="0" u="none" strike="noStrike" kern="0" cap="all" spc="0" normalizeH="0" baseline="0" noProof="0" dirty="0" smtClean="0">
                <a:ln w="9000" cmpd="sng">
                  <a:solidFill>
                    <a:srgbClr val="846648">
                      <a:shade val="50000"/>
                      <a:satMod val="120000"/>
                    </a:srgbClr>
                  </a:solidFill>
                  <a:prstDash val="solid"/>
                </a:ln>
                <a:effectLst/>
                <a:uLnTx/>
                <a:uFillTx/>
              </a:rPr>
              <a:t>…………</a:t>
            </a:r>
            <a:endParaRPr kumimoji="0" lang="en-US" sz="3600" b="1" i="0" u="none" strike="noStrike" kern="0" cap="all" spc="0" normalizeH="0" baseline="0" noProof="0" dirty="0">
              <a:ln w="9000" cmpd="sng">
                <a:solidFill>
                  <a:srgbClr val="846648">
                    <a:shade val="50000"/>
                    <a:satMod val="120000"/>
                  </a:srgbClr>
                </a:solidFill>
                <a:prstDash val="solid"/>
              </a:ln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048000"/>
            <a:ext cx="84789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bn-BD" sz="4000" dirty="0" smtClean="0">
                <a:latin typeface="Shonar Bangla" pitchFamily="34" charset="0"/>
                <a:cs typeface="Shonar Bangla" pitchFamily="34" charset="0"/>
              </a:rPr>
              <a:t>১।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পড়ন্ত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গ্যালিলিও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225425"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পড়ন্ত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গ্যালিলিও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প্রযোজ্য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25425"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পড়ন্ত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29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97679"/>
            <a:ext cx="3124200" cy="473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4724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পিসার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হেলানো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মিনার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3286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UniBanglaOMJ" pitchFamily="2" charset="0"/>
                <a:cs typeface="SutonnyUniBanglaOMJ" pitchFamily="2" charset="0"/>
              </a:rPr>
              <a:t>১৫৮৯ </a:t>
            </a:r>
            <a:r>
              <a:rPr lang="en-US" sz="2800" dirty="0" err="1" smtClean="0">
                <a:latin typeface="SutonnyUniBanglaOMJ" pitchFamily="2" charset="0"/>
                <a:cs typeface="SutonnyUniBanglaOMJ" pitchFamily="2" charset="0"/>
              </a:rPr>
              <a:t>সাল</a:t>
            </a:r>
            <a:endParaRPr lang="en-US" sz="2800" dirty="0">
              <a:latin typeface="SutonnyUniBanglaOMJ" pitchFamily="2" charset="0"/>
              <a:cs typeface="SutonnyUniBangla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2252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180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3400" y="276761"/>
            <a:ext cx="762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বিজ্ঞানী</a:t>
            </a:r>
            <a:r>
              <a:rPr lang="en-US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গ্যালিলিও</a:t>
            </a:r>
            <a:r>
              <a:rPr lang="en-US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স্থির</a:t>
            </a:r>
            <a:r>
              <a:rPr lang="en-US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অবস্থান</a:t>
            </a:r>
            <a:r>
              <a:rPr lang="en-US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বিনা</a:t>
            </a:r>
            <a:r>
              <a:rPr lang="en-US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বাধায়</a:t>
            </a:r>
            <a:r>
              <a:rPr lang="en-US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পড়ন্ত</a:t>
            </a:r>
            <a:r>
              <a:rPr lang="en-US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তিনটি</a:t>
            </a:r>
            <a:r>
              <a:rPr lang="en-US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সূত্র</a:t>
            </a:r>
            <a:r>
              <a:rPr lang="en-US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lang="en-US" sz="3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ন</a:t>
            </a:r>
            <a:r>
              <a:rPr lang="en-US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inkiyMJ" pitchFamily="2" charset="0"/>
                <a:ea typeface="Calibri" pitchFamily="34" charset="0"/>
                <a:cs typeface="RinkiySushreeMJ" pitchFamily="2" charset="0"/>
              </a:rPr>
              <a:t>|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inkiyMJ" pitchFamily="2" charset="0"/>
              <a:cs typeface="RinkiySushree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8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86000" y="304800"/>
            <a:ext cx="4495800" cy="10668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5600" y="3810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পড়ন্ত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676400"/>
            <a:ext cx="701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১ম </a:t>
            </a:r>
            <a:r>
              <a:rPr lang="en-US" sz="40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সূত্র</a:t>
            </a:r>
            <a:r>
              <a:rPr lang="en-US" sz="40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স্থির</a:t>
            </a:r>
            <a:r>
              <a:rPr lang="en-US" sz="40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অবস্থান</a:t>
            </a:r>
            <a:r>
              <a:rPr lang="en-US" sz="40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হতে</a:t>
            </a:r>
            <a:r>
              <a:rPr lang="en-US" sz="40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বিনা</a:t>
            </a:r>
            <a:r>
              <a:rPr lang="en-US" sz="40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বাধায়</a:t>
            </a:r>
            <a:r>
              <a:rPr lang="en-US" sz="40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পড়ন্ত</a:t>
            </a:r>
            <a:r>
              <a:rPr lang="en-US" sz="40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বস্তু</a:t>
            </a:r>
            <a:r>
              <a:rPr lang="en-US" sz="40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সমান</a:t>
            </a:r>
            <a:r>
              <a:rPr lang="en-US" sz="40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সময়ে</a:t>
            </a:r>
            <a:r>
              <a:rPr lang="en-US" sz="40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সমান</a:t>
            </a:r>
            <a:r>
              <a:rPr lang="en-US" sz="40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দুরত্ব</a:t>
            </a:r>
            <a:r>
              <a:rPr lang="en-US" sz="40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অতিক্রম</a:t>
            </a:r>
            <a:r>
              <a:rPr lang="en-US" sz="40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597375" y="3299168"/>
                <a:ext cx="7543800" cy="2689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000" dirty="0" smtClean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২য় </a:t>
                </a:r>
                <a:r>
                  <a:rPr lang="en-US" sz="4000" dirty="0" err="1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সূত্র</a:t>
                </a:r>
                <a:r>
                  <a:rPr lang="en-US" sz="4000" dirty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: </a:t>
                </a:r>
                <a:r>
                  <a:rPr lang="en-US" sz="4000" dirty="0" err="1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স্থির</a:t>
                </a:r>
                <a:r>
                  <a:rPr lang="en-US" sz="4000" dirty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অবস্থান</a:t>
                </a:r>
                <a:r>
                  <a:rPr lang="en-US" sz="4000" dirty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হতে</a:t>
                </a:r>
                <a:r>
                  <a:rPr lang="en-US" sz="4000" dirty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বিনা</a:t>
                </a:r>
                <a:r>
                  <a:rPr lang="en-US" sz="4000" dirty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বাধায়</a:t>
                </a:r>
                <a:r>
                  <a:rPr lang="en-US" sz="4000" dirty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পড়ন্ত</a:t>
                </a:r>
                <a:r>
                  <a:rPr lang="en-US" sz="4000" dirty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বস্তুর</a:t>
                </a:r>
                <a:r>
                  <a:rPr lang="en-US" sz="4000" dirty="0" smtClean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বেগ</a:t>
                </a:r>
                <a:r>
                  <a:rPr lang="en-US" sz="4000" dirty="0" smtClean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সময়ের</a:t>
                </a:r>
                <a:r>
                  <a:rPr lang="en-US" sz="4000" dirty="0" smtClean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সমানুপাতিক</a:t>
                </a:r>
                <a:r>
                  <a:rPr lang="en-US" sz="4000" dirty="0" smtClean="0">
                    <a:latin typeface="NikoshBAN" pitchFamily="2" charset="0"/>
                    <a:ea typeface="Calibri" pitchFamily="34" charset="0"/>
                    <a:cs typeface="NikoshBAN" pitchFamily="2" charset="0"/>
                  </a:rPr>
                  <a:t>।</a:t>
                </a:r>
                <a:endParaRPr lang="en-US" sz="4000" b="0" i="1" dirty="0" smtClean="0">
                  <a:latin typeface="Cambria Math"/>
                  <a:cs typeface="Times New Roman" pitchFamily="18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  <a:cs typeface="Times New Roman" pitchFamily="18" charset="0"/>
                        </a:rPr>
                        <m:t>𝑉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∞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𝑡</m:t>
                      </m:r>
                    </m:oMath>
                  </m:oMathPara>
                </a14:m>
                <a:endParaRPr lang="en-US" sz="4000" b="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4000" i="1" smtClean="0">
                            <a:latin typeface="Cambria Math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0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00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400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box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000" i="1">
                            <a:latin typeface="Cambria Math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/>
                                    <a:cs typeface="Times New Roman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400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box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000" i="1">
                            <a:latin typeface="Cambria Math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/>
                                    <a:cs typeface="Times New Roman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4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</m:e>
                    </m:box>
                  </m:oMath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7375" y="3299168"/>
                <a:ext cx="7543800" cy="2689454"/>
              </a:xfrm>
              <a:prstGeom prst="rect">
                <a:avLst/>
              </a:prstGeom>
              <a:blipFill rotWithShape="1">
                <a:blip r:embed="rId2"/>
                <a:stretch>
                  <a:fillRect l="-2910" t="-3401" r="-2829" b="-43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8245811" y="914400"/>
            <a:ext cx="364760" cy="533400"/>
            <a:chOff x="2377190" y="3231630"/>
            <a:chExt cx="422910" cy="533400"/>
          </a:xfrm>
        </p:grpSpPr>
        <p:sp>
          <p:nvSpPr>
            <p:cNvPr id="8" name="Freeform 126"/>
            <p:cNvSpPr>
              <a:spLocks/>
            </p:cNvSpPr>
            <p:nvPr/>
          </p:nvSpPr>
          <p:spPr bwMode="auto">
            <a:xfrm>
              <a:off x="2377190" y="3430577"/>
              <a:ext cx="141836" cy="334453"/>
            </a:xfrm>
            <a:custGeom>
              <a:avLst/>
              <a:gdLst/>
              <a:ahLst/>
              <a:cxnLst>
                <a:cxn ang="0">
                  <a:pos x="249" y="288"/>
                </a:cxn>
                <a:cxn ang="0">
                  <a:pos x="144" y="576"/>
                </a:cxn>
                <a:cxn ang="0">
                  <a:pos x="0" y="432"/>
                </a:cxn>
                <a:cxn ang="0">
                  <a:pos x="144" y="0"/>
                </a:cxn>
              </a:cxnLst>
              <a:rect l="0" t="0" r="r" b="b"/>
              <a:pathLst>
                <a:path w="249" h="600">
                  <a:moveTo>
                    <a:pt x="249" y="288"/>
                  </a:moveTo>
                  <a:cubicBezTo>
                    <a:pt x="217" y="420"/>
                    <a:pt x="186" y="552"/>
                    <a:pt x="144" y="576"/>
                  </a:cubicBezTo>
                  <a:cubicBezTo>
                    <a:pt x="102" y="600"/>
                    <a:pt x="0" y="528"/>
                    <a:pt x="0" y="432"/>
                  </a:cubicBezTo>
                  <a:cubicBezTo>
                    <a:pt x="0" y="336"/>
                    <a:pt x="72" y="168"/>
                    <a:pt x="14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135"/>
            <p:cNvGrpSpPr/>
            <p:nvPr/>
          </p:nvGrpSpPr>
          <p:grpSpPr>
            <a:xfrm>
              <a:off x="2453390" y="3231630"/>
              <a:ext cx="346710" cy="432424"/>
              <a:chOff x="4176712" y="3453050"/>
              <a:chExt cx="346710" cy="432424"/>
            </a:xfrm>
          </p:grpSpPr>
          <p:sp>
            <p:nvSpPr>
              <p:cNvPr id="10" name="Freeform 127"/>
              <p:cNvSpPr>
                <a:spLocks/>
              </p:cNvSpPr>
              <p:nvPr/>
            </p:nvSpPr>
            <p:spPr bwMode="auto">
              <a:xfrm>
                <a:off x="4191000" y="3581400"/>
                <a:ext cx="82175" cy="186933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105" y="48"/>
                  </a:cxn>
                  <a:cxn ang="0">
                    <a:pos x="105" y="480"/>
                  </a:cxn>
                </a:cxnLst>
                <a:rect l="0" t="0" r="r" b="b"/>
                <a:pathLst>
                  <a:path w="122" h="480">
                    <a:moveTo>
                      <a:pt x="0" y="192"/>
                    </a:moveTo>
                    <a:cubicBezTo>
                      <a:pt x="44" y="96"/>
                      <a:pt x="88" y="0"/>
                      <a:pt x="105" y="48"/>
                    </a:cubicBezTo>
                    <a:cubicBezTo>
                      <a:pt x="122" y="96"/>
                      <a:pt x="113" y="288"/>
                      <a:pt x="105" y="48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Oval 125"/>
              <p:cNvSpPr>
                <a:spLocks noChangeArrowheads="1"/>
              </p:cNvSpPr>
              <p:nvPr/>
            </p:nvSpPr>
            <p:spPr bwMode="auto">
              <a:xfrm>
                <a:off x="4361324" y="3662506"/>
                <a:ext cx="162098" cy="16103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28"/>
              <p:cNvSpPr>
                <a:spLocks/>
              </p:cNvSpPr>
              <p:nvPr/>
            </p:nvSpPr>
            <p:spPr bwMode="auto">
              <a:xfrm rot="1071247">
                <a:off x="4176712" y="3453050"/>
                <a:ext cx="63038" cy="432424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144" y="173"/>
                  </a:cxn>
                  <a:cxn ang="0">
                    <a:pos x="144" y="1214"/>
                  </a:cxn>
                  <a:cxn ang="0">
                    <a:pos x="0" y="173"/>
                  </a:cxn>
                </a:cxnLst>
                <a:rect l="0" t="0" r="r" b="b"/>
                <a:pathLst>
                  <a:path w="168" h="1214">
                    <a:moveTo>
                      <a:pt x="0" y="173"/>
                    </a:moveTo>
                    <a:cubicBezTo>
                      <a:pt x="0" y="0"/>
                      <a:pt x="120" y="0"/>
                      <a:pt x="144" y="173"/>
                    </a:cubicBezTo>
                    <a:cubicBezTo>
                      <a:pt x="168" y="346"/>
                      <a:pt x="168" y="1214"/>
                      <a:pt x="144" y="1214"/>
                    </a:cubicBezTo>
                    <a:cubicBezTo>
                      <a:pt x="120" y="1214"/>
                      <a:pt x="0" y="346"/>
                      <a:pt x="0" y="173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8181369" y="594610"/>
            <a:ext cx="505431" cy="5523892"/>
            <a:chOff x="5164628" y="594610"/>
            <a:chExt cx="505431" cy="5523892"/>
          </a:xfrm>
        </p:grpSpPr>
        <p:grpSp>
          <p:nvGrpSpPr>
            <p:cNvPr id="14" name="Group 69"/>
            <p:cNvGrpSpPr>
              <a:grpSpLocks/>
            </p:cNvGrpSpPr>
            <p:nvPr/>
          </p:nvGrpSpPr>
          <p:grpSpPr bwMode="auto">
            <a:xfrm>
              <a:off x="5164628" y="609602"/>
              <a:ext cx="481792" cy="4861396"/>
              <a:chOff x="9404" y="1792"/>
              <a:chExt cx="428" cy="4317"/>
            </a:xfrm>
          </p:grpSpPr>
          <p:sp>
            <p:nvSpPr>
              <p:cNvPr id="21" name="Rectangle 70" descr="Light upward diagonal"/>
              <p:cNvSpPr>
                <a:spLocks noChangeArrowheads="1"/>
              </p:cNvSpPr>
              <p:nvPr/>
            </p:nvSpPr>
            <p:spPr bwMode="auto">
              <a:xfrm>
                <a:off x="9404" y="1792"/>
                <a:ext cx="428" cy="190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71" descr="Light upward diagonal"/>
              <p:cNvSpPr>
                <a:spLocks noChangeArrowheads="1"/>
              </p:cNvSpPr>
              <p:nvPr/>
            </p:nvSpPr>
            <p:spPr bwMode="auto">
              <a:xfrm>
                <a:off x="9404" y="5919"/>
                <a:ext cx="428" cy="190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Rectangle 121"/>
            <p:cNvSpPr>
              <a:spLocks noChangeArrowheads="1"/>
            </p:cNvSpPr>
            <p:nvPr/>
          </p:nvSpPr>
          <p:spPr bwMode="auto">
            <a:xfrm>
              <a:off x="5377382" y="5145548"/>
              <a:ext cx="70918" cy="9729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22"/>
            <p:cNvSpPr>
              <a:spLocks noChangeArrowheads="1"/>
            </p:cNvSpPr>
            <p:nvPr/>
          </p:nvSpPr>
          <p:spPr bwMode="auto">
            <a:xfrm>
              <a:off x="5362748" y="5577972"/>
              <a:ext cx="100186" cy="216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23"/>
            <p:cNvSpPr>
              <a:spLocks noChangeArrowheads="1"/>
            </p:cNvSpPr>
            <p:nvPr/>
          </p:nvSpPr>
          <p:spPr bwMode="auto">
            <a:xfrm>
              <a:off x="5607021" y="5603873"/>
              <a:ext cx="63038" cy="18242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24"/>
            <p:cNvSpPr>
              <a:spLocks noChangeArrowheads="1"/>
            </p:cNvSpPr>
            <p:nvPr/>
          </p:nvSpPr>
          <p:spPr bwMode="auto">
            <a:xfrm>
              <a:off x="5462934" y="5668061"/>
              <a:ext cx="124951" cy="608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3216184" y="3047206"/>
              <a:ext cx="4876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729004" y="3032216"/>
              <a:ext cx="4876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396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12139E-6 L 3.33333E-6 0.5382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</TotalTime>
  <Words>273</Words>
  <Application>Microsoft Office PowerPoint</Application>
  <PresentationFormat>On-screen Show (4:3)</PresentationFormat>
  <Paragraphs>47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sanjoy</cp:lastModifiedBy>
  <cp:revision>173</cp:revision>
  <dcterms:created xsi:type="dcterms:W3CDTF">2006-08-16T00:00:00Z</dcterms:created>
  <dcterms:modified xsi:type="dcterms:W3CDTF">2022-06-17T08:44:43Z</dcterms:modified>
</cp:coreProperties>
</file>