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75" r:id="rId6"/>
    <p:sldId id="262" r:id="rId7"/>
    <p:sldId id="263" r:id="rId8"/>
    <p:sldId id="261" r:id="rId9"/>
    <p:sldId id="274" r:id="rId10"/>
    <p:sldId id="278" r:id="rId11"/>
    <p:sldId id="276" r:id="rId12"/>
    <p:sldId id="268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6F2EAD-9635-4B86-997B-F2A4CA423BAC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BFC069-34D9-4E8C-81F3-C3542AE55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186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4D2F6-8CD3-4A2C-B5D7-52281D989743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889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5EB24-7101-4EC1-A810-B5D7AA2887CC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3F214-65A2-4F2C-992C-DB1DBC99B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423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5EB24-7101-4EC1-A810-B5D7AA2887CC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3F214-65A2-4F2C-992C-DB1DBC99B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134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5EB24-7101-4EC1-A810-B5D7AA2887CC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3F214-65A2-4F2C-992C-DB1DBC99B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704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5EB24-7101-4EC1-A810-B5D7AA2887CC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3F214-65A2-4F2C-992C-DB1DBC99B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922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5EB24-7101-4EC1-A810-B5D7AA2887CC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3F214-65A2-4F2C-992C-DB1DBC99B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29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5EB24-7101-4EC1-A810-B5D7AA2887CC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3F214-65A2-4F2C-992C-DB1DBC99B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664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5EB24-7101-4EC1-A810-B5D7AA2887CC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3F214-65A2-4F2C-992C-DB1DBC99B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936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5EB24-7101-4EC1-A810-B5D7AA2887CC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3F214-65A2-4F2C-992C-DB1DBC99B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599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5EB24-7101-4EC1-A810-B5D7AA2887CC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3F214-65A2-4F2C-992C-DB1DBC99B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070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5EB24-7101-4EC1-A810-B5D7AA2887CC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3F214-65A2-4F2C-992C-DB1DBC99B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772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5EB24-7101-4EC1-A810-B5D7AA2887CC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3F214-65A2-4F2C-992C-DB1DBC99B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36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5EB24-7101-4EC1-A810-B5D7AA2887CC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3F214-65A2-4F2C-992C-DB1DBC99B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59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63436" y="492204"/>
            <a:ext cx="5638800" cy="1107996"/>
          </a:xfrm>
          <a:prstGeom prst="rect">
            <a:avLst/>
          </a:prstGeom>
          <a:solidFill>
            <a:srgbClr val="00B050"/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cap="all" dirty="0" smtClean="0">
                <a:ln w="0"/>
                <a:solidFill>
                  <a:schemeClr val="bg1"/>
                </a:solidFill>
                <a:effectLst/>
                <a:latin typeface="NikoshBAN" pitchFamily="2" charset="0"/>
                <a:cs typeface="NikoshBAN" pitchFamily="2" charset="0"/>
              </a:rPr>
              <a:t>সবাইকে শুভেচ্ছা</a:t>
            </a:r>
            <a:endParaRPr lang="en-US" sz="6600" b="1" cap="all" dirty="0">
              <a:ln w="0"/>
              <a:solidFill>
                <a:schemeClr val="bg1"/>
              </a:solidFill>
              <a:effectLst/>
            </a:endParaRPr>
          </a:p>
        </p:txBody>
      </p:sp>
      <p:pic>
        <p:nvPicPr>
          <p:cNvPr id="6" name="Picture 5" descr="102c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6739" y="1905000"/>
            <a:ext cx="3181350" cy="3674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5626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/>
          <p:cNvGrpSpPr/>
          <p:nvPr/>
        </p:nvGrpSpPr>
        <p:grpSpPr>
          <a:xfrm>
            <a:off x="4000155" y="589003"/>
            <a:ext cx="3387830" cy="5811797"/>
            <a:chOff x="5181600" y="533400"/>
            <a:chExt cx="3387830" cy="5257800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5181600" y="533400"/>
              <a:ext cx="335280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8534400" y="533400"/>
              <a:ext cx="0" cy="13716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5181600" y="533400"/>
              <a:ext cx="0" cy="1399309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5181600" y="1932709"/>
              <a:ext cx="106680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7467600" y="1932709"/>
              <a:ext cx="106680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7467600" y="1905000"/>
              <a:ext cx="0" cy="26670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V="1">
              <a:off x="6248400" y="1905000"/>
              <a:ext cx="0" cy="26670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H="1">
              <a:off x="7467600" y="4572000"/>
              <a:ext cx="91440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5410200" y="4572000"/>
              <a:ext cx="0" cy="12192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V="1">
              <a:off x="8361218" y="4572000"/>
              <a:ext cx="0" cy="12192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410200" y="4572000"/>
              <a:ext cx="83820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5410200" y="5791200"/>
              <a:ext cx="2951018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6" name="Bent Arrow 55"/>
            <p:cNvSpPr/>
            <p:nvPr/>
          </p:nvSpPr>
          <p:spPr>
            <a:xfrm rot="390823" flipV="1">
              <a:off x="7214638" y="2741843"/>
              <a:ext cx="1354792" cy="1423794"/>
            </a:xfrm>
            <a:prstGeom prst="bentArrow">
              <a:avLst>
                <a:gd name="adj1" fmla="val 25000"/>
                <a:gd name="adj2" fmla="val 18158"/>
                <a:gd name="adj3" fmla="val 21821"/>
                <a:gd name="adj4" fmla="val 1414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5334000" y="2438400"/>
              <a:ext cx="3027218" cy="1219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7200555" y="4038600"/>
            <a:ext cx="23244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W=Q</a:t>
            </a:r>
            <a:r>
              <a:rPr lang="en-US" sz="3600" baseline="-25000" dirty="0" smtClean="0"/>
              <a:t>1</a:t>
            </a:r>
            <a:r>
              <a:rPr lang="en-US" sz="3600" dirty="0" smtClean="0"/>
              <a:t>-Q</a:t>
            </a:r>
            <a:r>
              <a:rPr lang="en-US" sz="3600" baseline="-26000" dirty="0" smtClean="0"/>
              <a:t>2</a:t>
            </a:r>
            <a:endParaRPr lang="en-US" sz="3600" baseline="-26000" dirty="0"/>
          </a:p>
        </p:txBody>
      </p:sp>
      <p:sp>
        <p:nvSpPr>
          <p:cNvPr id="59" name="TextBox 58"/>
          <p:cNvSpPr txBox="1"/>
          <p:nvPr/>
        </p:nvSpPr>
        <p:spPr>
          <a:xfrm>
            <a:off x="4647855" y="591740"/>
            <a:ext cx="274354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</a:t>
            </a:r>
            <a:r>
              <a:rPr lang="en-US" sz="3600" baseline="-25000" dirty="0" smtClean="0"/>
              <a:t>1 </a:t>
            </a:r>
            <a:r>
              <a:rPr lang="en-US" sz="3600" baseline="-25000" dirty="0" smtClean="0">
                <a:latin typeface="NikoshBAN" pitchFamily="2" charset="0"/>
                <a:cs typeface="NikoshBAN" pitchFamily="2" charset="0"/>
              </a:rPr>
              <a:t>=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তাপমাত্রার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তাপ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গ্রাহক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/>
              <a:t>	Q</a:t>
            </a:r>
            <a:r>
              <a:rPr lang="en-US" sz="3600" baseline="-25000" dirty="0" smtClean="0"/>
              <a:t>1</a:t>
            </a:r>
            <a:endParaRPr lang="en-US" sz="3600" baseline="-26000" dirty="0"/>
          </a:p>
        </p:txBody>
      </p:sp>
      <p:sp>
        <p:nvSpPr>
          <p:cNvPr id="60" name="Down Arrow 59"/>
          <p:cNvSpPr/>
          <p:nvPr/>
        </p:nvSpPr>
        <p:spPr>
          <a:xfrm flipV="1">
            <a:off x="5350986" y="1752599"/>
            <a:ext cx="274608" cy="7341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4304782" y="5118057"/>
            <a:ext cx="274354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</a:t>
            </a:r>
            <a:r>
              <a:rPr lang="en-US" sz="3600" baseline="-25000" dirty="0" smtClean="0"/>
              <a:t>2 </a:t>
            </a:r>
            <a:r>
              <a:rPr lang="en-US" sz="3600" baseline="-25000" dirty="0" smtClean="0">
                <a:latin typeface="NikoshBAN" pitchFamily="2" charset="0"/>
                <a:cs typeface="NikoshBAN" pitchFamily="2" charset="0"/>
              </a:rPr>
              <a:t>=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তাপমাত্রার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তাপ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উৎস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/>
              <a:t>	</a:t>
            </a:r>
            <a:endParaRPr lang="en-US" sz="3600" baseline="-26000" dirty="0"/>
          </a:p>
        </p:txBody>
      </p:sp>
      <p:sp>
        <p:nvSpPr>
          <p:cNvPr id="62" name="Rectangle 61"/>
          <p:cNvSpPr/>
          <p:nvPr/>
        </p:nvSpPr>
        <p:spPr>
          <a:xfrm>
            <a:off x="5350985" y="4361765"/>
            <a:ext cx="6511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600" dirty="0" smtClean="0">
                <a:solidFill>
                  <a:prstClr val="black"/>
                </a:solidFill>
              </a:rPr>
              <a:t>Q</a:t>
            </a:r>
            <a:r>
              <a:rPr lang="en-US" sz="3600" baseline="-25000" dirty="0" smtClean="0">
                <a:solidFill>
                  <a:prstClr val="black"/>
                </a:solidFill>
              </a:rPr>
              <a:t>2</a:t>
            </a:r>
            <a:endParaRPr lang="en-US" sz="3600" baseline="-26000" dirty="0">
              <a:solidFill>
                <a:prstClr val="black"/>
              </a:solidFill>
            </a:endParaRPr>
          </a:p>
        </p:txBody>
      </p:sp>
      <p:sp>
        <p:nvSpPr>
          <p:cNvPr id="63" name="Down Arrow 62"/>
          <p:cNvSpPr/>
          <p:nvPr/>
        </p:nvSpPr>
        <p:spPr>
          <a:xfrm flipV="1">
            <a:off x="5487877" y="3986785"/>
            <a:ext cx="216387" cy="5181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330726" y="2958377"/>
            <a:ext cx="2821829" cy="646331"/>
            <a:chOff x="1330726" y="2958377"/>
            <a:chExt cx="2821829" cy="646331"/>
          </a:xfrm>
        </p:grpSpPr>
        <p:sp>
          <p:nvSpPr>
            <p:cNvPr id="2" name="Chevron 1"/>
            <p:cNvSpPr/>
            <p:nvPr/>
          </p:nvSpPr>
          <p:spPr>
            <a:xfrm>
              <a:off x="3466755" y="3100330"/>
              <a:ext cx="685800" cy="323166"/>
            </a:xfrm>
            <a:prstGeom prst="chevr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330726" y="2958377"/>
              <a:ext cx="2209800" cy="646331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3600" dirty="0" err="1" smtClean="0">
                  <a:latin typeface="NikoshBAN" pitchFamily="2" charset="0"/>
                  <a:cs typeface="NikoshBAN" pitchFamily="2" charset="0"/>
                </a:rPr>
                <a:t>রেফ্রিজারেটর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92625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59" grpId="0"/>
      <p:bldP spid="60" grpId="0" animBg="1"/>
      <p:bldP spid="61" grpId="0"/>
      <p:bldP spid="62" grpId="0"/>
      <p:bldP spid="6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039091" y="1600200"/>
                <a:ext cx="7010400" cy="3159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>
                    <a:latin typeface="SutonnyBanglaMJ" pitchFamily="2" charset="0"/>
                  </a:rPr>
                  <a:t>myZivs</a:t>
                </a:r>
                <a:r>
                  <a:rPr lang="en-US" sz="3200" dirty="0" smtClean="0">
                    <a:latin typeface="SutonnyBanglaMJ" pitchFamily="2" charset="0"/>
                  </a:rPr>
                  <a:t> </a:t>
                </a:r>
                <a:r>
                  <a:rPr lang="en-US" sz="3200" dirty="0" err="1" smtClean="0">
                    <a:latin typeface="NikoshBAN" pitchFamily="2" charset="0"/>
                    <a:cs typeface="NikoshBAN" pitchFamily="2" charset="0"/>
                  </a:rPr>
                  <a:t>রেফ্রিজারেটর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err="1" smtClean="0">
                    <a:latin typeface="NikoshBAN" pitchFamily="2" charset="0"/>
                    <a:cs typeface="NikoshBAN" pitchFamily="2" charset="0"/>
                  </a:rPr>
                  <a:t>কার্যকৃতিসহগ</a:t>
                </a:r>
                <a:r>
                  <a:rPr lang="en-US" sz="3200" dirty="0" smtClean="0">
                    <a:latin typeface="SutonnyBanglaMJ" pitchFamily="2" charset="0"/>
                  </a:rPr>
                  <a:t>, </a:t>
                </a:r>
                <a:endParaRPr lang="en-US" sz="3200" b="1" dirty="0">
                  <a:latin typeface="SutonnyBanglaMJ" pitchFamily="2" charset="0"/>
                </a:endParaRPr>
              </a:p>
              <a:p>
                <a:pPr marL="457200" indent="-457200">
                  <a:buFont typeface="Symbol"/>
                  <a:buChar char="h"/>
                </a:pPr>
                <a:r>
                  <a:rPr lang="en-US" sz="3200" dirty="0" smtClean="0">
                    <a:latin typeface="SutonnyBanglaMJ" pitchFamily="2" charset="0"/>
                  </a:rPr>
                  <a:t>= </a:t>
                </a:r>
                <a:r>
                  <a:rPr lang="en-US" sz="3200" dirty="0" err="1" smtClean="0">
                    <a:latin typeface="SutonnyBanglaMJ" pitchFamily="2" charset="0"/>
                  </a:rPr>
                  <a:t>BwÄb</a:t>
                </a:r>
                <a:r>
                  <a:rPr lang="en-US" sz="3200" dirty="0" smtClean="0">
                    <a:latin typeface="SutonnyBanglaMJ" pitchFamily="2" charset="0"/>
                  </a:rPr>
                  <a:t> </a:t>
                </a:r>
                <a:r>
                  <a:rPr lang="en-US" sz="3200" dirty="0" err="1">
                    <a:latin typeface="SutonnyBanglaMJ" pitchFamily="2" charset="0"/>
                  </a:rPr>
                  <a:t>cÖ`Ë</a:t>
                </a:r>
                <a:r>
                  <a:rPr lang="en-US" sz="3200" dirty="0">
                    <a:latin typeface="SutonnyBanglaMJ" pitchFamily="2" charset="0"/>
                  </a:rPr>
                  <a:t> </a:t>
                </a:r>
                <a:r>
                  <a:rPr lang="en-US" sz="3200" dirty="0" err="1">
                    <a:latin typeface="SutonnyBanglaMJ" pitchFamily="2" charset="0"/>
                  </a:rPr>
                  <a:t>ev</a:t>
                </a:r>
                <a:r>
                  <a:rPr lang="en-US" sz="3200" dirty="0">
                    <a:latin typeface="SutonnyBanglaMJ" pitchFamily="2" charset="0"/>
                  </a:rPr>
                  <a:t> †</a:t>
                </a:r>
                <a:r>
                  <a:rPr lang="en-US" sz="3200" dirty="0" err="1">
                    <a:latin typeface="SutonnyBanglaMJ" pitchFamily="2" charset="0"/>
                  </a:rPr>
                  <a:t>kvwlZ</a:t>
                </a:r>
                <a:r>
                  <a:rPr lang="en-US" sz="3200" dirty="0">
                    <a:latin typeface="SutonnyBanglaMJ" pitchFamily="2" charset="0"/>
                  </a:rPr>
                  <a:t> </a:t>
                </a:r>
                <a:r>
                  <a:rPr lang="en-US" sz="3200" dirty="0" smtClean="0">
                    <a:latin typeface="SutonnyBanglaMJ" pitchFamily="2" charset="0"/>
                  </a:rPr>
                  <a:t>Zvckw³/</a:t>
                </a:r>
                <a:r>
                  <a:rPr lang="en-US" sz="3200" dirty="0" err="1" smtClean="0">
                    <a:latin typeface="SutonnyBanglaMJ" pitchFamily="2" charset="0"/>
                  </a:rPr>
                  <a:t>BwÄb</a:t>
                </a:r>
                <a:r>
                  <a:rPr lang="en-US" sz="3200" dirty="0" smtClean="0">
                    <a:latin typeface="SutonnyBanglaMJ" pitchFamily="2" charset="0"/>
                  </a:rPr>
                  <a:t> </a:t>
                </a:r>
                <a:r>
                  <a:rPr lang="en-US" sz="3200" dirty="0" err="1" smtClean="0">
                    <a:latin typeface="SutonnyBanglaMJ" pitchFamily="2" charset="0"/>
                  </a:rPr>
                  <a:t>Øviv</a:t>
                </a:r>
                <a:r>
                  <a:rPr lang="en-US" sz="3200" dirty="0" smtClean="0">
                    <a:latin typeface="SutonnyBanglaMJ" pitchFamily="2" charset="0"/>
                  </a:rPr>
                  <a:t> </a:t>
                </a:r>
                <a:r>
                  <a:rPr lang="en-US" sz="3200" dirty="0" err="1" smtClean="0">
                    <a:latin typeface="SutonnyBanglaMJ" pitchFamily="2" charset="0"/>
                  </a:rPr>
                  <a:t>Kv‡R</a:t>
                </a:r>
                <a:r>
                  <a:rPr lang="en-US" sz="3200" dirty="0" smtClean="0">
                    <a:latin typeface="SutonnyBanglaMJ" pitchFamily="2" charset="0"/>
                  </a:rPr>
                  <a:t> </a:t>
                </a:r>
                <a:r>
                  <a:rPr lang="en-US" sz="3200" dirty="0" err="1" smtClean="0">
                    <a:latin typeface="SutonnyBanglaMJ" pitchFamily="2" charset="0"/>
                  </a:rPr>
                  <a:t>iƒcvš</a:t>
                </a:r>
                <a:r>
                  <a:rPr lang="en-US" sz="3200" dirty="0" smtClean="0">
                    <a:latin typeface="SutonnyBanglaMJ" pitchFamily="2" charset="0"/>
                  </a:rPr>
                  <a:t>—</a:t>
                </a:r>
                <a:r>
                  <a:rPr lang="en-US" sz="3200" dirty="0" err="1" smtClean="0">
                    <a:latin typeface="SutonnyBanglaMJ" pitchFamily="2" charset="0"/>
                  </a:rPr>
                  <a:t>wiZ</a:t>
                </a:r>
                <a:r>
                  <a:rPr lang="en-US" sz="3200" dirty="0" smtClean="0">
                    <a:latin typeface="SutonnyBanglaMJ" pitchFamily="2" charset="0"/>
                  </a:rPr>
                  <a:t> </a:t>
                </a:r>
                <a:r>
                  <a:rPr lang="en-US" sz="3200" dirty="0" err="1" smtClean="0">
                    <a:latin typeface="SutonnyBanglaMJ" pitchFamily="2" charset="0"/>
                  </a:rPr>
                  <a:t>Zvc</a:t>
                </a:r>
                <a:r>
                  <a:rPr lang="en-US" sz="3200" dirty="0" smtClean="0">
                    <a:latin typeface="SutonnyBanglaMJ" pitchFamily="2" charset="0"/>
                  </a:rPr>
                  <a:t> kw³</a:t>
                </a:r>
                <a:r>
                  <a:rPr lang="en-US" sz="3200" dirty="0">
                    <a:latin typeface="SutonnyBanglaMJ" pitchFamily="2" charset="0"/>
                  </a:rPr>
                  <a:t>	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3200" dirty="0"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m:t></m:t>
                      </m:r>
                      <m:r>
                        <a:rPr lang="en-US" sz="320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=</m:t>
                      </m:r>
                      <m:box>
                        <m:boxPr>
                          <m:ctrlPr>
                            <a:rPr lang="en-US" sz="3200" i="1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3200" i="1" smtClean="0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en-US" sz="3200" dirty="0" smtClean="0">
                                  <a:latin typeface="Times New Roman" pitchFamily="18" charset="0"/>
                                  <a:cs typeface="Times New Roman" pitchFamily="18" charset="0"/>
                                </a:rPr>
                                <m:t>Q</m:t>
                              </m:r>
                              <m:r>
                                <m:rPr>
                                  <m:nor/>
                                </m:rPr>
                                <a:rPr lang="en-US" sz="3200" baseline="-25000" dirty="0" smtClean="0">
                                  <a:latin typeface="Times New Roman" pitchFamily="18" charset="0"/>
                                  <a:cs typeface="Times New Roman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en-US" sz="3200" dirty="0">
                                  <a:latin typeface="Times New Roman" pitchFamily="18" charset="0"/>
                                  <a:cs typeface="Times New Roman" pitchFamily="18" charset="0"/>
                                </a:rPr>
                                <m:t>W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US" sz="32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	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		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</a:t>
                </a:r>
                <a:r>
                  <a:rPr lang="en-US" sz="3200" dirty="0">
                    <a:ea typeface="Cambria Math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  <m:box>
                      <m:boxPr>
                        <m:ctrlPr>
                          <a:rPr lang="en-US" sz="32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sz="3200" i="1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sz="3200" dirty="0">
                                <a:latin typeface="Times New Roman" pitchFamily="18" charset="0"/>
                                <a:cs typeface="Times New Roman" pitchFamily="18" charset="0"/>
                              </a:rPr>
                              <m:t>Q</m:t>
                            </m:r>
                            <m:r>
                              <m:rPr>
                                <m:nor/>
                              </m:rPr>
                              <a:rPr lang="en-US" sz="3200" baseline="-25000" dirty="0">
                                <a:latin typeface="Times New Roman" pitchFamily="18" charset="0"/>
                                <a:cs typeface="Times New Roman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US" sz="3200" dirty="0">
                                <a:latin typeface="Times New Roman" pitchFamily="18" charset="0"/>
                                <a:cs typeface="Times New Roman" pitchFamily="18" charset="0"/>
                              </a:rPr>
                              <m:t>Q</m:t>
                            </m:r>
                            <m:r>
                              <m:rPr>
                                <m:nor/>
                              </m:rPr>
                              <a:rPr lang="en-US" sz="3200" baseline="-25000" dirty="0">
                                <a:latin typeface="Times New Roman" pitchFamily="18" charset="0"/>
                                <a:cs typeface="Times New Roman" pitchFamily="18" charset="0"/>
                              </a:rPr>
                              <m:t>1</m:t>
                            </m:r>
                            <m:r>
                              <m:rPr>
                                <m:nor/>
                              </m:rPr>
                              <a:rPr lang="en-US" sz="3200" dirty="0">
                                <a:latin typeface="Times New Roman" pitchFamily="18" charset="0"/>
                                <a:cs typeface="Times New Roman" pitchFamily="18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sz="3200" dirty="0">
                                <a:latin typeface="Times New Roman" pitchFamily="18" charset="0"/>
                                <a:cs typeface="Times New Roman" pitchFamily="18" charset="0"/>
                              </a:rPr>
                              <m:t>– </m:t>
                            </m:r>
                            <m:r>
                              <m:rPr>
                                <m:nor/>
                              </m:rPr>
                              <a:rPr lang="en-US" sz="3200" dirty="0">
                                <a:latin typeface="Times New Roman" pitchFamily="18" charset="0"/>
                                <a:cs typeface="Times New Roman" pitchFamily="18" charset="0"/>
                              </a:rPr>
                              <m:t>Q</m:t>
                            </m:r>
                            <m:r>
                              <m:rPr>
                                <m:nor/>
                              </m:rPr>
                              <a:rPr lang="en-US" sz="3200" baseline="-25000" dirty="0">
                                <a:latin typeface="Times New Roman" pitchFamily="18" charset="0"/>
                                <a:cs typeface="Times New Roman" pitchFamily="18" charset="0"/>
                              </a:rPr>
                              <m:t>2</m:t>
                            </m:r>
                          </m:den>
                        </m:f>
                      </m:e>
                    </m:box>
                  </m:oMath>
                </a14:m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100%</a:t>
                </a:r>
                <a:endParaRPr lang="en-US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9091" y="1600200"/>
                <a:ext cx="7010400" cy="3159326"/>
              </a:xfrm>
              <a:prstGeom prst="rect">
                <a:avLst/>
              </a:prstGeom>
              <a:blipFill rotWithShape="1">
                <a:blip r:embed="rId2"/>
                <a:stretch>
                  <a:fillRect l="-2261" t="-27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8609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725820"/>
            <a:ext cx="3467100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5400" dirty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2057400"/>
            <a:ext cx="830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তাপ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ইঞ্জিন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রেফ্রিজারেটর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/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তুলনা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লেখ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2690539"/>
      </p:ext>
    </p:extLst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2819400" y="152400"/>
            <a:ext cx="3505200" cy="1274618"/>
          </a:xfrm>
          <a:prstGeom prst="horizontalScroll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solidFill>
                  <a:schemeClr val="bg1"/>
                </a:solidFill>
                <a:latin typeface="NikoshBAN" pitchFamily="2" charset="0"/>
                <a:ea typeface="+mj-ea"/>
                <a:cs typeface="NikoshBAN" pitchFamily="2" charset="0"/>
              </a:rPr>
              <a:t>পাঠ</a:t>
            </a:r>
            <a:r>
              <a:rPr lang="en-US" sz="6000" b="1" dirty="0" smtClean="0">
                <a:solidFill>
                  <a:schemeClr val="bg1"/>
                </a:solidFill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  <a:latin typeface="NikoshBAN" pitchFamily="2" charset="0"/>
                <a:ea typeface="+mj-ea"/>
                <a:cs typeface="NikoshBAN" pitchFamily="2" charset="0"/>
              </a:rPr>
              <a:t>মূল্যায়ন</a:t>
            </a:r>
            <a:endParaRPr lang="en-US" sz="6000" b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2590800"/>
            <a:ext cx="8686800" cy="167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>
              <a:buNone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তাপ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ইঞ্জিন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</a:t>
            </a:r>
            <a:endParaRPr lang="bn-BD" sz="4000" dirty="0" smtClean="0">
              <a:latin typeface="SutonnyMJ" pitchFamily="2" charset="0"/>
              <a:cs typeface="SutonnyMJ" pitchFamily="2" charset="0"/>
            </a:endParaRPr>
          </a:p>
          <a:p>
            <a:pPr indent="0">
              <a:buNone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২।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তাপ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ইঞ্জিনের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দক্ষতা</a:t>
            </a:r>
            <a:r>
              <a:rPr lang="en-US" sz="4000" smtClean="0">
                <a:latin typeface="NikoshBAN" pitchFamily="2" charset="0"/>
                <a:cs typeface="NikoshBAN" pitchFamily="2" charset="0"/>
              </a:rPr>
              <a:t> কি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?</a:t>
            </a:r>
            <a:endParaRPr lang="bn-BD" sz="4000" dirty="0" smtClean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447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705100" y="381000"/>
            <a:ext cx="3733800" cy="1015663"/>
          </a:xfrm>
          <a:prstGeom prst="rect">
            <a:avLst/>
          </a:prstGeom>
          <a:solidFill>
            <a:srgbClr val="0070C0"/>
          </a:solidFill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6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6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60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1066800" y="2590800"/>
            <a:ext cx="7342909" cy="938719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কেপলারের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সূত্রের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বৈশিষ্ট্যাবলি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লেখে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231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609600"/>
            <a:ext cx="5257800" cy="2646878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just"/>
            <a:r>
              <a:rPr lang="en-US" sz="16600" b="1" dirty="0" smtClean="0">
                <a:ln w="10541" cmpd="sng">
                  <a:solidFill>
                    <a:srgbClr val="6076B4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chemeClr val="accent3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6600" b="1" dirty="0">
              <a:ln w="10541" cmpd="sng">
                <a:solidFill>
                  <a:srgbClr val="6076B4">
                    <a:shade val="88000"/>
                    <a:satMod val="110000"/>
                  </a:srgbClr>
                </a:solidFill>
                <a:prstDash val="solid"/>
              </a:ln>
              <a:solidFill>
                <a:schemeClr val="accent3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Flower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56002">
            <a:off x="2884343" y="3494129"/>
            <a:ext cx="3333750" cy="314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411367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305800" cy="992165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bn-IN" sz="45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4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887" y="2228850"/>
            <a:ext cx="5515379" cy="3409682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সঞ্জয় চন্দ্র দাস</a:t>
            </a:r>
          </a:p>
          <a:p>
            <a:pPr marL="0" indent="0" algn="ctr">
              <a:buNone/>
            </a:pP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প্রভাষক পদার্থবিজ্ঞান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bn-IN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bn-IN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এসসি</a:t>
            </a:r>
            <a:r>
              <a:rPr lang="en-US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(অনার্স), এম</a:t>
            </a:r>
            <a:r>
              <a:rPr lang="en-US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এসসি</a:t>
            </a:r>
            <a:r>
              <a:rPr lang="en-US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.,</a:t>
            </a:r>
            <a:r>
              <a:rPr lang="bn-IN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এম</a:t>
            </a:r>
            <a:r>
              <a:rPr lang="en-US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ফিল</a:t>
            </a:r>
            <a:r>
              <a:rPr lang="en-US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(বুয়েট)।</a:t>
            </a:r>
          </a:p>
          <a:p>
            <a:pPr marL="0" indent="0" algn="ctr">
              <a:buNone/>
            </a:pPr>
            <a:r>
              <a:rPr lang="bn-IN" sz="3000" dirty="0">
                <a:latin typeface="NikoshBAN" panose="02000000000000000000" pitchFamily="2" charset="0"/>
                <a:cs typeface="NikoshBAN" panose="02000000000000000000" pitchFamily="2" charset="0"/>
              </a:rPr>
              <a:t>কালিকাপুর আবদুল মতিন খসরু ডিগ্রি কলেজ। </a:t>
            </a:r>
          </a:p>
          <a:p>
            <a:pPr marL="0" indent="0" algn="ctr">
              <a:buNone/>
            </a:pP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মোবাইলঃ ০১৯১৬১৪৩৪৩৩</a:t>
            </a:r>
          </a:p>
          <a:p>
            <a:pPr marL="0" indent="0" algn="ctr">
              <a:buNone/>
            </a:pP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Email: sanjoybuet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09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yahoo.com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	   sanjoydas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3433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@gmail.com</a:t>
            </a:r>
            <a:endParaRPr lang="bn-IN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bn-IN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28" name="Picture 4" descr="F:\Albam\MY ALBAM\H55\Mobile\IMG_20161231_16375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5962" y="2209800"/>
            <a:ext cx="3388038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4195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920078" y="3297531"/>
            <a:ext cx="2313242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দ্বাদশ</a:t>
            </a:r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endParaRPr lang="en-US" sz="36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057400" y="740262"/>
            <a:ext cx="4038599" cy="1200329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/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পদার্থবিজ্ঞান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3200400" y="2374201"/>
            <a:ext cx="171072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5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2য় </a:t>
            </a:r>
            <a:r>
              <a:rPr lang="en-US" sz="54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পত্র</a:t>
            </a:r>
            <a:endParaRPr lang="en-US" sz="54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9"/>
          <p:cNvSpPr txBox="1">
            <a:spLocks noChangeArrowheads="1"/>
          </p:cNvSpPr>
          <p:nvPr/>
        </p:nvSpPr>
        <p:spPr bwMode="auto">
          <a:xfrm>
            <a:off x="2971801" y="4286250"/>
            <a:ext cx="2472152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300" dirty="0" err="1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300" dirty="0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300" dirty="0" err="1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কোড</a:t>
            </a:r>
            <a:r>
              <a:rPr lang="en-US" sz="3300" dirty="0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 : ১৭৪</a:t>
            </a:r>
            <a:endParaRPr lang="en-US" sz="3300" dirty="0">
              <a:solidFill>
                <a:srgbClr val="0033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526985"/>
      </p:ext>
    </p:extLst>
  </p:cSld>
  <p:clrMapOvr>
    <a:masterClrMapping/>
  </p:clrMapOvr>
  <p:transition spd="slow" advTm="3000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7"/>
          <p:cNvSpPr txBox="1">
            <a:spLocks noChangeArrowheads="1"/>
          </p:cNvSpPr>
          <p:nvPr/>
        </p:nvSpPr>
        <p:spPr bwMode="auto">
          <a:xfrm>
            <a:off x="2438400" y="655445"/>
            <a:ext cx="4038600" cy="1015663"/>
          </a:xfrm>
          <a:prstGeom prst="rect">
            <a:avLst/>
          </a:prstGeom>
          <a:solidFill>
            <a:srgbClr val="7030A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latin typeface="RinkiyMJ" pitchFamily="2" charset="0"/>
                <a:cs typeface="RinkiyMJ" pitchFamily="2" charset="0"/>
              </a:rPr>
              <a:t>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০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১</a:t>
            </a:r>
            <a:endParaRPr lang="en-US" b="1" dirty="0">
              <a:latin typeface="RinkiyMJ" pitchFamily="2" charset="0"/>
              <a:cs typeface="RinkiyMJ" pitchFamily="2" charset="0"/>
            </a:endParaRPr>
          </a:p>
        </p:txBody>
      </p:sp>
      <p:sp>
        <p:nvSpPr>
          <p:cNvPr id="6" name="Round Same Side Corner Rectangle 4"/>
          <p:cNvSpPr/>
          <p:nvPr/>
        </p:nvSpPr>
        <p:spPr bwMode="auto">
          <a:xfrm>
            <a:off x="1981200" y="2438400"/>
            <a:ext cx="5334000" cy="1295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76200" tIns="38100" rIns="76200" bIns="38100" spcCol="1270" anchor="ctr"/>
          <a:lstStyle/>
          <a:p>
            <a:pPr marL="228600" lvl="1" indent="-228600" algn="ctr" defTabSz="889000">
              <a:lnSpc>
                <a:spcPct val="90000"/>
              </a:lnSpc>
              <a:spcAft>
                <a:spcPct val="15000"/>
              </a:spcAft>
              <a:defRPr/>
            </a:pPr>
            <a:r>
              <a:rPr lang="en-US" sz="6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তাপগতিবিদ্যা</a:t>
            </a:r>
            <a:endParaRPr lang="en-US" sz="6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53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Digital cotent\My PPT class\2nd paper\stock-vector-hero-s-steam-engine-aeolipile-31131859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4724401" cy="3172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D:\Digital cotent\My PPT class\2nd paper\stock-vector-modern-car-internal-combustion-engine-complete-overhaul-repair-flat-style-d-vector-illustration-30931583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276600"/>
            <a:ext cx="7086600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D:\Digital cotent\My PPT class\2nd paper\stock-photo--d-rendering-the-internal-combustion-engine-on-a-white-background-59053412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1" y="256047"/>
            <a:ext cx="4343399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7282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3600" y="1026110"/>
            <a:ext cx="4267200" cy="110799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0" cap="all" spc="0" normalizeH="0" baseline="0" noProof="0" dirty="0" err="1" smtClean="0">
                <a:ln w="0"/>
                <a:gradFill flip="none">
                  <a:gsLst>
                    <a:gs pos="0">
                      <a:srgbClr val="6076B4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6076B4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6076B4">
                        <a:shade val="65000"/>
                        <a:satMod val="130000"/>
                      </a:srgbClr>
                    </a:gs>
                    <a:gs pos="92000">
                      <a:srgbClr val="6076B4">
                        <a:shade val="50000"/>
                        <a:satMod val="120000"/>
                      </a:srgbClr>
                    </a:gs>
                    <a:gs pos="100000">
                      <a:srgbClr val="6076B4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আজকের</a:t>
            </a:r>
            <a:r>
              <a:rPr kumimoji="0" lang="en-US" sz="6600" b="1" i="0" u="none" strike="noStrike" kern="0" cap="all" spc="0" normalizeH="0" baseline="0" noProof="0" dirty="0" smtClean="0">
                <a:ln w="0"/>
                <a:gradFill flip="none">
                  <a:gsLst>
                    <a:gs pos="0">
                      <a:srgbClr val="6076B4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6076B4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6076B4">
                        <a:shade val="65000"/>
                        <a:satMod val="130000"/>
                      </a:srgbClr>
                    </a:gs>
                    <a:gs pos="92000">
                      <a:srgbClr val="6076B4">
                        <a:shade val="50000"/>
                        <a:satMod val="120000"/>
                      </a:srgbClr>
                    </a:gs>
                    <a:gs pos="100000">
                      <a:srgbClr val="6076B4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পাঠ</a:t>
            </a:r>
            <a:endParaRPr kumimoji="0" lang="en-US" sz="6600" b="1" i="0" u="none" strike="noStrike" kern="0" cap="all" spc="0" normalizeH="0" baseline="0" noProof="0" dirty="0">
              <a:ln w="0"/>
              <a:gradFill flip="none">
                <a:gsLst>
                  <a:gs pos="0">
                    <a:srgbClr val="6076B4">
                      <a:tint val="75000"/>
                      <a:shade val="75000"/>
                      <a:satMod val="170000"/>
                    </a:srgbClr>
                  </a:gs>
                  <a:gs pos="49000">
                    <a:srgbClr val="6076B4">
                      <a:tint val="88000"/>
                      <a:shade val="65000"/>
                      <a:satMod val="172000"/>
                    </a:srgbClr>
                  </a:gs>
                  <a:gs pos="50000">
                    <a:srgbClr val="6076B4">
                      <a:shade val="65000"/>
                      <a:satMod val="130000"/>
                    </a:srgbClr>
                  </a:gs>
                  <a:gs pos="92000">
                    <a:srgbClr val="6076B4">
                      <a:shade val="50000"/>
                      <a:satMod val="120000"/>
                    </a:srgbClr>
                  </a:gs>
                  <a:gs pos="100000">
                    <a:srgbClr val="6076B4">
                      <a:shade val="48000"/>
                      <a:satMod val="120000"/>
                    </a:srgbClr>
                  </a:gs>
                </a:gsLst>
                <a:lin ang="5400000"/>
              </a:gra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28800" y="2819400"/>
            <a:ext cx="5257800" cy="830997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তাপ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ইঞ্জিন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1069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6"/>
          <p:cNvSpPr txBox="1">
            <a:spLocks/>
          </p:cNvSpPr>
          <p:nvPr/>
        </p:nvSpPr>
        <p:spPr>
          <a:xfrm>
            <a:off x="1600200" y="228600"/>
            <a:ext cx="4419600" cy="838200"/>
          </a:xfrm>
          <a:prstGeom prst="rect">
            <a:avLst/>
          </a:prstGeom>
          <a:ln w="9525" cap="flat" cmpd="sng" algn="ctr">
            <a:noFill/>
            <a:prstDash val="solid"/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cs typeface="NikoshBAN" pitchFamily="2" charset="0"/>
              </a:rPr>
              <a:t>শিখনফল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0436" y="1371600"/>
            <a:ext cx="426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এই পাঠ শেষে শিক্ষার্থীরা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10491" y="2073863"/>
            <a:ext cx="7086600" cy="437042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তাপ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ইঞ্জিন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sz="39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তাপ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ইঞ্জিনের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দক্ষতার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dirty="0" err="1" smtClean="0">
                <a:latin typeface="NikoshBAN" pitchFamily="2" charset="0"/>
                <a:cs typeface="NikoshBAN" pitchFamily="2" charset="0"/>
              </a:rPr>
              <a:t>গানিতিক</a:t>
            </a:r>
            <a:r>
              <a:rPr lang="en-US" sz="3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dirty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39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9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গানিতিক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সমস্যা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রেফ্রিজারেটর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৫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রেফ্রিজারেটর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দক্ষতার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গানিতিক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সমীকরন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036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/>
          <p:cNvGrpSpPr/>
          <p:nvPr/>
        </p:nvGrpSpPr>
        <p:grpSpPr>
          <a:xfrm>
            <a:off x="4000155" y="533399"/>
            <a:ext cx="3658290" cy="5811797"/>
            <a:chOff x="5181600" y="533400"/>
            <a:chExt cx="3658290" cy="5257800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5181600" y="533400"/>
              <a:ext cx="335280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8534400" y="533400"/>
              <a:ext cx="0" cy="13716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5181600" y="533400"/>
              <a:ext cx="0" cy="1399309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5181600" y="1932709"/>
              <a:ext cx="106680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7467600" y="1932709"/>
              <a:ext cx="106680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7467600" y="1905000"/>
              <a:ext cx="0" cy="26670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V="1">
              <a:off x="6248400" y="1905000"/>
              <a:ext cx="0" cy="26670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H="1">
              <a:off x="7467600" y="4572000"/>
              <a:ext cx="91440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5410200" y="4572000"/>
              <a:ext cx="0" cy="12192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V="1">
              <a:off x="8361218" y="4572000"/>
              <a:ext cx="0" cy="12192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410200" y="4572000"/>
              <a:ext cx="83820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5410200" y="5791200"/>
              <a:ext cx="2951018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6" name="Bent Arrow 55"/>
            <p:cNvSpPr/>
            <p:nvPr/>
          </p:nvSpPr>
          <p:spPr>
            <a:xfrm rot="390823" flipV="1">
              <a:off x="7213762" y="2755766"/>
              <a:ext cx="1626128" cy="1423794"/>
            </a:xfrm>
            <a:prstGeom prst="bentArrow">
              <a:avLst>
                <a:gd name="adj1" fmla="val 25000"/>
                <a:gd name="adj2" fmla="val 18158"/>
                <a:gd name="adj3" fmla="val 21821"/>
                <a:gd name="adj4" fmla="val 1414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5334000" y="2438400"/>
              <a:ext cx="3027218" cy="1219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7200555" y="4038600"/>
            <a:ext cx="23244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W=Q</a:t>
            </a:r>
            <a:r>
              <a:rPr lang="en-US" sz="3600" baseline="-25000" dirty="0" smtClean="0"/>
              <a:t>1</a:t>
            </a:r>
            <a:r>
              <a:rPr lang="en-US" sz="3600" dirty="0" smtClean="0"/>
              <a:t>-Q</a:t>
            </a:r>
            <a:r>
              <a:rPr lang="en-US" sz="3600" baseline="-26000" dirty="0" smtClean="0"/>
              <a:t>2</a:t>
            </a:r>
            <a:endParaRPr lang="en-US" sz="3600" baseline="-26000" dirty="0"/>
          </a:p>
        </p:txBody>
      </p:sp>
      <p:sp>
        <p:nvSpPr>
          <p:cNvPr id="59" name="TextBox 58"/>
          <p:cNvSpPr txBox="1"/>
          <p:nvPr/>
        </p:nvSpPr>
        <p:spPr>
          <a:xfrm>
            <a:off x="4647855" y="591740"/>
            <a:ext cx="274354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</a:t>
            </a:r>
            <a:r>
              <a:rPr lang="en-US" sz="3600" baseline="-25000" dirty="0" smtClean="0"/>
              <a:t>1 </a:t>
            </a:r>
            <a:r>
              <a:rPr lang="en-US" sz="3600" baseline="-25000" dirty="0" smtClean="0">
                <a:latin typeface="NikoshBAN" pitchFamily="2" charset="0"/>
                <a:cs typeface="NikoshBAN" pitchFamily="2" charset="0"/>
              </a:rPr>
              <a:t>=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তাপমাত্রার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তাপ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উৎস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/>
              <a:t>	Q</a:t>
            </a:r>
            <a:r>
              <a:rPr lang="en-US" sz="3600" baseline="-25000" dirty="0" smtClean="0"/>
              <a:t>1</a:t>
            </a:r>
            <a:endParaRPr lang="en-US" sz="3600" baseline="-26000" dirty="0"/>
          </a:p>
        </p:txBody>
      </p:sp>
      <p:sp>
        <p:nvSpPr>
          <p:cNvPr id="60" name="Down Arrow 59"/>
          <p:cNvSpPr/>
          <p:nvPr/>
        </p:nvSpPr>
        <p:spPr>
          <a:xfrm>
            <a:off x="5487877" y="1792069"/>
            <a:ext cx="215393" cy="6463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4304782" y="5118057"/>
            <a:ext cx="274354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</a:t>
            </a:r>
            <a:r>
              <a:rPr lang="en-US" sz="3600" baseline="-25000" dirty="0" smtClean="0"/>
              <a:t>2 </a:t>
            </a:r>
            <a:r>
              <a:rPr lang="en-US" sz="3600" baseline="-25000" dirty="0" smtClean="0">
                <a:latin typeface="NikoshBAN" pitchFamily="2" charset="0"/>
                <a:cs typeface="NikoshBAN" pitchFamily="2" charset="0"/>
              </a:rPr>
              <a:t>=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তাপমাত্রার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তাপ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গ্রাহক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/>
              <a:t>	</a:t>
            </a:r>
            <a:endParaRPr lang="en-US" sz="3600" baseline="-26000" dirty="0"/>
          </a:p>
        </p:txBody>
      </p:sp>
      <p:sp>
        <p:nvSpPr>
          <p:cNvPr id="62" name="Rectangle 61"/>
          <p:cNvSpPr/>
          <p:nvPr/>
        </p:nvSpPr>
        <p:spPr>
          <a:xfrm>
            <a:off x="5350985" y="4361765"/>
            <a:ext cx="6511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600" dirty="0" smtClean="0">
                <a:solidFill>
                  <a:prstClr val="black"/>
                </a:solidFill>
              </a:rPr>
              <a:t>Q</a:t>
            </a:r>
            <a:r>
              <a:rPr lang="en-US" sz="3600" baseline="-25000" dirty="0" smtClean="0">
                <a:solidFill>
                  <a:prstClr val="black"/>
                </a:solidFill>
              </a:rPr>
              <a:t>2</a:t>
            </a:r>
            <a:endParaRPr lang="en-US" sz="3600" baseline="-26000" dirty="0">
              <a:solidFill>
                <a:prstClr val="black"/>
              </a:solidFill>
            </a:endParaRPr>
          </a:p>
        </p:txBody>
      </p:sp>
      <p:sp>
        <p:nvSpPr>
          <p:cNvPr id="63" name="Down Arrow 62"/>
          <p:cNvSpPr/>
          <p:nvPr/>
        </p:nvSpPr>
        <p:spPr>
          <a:xfrm>
            <a:off x="5488871" y="3776835"/>
            <a:ext cx="215393" cy="6463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1752600" y="2938748"/>
            <a:ext cx="2399955" cy="646331"/>
            <a:chOff x="1752600" y="2938748"/>
            <a:chExt cx="2399955" cy="646331"/>
          </a:xfrm>
        </p:grpSpPr>
        <p:sp>
          <p:nvSpPr>
            <p:cNvPr id="23" name="TextBox 22"/>
            <p:cNvSpPr txBox="1"/>
            <p:nvPr/>
          </p:nvSpPr>
          <p:spPr>
            <a:xfrm>
              <a:off x="1752600" y="2938748"/>
              <a:ext cx="178792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err="1" smtClean="0">
                  <a:latin typeface="NikoshBAN" pitchFamily="2" charset="0"/>
                  <a:cs typeface="NikoshBAN" pitchFamily="2" charset="0"/>
                </a:rPr>
                <a:t>তাপ</a:t>
              </a:r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latin typeface="NikoshBAN" pitchFamily="2" charset="0"/>
                  <a:cs typeface="NikoshBAN" pitchFamily="2" charset="0"/>
                </a:rPr>
                <a:t>ইঞ্জিন</a:t>
              </a:r>
              <a:endParaRPr lang="en-US" sz="3600" baseline="-26000" dirty="0"/>
            </a:p>
          </p:txBody>
        </p:sp>
        <p:sp>
          <p:nvSpPr>
            <p:cNvPr id="2" name="Chevron 1"/>
            <p:cNvSpPr/>
            <p:nvPr/>
          </p:nvSpPr>
          <p:spPr>
            <a:xfrm>
              <a:off x="3466755" y="3100330"/>
              <a:ext cx="685800" cy="323166"/>
            </a:xfrm>
            <a:prstGeom prst="chevr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03489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59" grpId="0"/>
      <p:bldP spid="61" grpId="0"/>
      <p:bldP spid="62" grpId="0"/>
      <p:bldP spid="6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066800" y="381000"/>
                <a:ext cx="7010400" cy="56761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latin typeface="SutonnyBanglaMJ" pitchFamily="2" charset="0"/>
                  </a:rPr>
                  <a:t>e¨vL¨v </a:t>
                </a:r>
                <a:r>
                  <a:rPr lang="en-US" sz="3200" dirty="0">
                    <a:latin typeface="SutonnyBanglaMJ" pitchFamily="2" charset="0"/>
                  </a:rPr>
                  <a:t>t †</a:t>
                </a:r>
                <a:r>
                  <a:rPr lang="en-US" sz="3200" dirty="0" err="1">
                    <a:latin typeface="SutonnyBanglaMJ" pitchFamily="2" charset="0"/>
                  </a:rPr>
                  <a:t>Kvb</a:t>
                </a:r>
                <a:r>
                  <a:rPr lang="en-US" sz="3200" dirty="0">
                    <a:latin typeface="SutonnyBanglaMJ" pitchFamily="2" charset="0"/>
                  </a:rPr>
                  <a:t> </a:t>
                </a:r>
                <a:r>
                  <a:rPr lang="en-US" sz="3200" dirty="0" err="1">
                    <a:latin typeface="SutonnyBanglaMJ" pitchFamily="2" charset="0"/>
                  </a:rPr>
                  <a:t>BwÄb</a:t>
                </a:r>
                <a:r>
                  <a:rPr lang="en-US" sz="3200" dirty="0">
                    <a:latin typeface="SutonnyBanglaMJ" pitchFamily="2" charset="0"/>
                  </a:rPr>
                  <a:t> </a:t>
                </a:r>
                <a:r>
                  <a:rPr lang="en-US" sz="3200" dirty="0" err="1">
                    <a:latin typeface="SutonnyBanglaMJ" pitchFamily="2" charset="0"/>
                  </a:rPr>
                  <a:t>hw</a:t>
                </a:r>
                <a:r>
                  <a:rPr lang="en-US" sz="3200" dirty="0">
                    <a:latin typeface="SutonnyBanglaMJ" pitchFamily="2" charset="0"/>
                  </a:rPr>
                  <a:t>` 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lang="en-US" sz="3200" baseline="-2500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sz="3200" dirty="0">
                    <a:latin typeface="SutonnyBanglaMJ" pitchFamily="2" charset="0"/>
                  </a:rPr>
                  <a:t> </a:t>
                </a:r>
                <a:r>
                  <a:rPr lang="en-US" sz="3200" dirty="0" err="1">
                    <a:latin typeface="SutonnyBanglaMJ" pitchFamily="2" charset="0"/>
                  </a:rPr>
                  <a:t>ZvcgvÎvq</a:t>
                </a:r>
                <a:r>
                  <a:rPr lang="en-US" sz="3200" dirty="0">
                    <a:latin typeface="SutonnyBanglaMJ" pitchFamily="2" charset="0"/>
                  </a:rPr>
                  <a:t> </a:t>
                </a:r>
                <a:r>
                  <a:rPr lang="en-US" sz="3200" dirty="0" err="1">
                    <a:latin typeface="SutonnyBanglaMJ" pitchFamily="2" charset="0"/>
                  </a:rPr>
                  <a:t>Zvc</a:t>
                </a:r>
                <a:r>
                  <a:rPr lang="en-US" sz="3200" dirty="0">
                    <a:latin typeface="SutonnyBanglaMJ" pitchFamily="2" charset="0"/>
                  </a:rPr>
                  <a:t> </a:t>
                </a:r>
                <a:r>
                  <a:rPr lang="en-US" sz="3200" dirty="0" err="1">
                    <a:latin typeface="SutonnyBanglaMJ" pitchFamily="2" charset="0"/>
                  </a:rPr>
                  <a:t>Drm</a:t>
                </a:r>
                <a:r>
                  <a:rPr lang="en-US" sz="3200" dirty="0">
                    <a:latin typeface="SutonnyBanglaMJ" pitchFamily="2" charset="0"/>
                  </a:rPr>
                  <a:t> †_‡K 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Q</a:t>
                </a:r>
                <a:r>
                  <a:rPr lang="en-US" sz="3200" baseline="-2500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latin typeface="SutonnyBanglaMJ" pitchFamily="2" charset="0"/>
                  </a:rPr>
                  <a:t>Zvc</a:t>
                </a:r>
                <a:r>
                  <a:rPr lang="en-US" sz="3200" dirty="0">
                    <a:latin typeface="SutonnyBanglaMJ" pitchFamily="2" charset="0"/>
                  </a:rPr>
                  <a:t> †</a:t>
                </a:r>
                <a:r>
                  <a:rPr lang="en-US" sz="3200" dirty="0" err="1">
                    <a:latin typeface="SutonnyBanglaMJ" pitchFamily="2" charset="0"/>
                  </a:rPr>
                  <a:t>kvlY</a:t>
                </a:r>
                <a:r>
                  <a:rPr lang="en-US" sz="3200" dirty="0">
                    <a:latin typeface="SutonnyBanglaMJ" pitchFamily="2" charset="0"/>
                  </a:rPr>
                  <a:t> </a:t>
                </a:r>
                <a:r>
                  <a:rPr lang="en-US" sz="3200" dirty="0" err="1">
                    <a:latin typeface="SutonnyBanglaMJ" pitchFamily="2" charset="0"/>
                  </a:rPr>
                  <a:t>K‡i</a:t>
                </a:r>
                <a:r>
                  <a:rPr lang="en-US" sz="3200" dirty="0">
                    <a:latin typeface="SutonnyBanglaMJ" pitchFamily="2" charset="0"/>
                  </a:rPr>
                  <a:t> 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lang="en-US" sz="3200" baseline="-25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3200" dirty="0">
                    <a:latin typeface="SutonnyBanglaMJ" pitchFamily="2" charset="0"/>
                  </a:rPr>
                  <a:t> </a:t>
                </a:r>
                <a:r>
                  <a:rPr lang="en-US" sz="3200" dirty="0" err="1">
                    <a:latin typeface="SutonnyBanglaMJ" pitchFamily="2" charset="0"/>
                  </a:rPr>
                  <a:t>ZvcgvÎvq</a:t>
                </a:r>
                <a:r>
                  <a:rPr lang="en-US" sz="3200" dirty="0">
                    <a:latin typeface="SutonnyBanglaMJ" pitchFamily="2" charset="0"/>
                  </a:rPr>
                  <a:t> 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Q</a:t>
                </a:r>
                <a:r>
                  <a:rPr lang="en-US" sz="3200" baseline="-25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3200" dirty="0">
                    <a:latin typeface="SutonnyBanglaMJ" pitchFamily="2" charset="0"/>
                  </a:rPr>
                  <a:t> </a:t>
                </a:r>
                <a:r>
                  <a:rPr lang="en-US" sz="3200" dirty="0" err="1">
                    <a:latin typeface="SutonnyBanglaMJ" pitchFamily="2" charset="0"/>
                  </a:rPr>
                  <a:t>Zvc</a:t>
                </a:r>
                <a:r>
                  <a:rPr lang="en-US" sz="3200" dirty="0">
                    <a:latin typeface="SutonnyBanglaMJ" pitchFamily="2" charset="0"/>
                  </a:rPr>
                  <a:t> </a:t>
                </a:r>
                <a:r>
                  <a:rPr lang="en-US" sz="3200" dirty="0" err="1">
                    <a:latin typeface="SutonnyBanglaMJ" pitchFamily="2" charset="0"/>
                  </a:rPr>
                  <a:t>eR©b</a:t>
                </a:r>
                <a:r>
                  <a:rPr lang="en-US" sz="3200" dirty="0">
                    <a:latin typeface="SutonnyBanglaMJ" pitchFamily="2" charset="0"/>
                  </a:rPr>
                  <a:t> </a:t>
                </a:r>
                <a:r>
                  <a:rPr lang="en-US" sz="3200" dirty="0" err="1">
                    <a:latin typeface="SutonnyBanglaMJ" pitchFamily="2" charset="0"/>
                  </a:rPr>
                  <a:t>K‡i</a:t>
                </a:r>
                <a:r>
                  <a:rPr lang="en-US" sz="3200" dirty="0">
                    <a:latin typeface="SutonnyBanglaMJ" pitchFamily="2" charset="0"/>
                  </a:rPr>
                  <a:t>, </a:t>
                </a:r>
                <a:r>
                  <a:rPr lang="en-US" sz="3200" dirty="0" err="1">
                    <a:latin typeface="SutonnyBanglaMJ" pitchFamily="2" charset="0"/>
                  </a:rPr>
                  <a:t>Zvn‡j</a:t>
                </a:r>
                <a:r>
                  <a:rPr lang="en-US" sz="3200" dirty="0">
                    <a:latin typeface="SutonnyBanglaMJ" pitchFamily="2" charset="0"/>
                  </a:rPr>
                  <a:t> </a:t>
                </a:r>
                <a:r>
                  <a:rPr lang="en-US" sz="3200" dirty="0" err="1">
                    <a:latin typeface="SutonnyBanglaMJ" pitchFamily="2" charset="0"/>
                  </a:rPr>
                  <a:t>BwÄb</a:t>
                </a:r>
                <a:r>
                  <a:rPr lang="en-US" sz="3200" dirty="0">
                    <a:latin typeface="SutonnyBanglaMJ" pitchFamily="2" charset="0"/>
                  </a:rPr>
                  <a:t> </a:t>
                </a:r>
                <a:r>
                  <a:rPr lang="en-US" sz="3200" dirty="0" err="1">
                    <a:latin typeface="SutonnyBanglaMJ" pitchFamily="2" charset="0"/>
                  </a:rPr>
                  <a:t>Øviv</a:t>
                </a:r>
                <a:r>
                  <a:rPr lang="en-US" sz="3200" dirty="0">
                    <a:latin typeface="SutonnyBanglaMJ" pitchFamily="2" charset="0"/>
                  </a:rPr>
                  <a:t> </a:t>
                </a:r>
                <a:r>
                  <a:rPr lang="en-US" sz="3200" dirty="0" err="1">
                    <a:latin typeface="SutonnyBanglaMJ" pitchFamily="2" charset="0"/>
                  </a:rPr>
                  <a:t>Kv‡R</a:t>
                </a:r>
                <a:r>
                  <a:rPr lang="en-US" sz="3200" dirty="0">
                    <a:latin typeface="SutonnyBanglaMJ" pitchFamily="2" charset="0"/>
                  </a:rPr>
                  <a:t> </a:t>
                </a:r>
                <a:r>
                  <a:rPr lang="en-US" sz="3200" dirty="0" err="1">
                    <a:latin typeface="SutonnyBanglaMJ" pitchFamily="2" charset="0"/>
                  </a:rPr>
                  <a:t>iƒcvš</a:t>
                </a:r>
                <a:r>
                  <a:rPr lang="en-US" sz="3200" dirty="0">
                    <a:latin typeface="SutonnyBanglaMJ" pitchFamily="2" charset="0"/>
                  </a:rPr>
                  <a:t>—</a:t>
                </a:r>
                <a:r>
                  <a:rPr lang="en-US" sz="3200" dirty="0" err="1">
                    <a:latin typeface="SutonnyBanglaMJ" pitchFamily="2" charset="0"/>
                  </a:rPr>
                  <a:t>wiZ</a:t>
                </a:r>
                <a:r>
                  <a:rPr lang="en-US" sz="3200" dirty="0">
                    <a:latin typeface="SutonnyBanglaMJ" pitchFamily="2" charset="0"/>
                  </a:rPr>
                  <a:t> </a:t>
                </a:r>
                <a:r>
                  <a:rPr lang="en-US" sz="3200" dirty="0" err="1">
                    <a:latin typeface="SutonnyBanglaMJ" pitchFamily="2" charset="0"/>
                  </a:rPr>
                  <a:t>Zvc</a:t>
                </a:r>
                <a:r>
                  <a:rPr lang="en-US" sz="3200" dirty="0">
                    <a:latin typeface="SutonnyBanglaMJ" pitchFamily="2" charset="0"/>
                  </a:rPr>
                  <a:t> kw³i </a:t>
                </a:r>
                <a:r>
                  <a:rPr lang="en-US" sz="3200" dirty="0" err="1">
                    <a:latin typeface="SutonnyBanglaMJ" pitchFamily="2" charset="0"/>
                  </a:rPr>
                  <a:t>cwigvY</a:t>
                </a:r>
                <a:r>
                  <a:rPr lang="en-US" sz="3200" dirty="0">
                    <a:latin typeface="SutonnyBanglaMJ" pitchFamily="2" charset="0"/>
                  </a:rPr>
                  <a:t>, </a:t>
                </a:r>
                <a:endParaRPr lang="en-US" sz="3200" b="1" dirty="0">
                  <a:latin typeface="SutonnyBanglaMJ" pitchFamily="2" charset="0"/>
                </a:endParaRPr>
              </a:p>
              <a:p>
                <a:r>
                  <a:rPr lang="en-US" sz="3200" dirty="0">
                    <a:latin typeface="SutonnyBanglaMJ" pitchFamily="2" charset="0"/>
                  </a:rPr>
                  <a:t>	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W = Q</a:t>
                </a:r>
                <a:r>
                  <a:rPr lang="en-US" sz="3200" baseline="-2500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–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Q</a:t>
                </a:r>
                <a:r>
                  <a:rPr lang="en-US" sz="3200" baseline="-25000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  <a:p>
                <a:r>
                  <a:rPr lang="en-US" sz="3200" dirty="0" err="1">
                    <a:latin typeface="SutonnyBanglaMJ" pitchFamily="2" charset="0"/>
                  </a:rPr>
                  <a:t>myZivs</a:t>
                </a:r>
                <a:r>
                  <a:rPr lang="en-US" sz="3200" dirty="0">
                    <a:latin typeface="SutonnyBanglaMJ" pitchFamily="2" charset="0"/>
                  </a:rPr>
                  <a:t> </a:t>
                </a:r>
                <a:r>
                  <a:rPr lang="en-US" sz="3200" dirty="0" err="1">
                    <a:latin typeface="SutonnyBanglaMJ" pitchFamily="2" charset="0"/>
                  </a:rPr>
                  <a:t>BwÄ‡bi</a:t>
                </a:r>
                <a:r>
                  <a:rPr lang="en-US" sz="3200" dirty="0">
                    <a:latin typeface="SutonnyBanglaMJ" pitchFamily="2" charset="0"/>
                  </a:rPr>
                  <a:t> `¶</a:t>
                </a:r>
                <a:r>
                  <a:rPr lang="en-US" sz="3200" dirty="0" err="1">
                    <a:latin typeface="SutonnyBanglaMJ" pitchFamily="2" charset="0"/>
                  </a:rPr>
                  <a:t>Zv</a:t>
                </a:r>
                <a:r>
                  <a:rPr lang="en-US" sz="3200" dirty="0">
                    <a:latin typeface="SutonnyBanglaMJ" pitchFamily="2" charset="0"/>
                  </a:rPr>
                  <a:t>, </a:t>
                </a:r>
                <a:endParaRPr lang="en-US" sz="3200" b="1" dirty="0">
                  <a:latin typeface="SutonnyBanglaMJ" pitchFamily="2" charset="0"/>
                </a:endParaRPr>
              </a:p>
              <a:p>
                <a:r>
                  <a:rPr lang="en-US" sz="3200" dirty="0">
                    <a:latin typeface="SutonnyBanglaMJ" pitchFamily="2" charset="0"/>
                  </a:rPr>
                  <a:t>	</a:t>
                </a:r>
                <a:r>
                  <a:rPr lang="en-US" sz="3200" dirty="0">
                    <a:latin typeface="SutonnyBanglaMJ" pitchFamily="2" charset="0"/>
                    <a:sym typeface="Symbol"/>
                  </a:rPr>
                  <a:t></a:t>
                </a:r>
                <a:r>
                  <a:rPr lang="en-US" sz="3200" dirty="0">
                    <a:latin typeface="SutonnyBanglaMJ" pitchFamily="2" charset="0"/>
                  </a:rPr>
                  <a:t> = </a:t>
                </a:r>
                <a:r>
                  <a:rPr lang="en-US" sz="3200" dirty="0" smtClean="0">
                    <a:latin typeface="SutonnyBanglaMJ" pitchFamily="2" charset="0"/>
                  </a:rPr>
                  <a:t> </a:t>
                </a:r>
                <a:r>
                  <a:rPr lang="en-US" sz="3200" dirty="0" err="1">
                    <a:latin typeface="SutonnyBanglaMJ" pitchFamily="2" charset="0"/>
                  </a:rPr>
                  <a:t>BwÄb</a:t>
                </a:r>
                <a:r>
                  <a:rPr lang="en-US" sz="3200" dirty="0">
                    <a:latin typeface="SutonnyBanglaMJ" pitchFamily="2" charset="0"/>
                  </a:rPr>
                  <a:t> </a:t>
                </a:r>
                <a:r>
                  <a:rPr lang="en-US" sz="3200" dirty="0" err="1">
                    <a:latin typeface="SutonnyBanglaMJ" pitchFamily="2" charset="0"/>
                  </a:rPr>
                  <a:t>Øviv</a:t>
                </a:r>
                <a:r>
                  <a:rPr lang="en-US" sz="3200" dirty="0">
                    <a:latin typeface="SutonnyBanglaMJ" pitchFamily="2" charset="0"/>
                  </a:rPr>
                  <a:t> </a:t>
                </a:r>
                <a:r>
                  <a:rPr lang="en-US" sz="3200" dirty="0" err="1">
                    <a:latin typeface="SutonnyBanglaMJ" pitchFamily="2" charset="0"/>
                  </a:rPr>
                  <a:t>Kv‡R</a:t>
                </a:r>
                <a:r>
                  <a:rPr lang="en-US" sz="3200" dirty="0">
                    <a:latin typeface="SutonnyBanglaMJ" pitchFamily="2" charset="0"/>
                  </a:rPr>
                  <a:t> </a:t>
                </a:r>
                <a:r>
                  <a:rPr lang="en-US" sz="3200" dirty="0" err="1">
                    <a:latin typeface="SutonnyBanglaMJ" pitchFamily="2" charset="0"/>
                  </a:rPr>
                  <a:t>iƒcvš</a:t>
                </a:r>
                <a:r>
                  <a:rPr lang="en-US" sz="3200" dirty="0">
                    <a:latin typeface="SutonnyBanglaMJ" pitchFamily="2" charset="0"/>
                  </a:rPr>
                  <a:t>—</a:t>
                </a:r>
                <a:r>
                  <a:rPr lang="en-US" sz="3200" dirty="0" err="1">
                    <a:latin typeface="SutonnyBanglaMJ" pitchFamily="2" charset="0"/>
                  </a:rPr>
                  <a:t>wiZ</a:t>
                </a:r>
                <a:r>
                  <a:rPr lang="en-US" sz="3200" dirty="0">
                    <a:latin typeface="SutonnyBanglaMJ" pitchFamily="2" charset="0"/>
                  </a:rPr>
                  <a:t> </a:t>
                </a:r>
                <a:r>
                  <a:rPr lang="en-US" sz="3200" dirty="0" err="1">
                    <a:latin typeface="SutonnyBanglaMJ" pitchFamily="2" charset="0"/>
                  </a:rPr>
                  <a:t>Zvc</a:t>
                </a:r>
                <a:r>
                  <a:rPr lang="en-US" sz="3200" dirty="0">
                    <a:latin typeface="SutonnyBanglaMJ" pitchFamily="2" charset="0"/>
                  </a:rPr>
                  <a:t> </a:t>
                </a:r>
                <a:r>
                  <a:rPr lang="en-US" sz="3200" dirty="0" smtClean="0">
                    <a:latin typeface="SutonnyBanglaMJ" pitchFamily="2" charset="0"/>
                  </a:rPr>
                  <a:t>kw³/</a:t>
                </a:r>
                <a:r>
                  <a:rPr lang="en-US" sz="3200" dirty="0" err="1" smtClean="0">
                    <a:latin typeface="SutonnyBanglaMJ" pitchFamily="2" charset="0"/>
                  </a:rPr>
                  <a:t>BwÄb</a:t>
                </a:r>
                <a:r>
                  <a:rPr lang="en-US" sz="3200" dirty="0" smtClean="0">
                    <a:latin typeface="SutonnyBanglaMJ" pitchFamily="2" charset="0"/>
                  </a:rPr>
                  <a:t> </a:t>
                </a:r>
                <a:r>
                  <a:rPr lang="en-US" sz="3200" dirty="0" err="1">
                    <a:latin typeface="SutonnyBanglaMJ" pitchFamily="2" charset="0"/>
                  </a:rPr>
                  <a:t>cÖ`Ë</a:t>
                </a:r>
                <a:r>
                  <a:rPr lang="en-US" sz="3200" dirty="0">
                    <a:latin typeface="SutonnyBanglaMJ" pitchFamily="2" charset="0"/>
                  </a:rPr>
                  <a:t> </a:t>
                </a:r>
                <a:r>
                  <a:rPr lang="en-US" sz="3200" dirty="0" err="1">
                    <a:latin typeface="SutonnyBanglaMJ" pitchFamily="2" charset="0"/>
                  </a:rPr>
                  <a:t>ev</a:t>
                </a:r>
                <a:r>
                  <a:rPr lang="en-US" sz="3200" dirty="0">
                    <a:latin typeface="SutonnyBanglaMJ" pitchFamily="2" charset="0"/>
                  </a:rPr>
                  <a:t> †</a:t>
                </a:r>
                <a:r>
                  <a:rPr lang="en-US" sz="3200" dirty="0" err="1">
                    <a:latin typeface="SutonnyBanglaMJ" pitchFamily="2" charset="0"/>
                  </a:rPr>
                  <a:t>kvwlZ</a:t>
                </a:r>
                <a:r>
                  <a:rPr lang="en-US" sz="3200" dirty="0">
                    <a:latin typeface="SutonnyBanglaMJ" pitchFamily="2" charset="0"/>
                  </a:rPr>
                  <a:t> Zvckw³</a:t>
                </a:r>
                <a:endParaRPr lang="en-US" sz="3200" dirty="0" smtClean="0">
                  <a:latin typeface="Times New Roman" pitchFamily="18" charset="0"/>
                  <a:cs typeface="Times New Roman" pitchFamily="18" charset="0"/>
                  <a:sym typeface="Symbol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3200" dirty="0"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m:t></m:t>
                      </m:r>
                      <m:r>
                        <a:rPr lang="en-US" sz="320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=</m:t>
                      </m:r>
                      <m:box>
                        <m:boxPr>
                          <m:ctrlPr>
                            <a:rPr lang="en-US" sz="3200" i="1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3200" i="1" smtClean="0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en-US" sz="3200" dirty="0">
                                  <a:latin typeface="Times New Roman" pitchFamily="18" charset="0"/>
                                  <a:cs typeface="Times New Roman" pitchFamily="18" charset="0"/>
                                </a:rPr>
                                <m:t>W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en-US" sz="3200" dirty="0">
                                  <a:latin typeface="Times New Roman" pitchFamily="18" charset="0"/>
                                  <a:cs typeface="Times New Roman" pitchFamily="18" charset="0"/>
                                </a:rPr>
                                <m:t>Q</m:t>
                              </m:r>
                              <m:r>
                                <m:rPr>
                                  <m:nor/>
                                </m:rPr>
                                <a:rPr lang="en-US" sz="3200" baseline="-25000" dirty="0">
                                  <a:latin typeface="Times New Roman" pitchFamily="18" charset="0"/>
                                  <a:cs typeface="Times New Roman" pitchFamily="18" charset="0"/>
                                </a:rPr>
                                <m:t>1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US" sz="32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	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		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</a:t>
                </a:r>
                <a:r>
                  <a:rPr lang="en-US" sz="3200" dirty="0">
                    <a:ea typeface="Cambria Math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  <m:box>
                      <m:boxPr>
                        <m:ctrlPr>
                          <a:rPr lang="en-US" sz="32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sz="3200" i="1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sz="3200" dirty="0">
                                <a:latin typeface="Times New Roman" pitchFamily="18" charset="0"/>
                                <a:cs typeface="Times New Roman" pitchFamily="18" charset="0"/>
                              </a:rPr>
                              <m:t>Q</m:t>
                            </m:r>
                            <m:r>
                              <m:rPr>
                                <m:nor/>
                              </m:rPr>
                              <a:rPr lang="en-US" sz="3200" baseline="-25000" dirty="0">
                                <a:latin typeface="Times New Roman" pitchFamily="18" charset="0"/>
                                <a:cs typeface="Times New Roman" pitchFamily="18" charset="0"/>
                              </a:rPr>
                              <m:t>1</m:t>
                            </m:r>
                            <m:r>
                              <m:rPr>
                                <m:nor/>
                              </m:rPr>
                              <a:rPr lang="en-US" sz="3200" dirty="0">
                                <a:latin typeface="Times New Roman" pitchFamily="18" charset="0"/>
                                <a:cs typeface="Times New Roman" pitchFamily="18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sz="3200" dirty="0">
                                <a:latin typeface="Times New Roman" pitchFamily="18" charset="0"/>
                                <a:cs typeface="Times New Roman" pitchFamily="18" charset="0"/>
                              </a:rPr>
                              <m:t>– </m:t>
                            </m:r>
                            <m:r>
                              <m:rPr>
                                <m:nor/>
                              </m:rPr>
                              <a:rPr lang="en-US" sz="3200" dirty="0">
                                <a:latin typeface="Times New Roman" pitchFamily="18" charset="0"/>
                                <a:cs typeface="Times New Roman" pitchFamily="18" charset="0"/>
                              </a:rPr>
                              <m:t>Q</m:t>
                            </m:r>
                            <m:r>
                              <m:rPr>
                                <m:nor/>
                              </m:rPr>
                              <a:rPr lang="en-US" sz="3200" baseline="-25000" dirty="0">
                                <a:latin typeface="Times New Roman" pitchFamily="18" charset="0"/>
                                <a:cs typeface="Times New Roman" pitchFamily="18" charset="0"/>
                              </a:rPr>
                              <m:t>2 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US" sz="3200" dirty="0">
                                <a:latin typeface="Times New Roman" pitchFamily="18" charset="0"/>
                                <a:cs typeface="Times New Roman" pitchFamily="18" charset="0"/>
                              </a:rPr>
                              <m:t>Q</m:t>
                            </m:r>
                            <m:r>
                              <m:rPr>
                                <m:nor/>
                              </m:rPr>
                              <a:rPr lang="en-US" sz="3200" baseline="-25000" dirty="0">
                                <a:latin typeface="Times New Roman" pitchFamily="18" charset="0"/>
                                <a:cs typeface="Times New Roman" pitchFamily="18" charset="0"/>
                              </a:rPr>
                              <m:t>1</m:t>
                            </m:r>
                          </m:den>
                        </m:f>
                      </m:e>
                    </m:box>
                  </m:oMath>
                </a14:m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100%</a:t>
                </a:r>
                <a:endParaRPr lang="en-US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381000"/>
                <a:ext cx="7010400" cy="5676169"/>
              </a:xfrm>
              <a:prstGeom prst="rect">
                <a:avLst/>
              </a:prstGeom>
              <a:blipFill rotWithShape="1">
                <a:blip r:embed="rId2"/>
                <a:stretch>
                  <a:fillRect l="-2174" t="-19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85931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190</Words>
  <Application>Microsoft Office PowerPoint</Application>
  <PresentationFormat>On-screen Show (4:3)</PresentationFormat>
  <Paragraphs>57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শিক্ষক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Sanjoy</dc:creator>
  <cp:lastModifiedBy>sanjoy</cp:lastModifiedBy>
  <cp:revision>41</cp:revision>
  <dcterms:created xsi:type="dcterms:W3CDTF">2018-03-17T14:00:07Z</dcterms:created>
  <dcterms:modified xsi:type="dcterms:W3CDTF">2022-06-17T16:57:56Z</dcterms:modified>
</cp:coreProperties>
</file>