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6" r:id="rId3"/>
    <p:sldId id="257" r:id="rId4"/>
    <p:sldId id="273" r:id="rId5"/>
    <p:sldId id="260" r:id="rId6"/>
    <p:sldId id="261" r:id="rId7"/>
    <p:sldId id="274" r:id="rId8"/>
    <p:sldId id="275" r:id="rId9"/>
    <p:sldId id="272" r:id="rId10"/>
    <p:sldId id="262" r:id="rId11"/>
    <p:sldId id="270" r:id="rId12"/>
    <p:sldId id="268" r:id="rId13"/>
    <p:sldId id="271" r:id="rId14"/>
    <p:sldId id="269" r:id="rId15"/>
    <p:sldId id="267" r:id="rId16"/>
    <p:sldId id="266" r:id="rId17"/>
    <p:sldId id="263" r:id="rId18"/>
    <p:sldId id="264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9" autoAdjust="0"/>
  </p:normalViewPr>
  <p:slideViewPr>
    <p:cSldViewPr>
      <p:cViewPr>
        <p:scale>
          <a:sx n="66" d="100"/>
          <a:sy n="66" d="100"/>
        </p:scale>
        <p:origin x="-63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9782E-040A-4A8E-BEE8-2378A9C02D43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D9B22-137F-471B-A0CC-E47A937CC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15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D9B22-137F-471B-A0CC-E47A937CCC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7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D9B22-137F-471B-A0CC-E47A937CCC5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01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D9B22-137F-471B-A0CC-E47A937CCC5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79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5" Type="http://schemas.openxmlformats.org/officeDocument/2006/relationships/image" Target="../media/image36.jpeg"/><Relationship Id="rId4" Type="http://schemas.openxmlformats.org/officeDocument/2006/relationships/image" Target="../media/image28.jpeg"/><Relationship Id="rId9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905000"/>
            <a:ext cx="5638800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8800" b="1" dirty="0" err="1" smtClean="0">
                <a:ln w="11430">
                  <a:solidFill>
                    <a:srgbClr val="00FFFF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b="1" dirty="0" smtClean="0">
                <a:ln w="11430">
                  <a:solidFill>
                    <a:srgbClr val="00FFFF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1430">
                  <a:solidFill>
                    <a:srgbClr val="00FFFF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800" b="1" dirty="0" smtClean="0">
                <a:ln w="11430">
                  <a:solidFill>
                    <a:srgbClr val="00FFFF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1430">
                  <a:solidFill>
                    <a:srgbClr val="00FFFF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b="1" dirty="0" smtClean="0">
                <a:ln w="11430">
                  <a:solidFill>
                    <a:srgbClr val="00FFFF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 smtClean="0">
                <a:ln w="11430">
                  <a:solidFill>
                    <a:srgbClr val="00FFFF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8800" b="1" dirty="0">
              <a:ln w="11430">
                <a:solidFill>
                  <a:srgbClr val="00FFFF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4773244" y="1536699"/>
            <a:ext cx="5379346" cy="412416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6200" y="72570"/>
            <a:ext cx="8991600" cy="67056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95250">
              <a:solidFill>
                <a:srgbClr val="00206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400" y="190500"/>
              <a:ext cx="8839200" cy="651510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HP\Desktop\Ferdowsh\F_Image\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62856"/>
            <a:ext cx="3733801" cy="2819401"/>
          </a:xfrm>
          <a:prstGeom prst="rect">
            <a:avLst/>
          </a:prstGeom>
          <a:noFill/>
        </p:spPr>
      </p:pic>
      <p:pic>
        <p:nvPicPr>
          <p:cNvPr id="47106" name="Picture 2" descr="C:\Users\HP\Desktop\Tur\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2895"/>
            <a:ext cx="4114800" cy="2897505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549127" y="3733799"/>
            <a:ext cx="7985273" cy="2507194"/>
            <a:chOff x="46486" y="4038599"/>
            <a:chExt cx="8868915" cy="2572754"/>
          </a:xfrm>
        </p:grpSpPr>
        <p:pic>
          <p:nvPicPr>
            <p:cNvPr id="47107" name="Picture 3" descr="C:\Users\HP\Desktop\Tur\1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86" y="4038599"/>
              <a:ext cx="4144514" cy="2572753"/>
            </a:xfrm>
            <a:prstGeom prst="rect">
              <a:avLst/>
            </a:prstGeom>
            <a:noFill/>
          </p:spPr>
        </p:pic>
        <p:pic>
          <p:nvPicPr>
            <p:cNvPr id="47108" name="Picture 4" descr="C:\Users\HP\Desktop\Tur\09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43400" y="4038600"/>
              <a:ext cx="4572001" cy="2572753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152400" y="6200362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মাল্টিমিডিয়ার মাধ্যমে পাঠদান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6154056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যোগাযোগে মোবাইল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ফোন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399" y="3124200"/>
            <a:ext cx="541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পৃথিবীর বিভিন্ন স্থানের মানুষের সাথে যোগাযোগ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3133868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সামাজিক নেটওয়ার্ক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" y="72570"/>
            <a:ext cx="8991600" cy="6705600"/>
            <a:chOff x="0" y="0"/>
            <a:chExt cx="9144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95250">
              <a:solidFill>
                <a:srgbClr val="00206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2400" y="190500"/>
              <a:ext cx="8839200" cy="651510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838199"/>
            <a:ext cx="4394200" cy="454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5398157" y="5671595"/>
            <a:ext cx="2729912" cy="439401"/>
          </a:xfrm>
          <a:prstGeom prst="roundRect">
            <a:avLst>
              <a:gd name="adj" fmla="val 3361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ইউটিউব ভিডিও </a:t>
            </a:r>
            <a:endParaRPr lang="en-US" sz="2800" dirty="0">
              <a:solidFill>
                <a:srgbClr val="0000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933" y="776997"/>
            <a:ext cx="3886200" cy="46248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244600" y="5660236"/>
            <a:ext cx="2734733" cy="450761"/>
          </a:xfrm>
          <a:prstGeom prst="roundRect">
            <a:avLst>
              <a:gd name="adj" fmla="val 3361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ই-কার্ড পাঠানো হচ্ছে</a:t>
            </a:r>
            <a:endParaRPr lang="en-US" sz="2800" dirty="0">
              <a:solidFill>
                <a:srgbClr val="0000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" y="72570"/>
            <a:ext cx="8991600" cy="6705600"/>
            <a:chOff x="0" y="0"/>
            <a:chExt cx="9144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95250">
              <a:solidFill>
                <a:srgbClr val="00206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2400" y="190500"/>
              <a:ext cx="8839200" cy="651510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799" y="3429000"/>
            <a:ext cx="7772402" cy="1600200"/>
          </a:xfrm>
          <a:prstGeom prst="roundRect">
            <a:avLst>
              <a:gd name="adj" fmla="val 21187"/>
            </a:avLst>
          </a:prstGeom>
          <a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 smtClean="0">
                <a:solidFill>
                  <a:srgbClr val="0000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dirty="0" smtClean="0">
                <a:solidFill>
                  <a:srgbClr val="0000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00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জীবনে </a:t>
            </a:r>
            <a:r>
              <a:rPr lang="bn-BD" sz="4000" dirty="0">
                <a:solidFill>
                  <a:srgbClr val="0000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 ব্যবহারের ক্ষেত্রগুলো </a:t>
            </a:r>
            <a:r>
              <a:rPr lang="en-US" sz="4000" dirty="0" err="1" smtClean="0">
                <a:solidFill>
                  <a:srgbClr val="0000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solidFill>
                  <a:srgbClr val="0000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0000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rgbClr val="0000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3048000" y="533399"/>
            <a:ext cx="4572000" cy="1099457"/>
          </a:xfrm>
          <a:prstGeom prst="wedgeEllipseCallout">
            <a:avLst>
              <a:gd name="adj1" fmla="val -29721"/>
              <a:gd name="adj2" fmla="val 170261"/>
            </a:avLst>
          </a:prstGeom>
          <a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" y="72570"/>
            <a:ext cx="8991600" cy="67056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95250">
              <a:solidFill>
                <a:srgbClr val="00206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400" y="190500"/>
              <a:ext cx="8839200" cy="651510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6"/>
          <a:stretch/>
        </p:blipFill>
        <p:spPr>
          <a:xfrm>
            <a:off x="391888" y="1295400"/>
            <a:ext cx="3037112" cy="1935749"/>
          </a:xfrm>
          <a:prstGeom prst="ellipse">
            <a:avLst/>
          </a:prstGeom>
          <a:ln w="285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AutoShape 4" descr="C:\Users\HP\Desktop\f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 descr="C:\Users\HP\Desktop\f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4" descr="C:\Users\HP\Desktop\power point\faceb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7848600" cy="5017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143000" y="57912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বন্ধুর সাথে তথ্য বিনিময়ে ফেসবুক</a:t>
            </a:r>
            <a:r>
              <a:rPr lang="en-US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0" y="72570"/>
            <a:ext cx="8991600" cy="67056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95250">
              <a:solidFill>
                <a:srgbClr val="00206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" y="190500"/>
              <a:ext cx="8839200" cy="651510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57336" y="415635"/>
            <a:ext cx="8229464" cy="2403765"/>
            <a:chOff x="677757" y="215679"/>
            <a:chExt cx="7551843" cy="2416686"/>
          </a:xfrm>
        </p:grpSpPr>
        <p:pic>
          <p:nvPicPr>
            <p:cNvPr id="4" name="Picture 2" descr="C:\Users\HP\Desktop\Ferdowsh\F_Image\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87636" y="215679"/>
              <a:ext cx="3741964" cy="241668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0181" name="Picture 5" descr="C:\Users\HP\Desktop\Ferdowsh\F_Image\37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7757" y="228600"/>
              <a:ext cx="3581400" cy="240356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4" name="TextBox 13"/>
          <p:cNvSpPr txBox="1"/>
          <p:nvPr/>
        </p:nvSpPr>
        <p:spPr>
          <a:xfrm>
            <a:off x="762000" y="2862369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বার্তা পাঠানো হচ্ছে</a:t>
            </a:r>
            <a:endParaRPr lang="en-US" sz="20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2862369"/>
            <a:ext cx="3805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বার্তা খুলে দেখা হচ্ছে</a:t>
            </a:r>
            <a:endParaRPr lang="en-US" sz="20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4274" name="Picture 2" descr="C:\Users\Aktaruzaman\Desktop\f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539588"/>
            <a:ext cx="3962400" cy="25359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TextBox 17"/>
          <p:cNvSpPr txBox="1"/>
          <p:nvPr/>
        </p:nvSpPr>
        <p:spPr>
          <a:xfrm>
            <a:off x="838200" y="60960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ফেসবুকে দূরের বন্ধুর সাথে যোগাযোগ</a:t>
            </a:r>
            <a:endParaRPr lang="en-US" sz="35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6200" y="72570"/>
            <a:ext cx="8991600" cy="6705600"/>
            <a:chOff x="0" y="0"/>
            <a:chExt cx="9144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95250">
              <a:solidFill>
                <a:srgbClr val="00206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2400" y="190500"/>
              <a:ext cx="8839200" cy="651510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2230580"/>
            <a:ext cx="8153400" cy="609600"/>
          </a:xfrm>
          <a:prstGeom prst="roundRec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ই-কার্ড </a:t>
            </a:r>
            <a:r>
              <a:rPr lang="bn-BD" sz="320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-এর </a:t>
            </a:r>
            <a:r>
              <a:rPr lang="bn-BD" sz="32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সাহায্যে  বিনা খরচে শুভেচ্ছা বার্তা পাঠানো </a:t>
            </a:r>
            <a:r>
              <a:rPr lang="bn-BD" sz="320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যায়। </a:t>
            </a:r>
            <a:endParaRPr lang="en-US" sz="3200" dirty="0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1" y="2943431"/>
            <a:ext cx="8153399" cy="1028700"/>
          </a:xfrm>
          <a:prstGeom prst="roundRect">
            <a:avLst/>
          </a:prstGeom>
          <a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ইউটিউব ভিডিও শেয়ারিং এর মাধ্যমে </a:t>
            </a:r>
            <a:r>
              <a:rPr lang="bn-BD" sz="3200" dirty="0" smtClean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নিজের </a:t>
            </a:r>
            <a:r>
              <a:rPr lang="bn-BD" sz="3200" dirty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তোলা ভিডিও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সারাবিশ্বের সামনে তুলে </a:t>
            </a:r>
            <a:r>
              <a:rPr lang="bn-BD" sz="3200" dirty="0" smtClean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ধরা যায়।   </a:t>
            </a:r>
            <a:endParaRPr lang="en-US" sz="3200" dirty="0">
              <a:solidFill>
                <a:schemeClr val="tx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4025" y="1524000"/>
            <a:ext cx="8156575" cy="6096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ই-মেইল এর মাধ্যমে সামাজিক যোগাযোগ  সহজ  </a:t>
            </a:r>
            <a:r>
              <a:rPr lang="bn-BD" sz="3200" dirty="0" smtClean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হয়।</a:t>
            </a:r>
            <a:endParaRPr lang="en-US" sz="3200" dirty="0">
              <a:solidFill>
                <a:schemeClr val="tx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4085772"/>
            <a:ext cx="8153400" cy="533400"/>
          </a:xfrm>
          <a:prstGeom prst="roundRect">
            <a:avLst/>
          </a:prstGeom>
          <a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ই-মেইলে </a:t>
            </a:r>
            <a:r>
              <a:rPr lang="bn-BD" sz="32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আমন্ত্রণপত্র  পাঠালে সুবিধামত সময় দেখা </a:t>
            </a:r>
            <a:r>
              <a:rPr lang="bn-BD" sz="320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32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290286"/>
            <a:ext cx="8534400" cy="1233714"/>
            <a:chOff x="82836" y="249342"/>
            <a:chExt cx="8978328" cy="1233714"/>
          </a:xfrm>
        </p:grpSpPr>
        <p:sp>
          <p:nvSpPr>
            <p:cNvPr id="9" name="Rounded Rectangle 8"/>
            <p:cNvSpPr/>
            <p:nvPr/>
          </p:nvSpPr>
          <p:spPr>
            <a:xfrm>
              <a:off x="82836" y="249342"/>
              <a:ext cx="8978328" cy="838200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8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সমাজ জীবনে </a:t>
              </a:r>
              <a:r>
                <a:rPr lang="bn-BD" sz="3800" dirty="0">
                  <a:solidFill>
                    <a:schemeClr val="tx1">
                      <a:lumMod val="90000"/>
                      <a:lumOff val="10000"/>
                    </a:schemeClr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তথ্য ও যোগাযোগ প্রযুক্তি ব্যবহারের </a:t>
              </a:r>
              <a:r>
                <a:rPr lang="bn-BD" sz="38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গু্রুত্ব </a:t>
              </a:r>
              <a:endParaRPr lang="en-US" sz="38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3733800" y="1102056"/>
              <a:ext cx="1447800" cy="381000"/>
            </a:xfrm>
            <a:prstGeom prst="downArrow">
              <a:avLst>
                <a:gd name="adj1" fmla="val 50000"/>
                <a:gd name="adj2" fmla="val 66949"/>
              </a:avLst>
            </a:prstGeom>
            <a:blipFill>
              <a:blip r:embed="rId6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0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1000" y="4771572"/>
            <a:ext cx="8458200" cy="1828800"/>
            <a:chOff x="381000" y="4800600"/>
            <a:chExt cx="8458200" cy="1828800"/>
          </a:xfrm>
        </p:grpSpPr>
        <p:pic>
          <p:nvPicPr>
            <p:cNvPr id="3" name="Picture 3" descr="C:\Users\HP\Desktop\Ferdowsh\F_Image\36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1000" y="4800600"/>
              <a:ext cx="3429000" cy="1828800"/>
            </a:xfrm>
            <a:prstGeom prst="rect">
              <a:avLst/>
            </a:prstGeom>
            <a:noFill/>
          </p:spPr>
        </p:pic>
        <p:pic>
          <p:nvPicPr>
            <p:cNvPr id="49154" name="Picture 2" descr="C:\Users\HP\Desktop\Ferdowsh\faceb\10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324600" y="4800600"/>
              <a:ext cx="2514600" cy="1828800"/>
            </a:xfrm>
            <a:prstGeom prst="rect">
              <a:avLst/>
            </a:prstGeom>
            <a:noFill/>
          </p:spPr>
        </p:pic>
        <p:pic>
          <p:nvPicPr>
            <p:cNvPr id="13" name="Picture 2" descr="C:\Users\HP\Desktop\Ferdowsh\F_Image\12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810000" y="4800600"/>
              <a:ext cx="2514600" cy="1828800"/>
            </a:xfrm>
            <a:prstGeom prst="rect">
              <a:avLst/>
            </a:prstGeom>
            <a:noFill/>
          </p:spPr>
        </p:pic>
      </p:grpSp>
      <p:grpSp>
        <p:nvGrpSpPr>
          <p:cNvPr id="15" name="Group 14"/>
          <p:cNvGrpSpPr/>
          <p:nvPr/>
        </p:nvGrpSpPr>
        <p:grpSpPr>
          <a:xfrm>
            <a:off x="76200" y="72570"/>
            <a:ext cx="8991600" cy="6705600"/>
            <a:chOff x="0" y="0"/>
            <a:chExt cx="9144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95250">
              <a:solidFill>
                <a:srgbClr val="00206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2400" y="190500"/>
              <a:ext cx="8839200" cy="651510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6200" y="2638961"/>
            <a:ext cx="5026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সামাজিক জীবনে ফেসবুক ব্যবহারের গুরুত্ব ব্যাখ্যা কর।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43200" y="425739"/>
            <a:ext cx="4114800" cy="1250661"/>
            <a:chOff x="2743200" y="304800"/>
            <a:chExt cx="3219680" cy="1282909"/>
          </a:xfrm>
          <a:noFill/>
        </p:grpSpPr>
        <p:sp>
          <p:nvSpPr>
            <p:cNvPr id="5" name="Rectangle 4"/>
            <p:cNvSpPr/>
            <p:nvPr/>
          </p:nvSpPr>
          <p:spPr>
            <a:xfrm>
              <a:off x="2743200" y="304800"/>
              <a:ext cx="3219680" cy="1282909"/>
            </a:xfrm>
            <a:prstGeom prst="rect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sz="8000" b="1" cap="none" spc="0" dirty="0">
                <a:ln w="11430">
                  <a:solidFill>
                    <a:srgbClr val="C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953656" y="353591"/>
              <a:ext cx="2819400" cy="1163569"/>
            </a:xfrm>
            <a:prstGeom prst="rect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7200" b="1" cap="none" spc="0" dirty="0" smtClean="0">
                  <a:ln w="11430">
                    <a:solidFill>
                      <a:srgbClr val="C00000"/>
                    </a:solidFill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sz="7200" b="1" cap="none" spc="0" dirty="0">
                <a:ln w="11430">
                  <a:solidFill>
                    <a:srgbClr val="C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4" y="1970759"/>
            <a:ext cx="3653406" cy="28298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9" name="Group 8"/>
          <p:cNvGrpSpPr/>
          <p:nvPr/>
        </p:nvGrpSpPr>
        <p:grpSpPr>
          <a:xfrm>
            <a:off x="76200" y="72570"/>
            <a:ext cx="8991600" cy="6705600"/>
            <a:chOff x="0" y="0"/>
            <a:chExt cx="9144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95250">
              <a:solidFill>
                <a:srgbClr val="00206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" y="190500"/>
              <a:ext cx="8839200" cy="651510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387025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১। ফেসবুক কী?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072825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২। ই-কার্ড কী?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76434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২০১২ </a:t>
            </a:r>
            <a:r>
              <a:rPr lang="en-US" sz="3200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ফেসবুক</a:t>
            </a:r>
            <a:r>
              <a:rPr lang="en-US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ব্যবহারকারির</a:t>
            </a:r>
            <a:r>
              <a:rPr lang="en-US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সংখা</a:t>
            </a:r>
            <a:r>
              <a:rPr lang="en-US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bn-BD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bn-BD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১২ লক্ষের বেশি         </a:t>
            </a:r>
            <a:r>
              <a:rPr lang="en-US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১৫ লক্ষের বেশি </a:t>
            </a:r>
          </a:p>
          <a:p>
            <a:r>
              <a:rPr lang="bn-BD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২৫ লক্ষের বেশি         </a:t>
            </a:r>
            <a:r>
              <a:rPr lang="en-US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৩০ লক্ষের বেশি </a:t>
            </a:r>
          </a:p>
        </p:txBody>
      </p:sp>
      <p:grpSp>
        <p:nvGrpSpPr>
          <p:cNvPr id="14" name="Group 13"/>
          <p:cNvGrpSpPr/>
          <p:nvPr/>
        </p:nvGrpSpPr>
        <p:grpSpPr>
          <a:xfrm rot="20917652">
            <a:off x="998742" y="4838578"/>
            <a:ext cx="419350" cy="343067"/>
            <a:chOff x="1676400" y="533400"/>
            <a:chExt cx="609600" cy="304800"/>
          </a:xfrm>
        </p:grpSpPr>
        <p:cxnSp>
          <p:nvCxnSpPr>
            <p:cNvPr id="11" name="Straight Connector 10"/>
            <p:cNvCxnSpPr/>
            <p:nvPr/>
          </p:nvCxnSpPr>
          <p:spPr>
            <a:xfrm rot="16200000" flipH="1">
              <a:off x="1676400" y="685800"/>
              <a:ext cx="1524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1828800" y="533400"/>
              <a:ext cx="457200" cy="3048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6200" y="72570"/>
            <a:ext cx="8991600" cy="6705600"/>
            <a:chOff x="0" y="0"/>
            <a:chExt cx="9144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95250">
              <a:solidFill>
                <a:srgbClr val="00206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2400" y="190500"/>
              <a:ext cx="8839200" cy="651510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ounded Rectangular Callout 1"/>
          <p:cNvSpPr/>
          <p:nvPr/>
        </p:nvSpPr>
        <p:spPr>
          <a:xfrm>
            <a:off x="2895600" y="533400"/>
            <a:ext cx="3352800" cy="1066800"/>
          </a:xfrm>
          <a:prstGeom prst="wedgeRoundRectCallout">
            <a:avLst>
              <a:gd name="adj1" fmla="val -43178"/>
              <a:gd name="adj2" fmla="val 11578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052" y="3960674"/>
            <a:ext cx="8384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সমাজ জীবনে তথ্য ও যোগাযোগ প্রযুক্তির ব্যবহারের প্রভাব দিন দিন বৃদ্ধি পাচ্ছে</a:t>
            </a:r>
            <a:r>
              <a:rPr lang="en-US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কর। </a:t>
            </a:r>
            <a:endParaRPr lang="en-US" sz="3600" b="1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69880" y="609600"/>
            <a:ext cx="7788320" cy="3124200"/>
            <a:chOff x="457200" y="228600"/>
            <a:chExt cx="8686800" cy="3581400"/>
          </a:xfrm>
        </p:grpSpPr>
        <p:grpSp>
          <p:nvGrpSpPr>
            <p:cNvPr id="12" name="Group 11"/>
            <p:cNvGrpSpPr/>
            <p:nvPr/>
          </p:nvGrpSpPr>
          <p:grpSpPr>
            <a:xfrm>
              <a:off x="457200" y="228600"/>
              <a:ext cx="8686800" cy="3581400"/>
              <a:chOff x="1828800" y="1600200"/>
              <a:chExt cx="4648200" cy="29718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362200" y="2895600"/>
                <a:ext cx="3505200" cy="16764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>
                <a:off x="1828800" y="1600200"/>
                <a:ext cx="4648200" cy="1295400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803075" y="3370634"/>
                <a:ext cx="471051" cy="118676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800601" y="3426772"/>
                <a:ext cx="412416" cy="764228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95601" y="3447557"/>
                <a:ext cx="412416" cy="764228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189540" y="665356"/>
              <a:ext cx="3675225" cy="1481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6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en-US" dirty="0"/>
            </a:p>
          </p:txBody>
        </p:sp>
        <p:cxnSp>
          <p:nvCxnSpPr>
            <p:cNvPr id="3" name="Straight Connector 2"/>
            <p:cNvCxnSpPr>
              <a:stCxn id="9" idx="0"/>
              <a:endCxn id="9" idx="2"/>
            </p:cNvCxnSpPr>
            <p:nvPr/>
          </p:nvCxnSpPr>
          <p:spPr>
            <a:xfrm>
              <a:off x="4586992" y="2362200"/>
              <a:ext cx="0" cy="14302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6200" y="72570"/>
            <a:ext cx="8991600" cy="6705600"/>
            <a:chOff x="0" y="0"/>
            <a:chExt cx="9144000" cy="685800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95250">
              <a:solidFill>
                <a:srgbClr val="00206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2400" y="190500"/>
              <a:ext cx="8839200" cy="651510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0" y="2209800"/>
            <a:ext cx="5181599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12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en-US" sz="12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2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sz="12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2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2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2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25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5888" flipH="1">
            <a:off x="5063859" y="1493314"/>
            <a:ext cx="4693457" cy="359831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6200" y="72570"/>
            <a:ext cx="8991600" cy="67056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95250">
              <a:solidFill>
                <a:srgbClr val="00206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2400" y="190500"/>
              <a:ext cx="8839200" cy="651510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42972" y="3831741"/>
            <a:ext cx="4343400" cy="255454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ঃ ৭ম</a:t>
            </a:r>
            <a:endParaRPr lang="bn-BD" sz="3200" b="1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bn-BD" sz="3200" b="1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ঃ  </a:t>
            </a:r>
            <a:r>
              <a:rPr lang="bn-BD" sz="32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en-US" sz="3200" b="1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৬-৭ </a:t>
            </a:r>
            <a:endParaRPr lang="en-US" sz="2400" b="1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সময়ঃ ৪৫ মিনিট</a:t>
            </a:r>
            <a:endParaRPr lang="en-US" sz="3200" b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1237397"/>
            <a:ext cx="3883660" cy="165820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>
                <a:gd name="adj1" fmla="val 12500"/>
                <a:gd name="adj2" fmla="val -283"/>
              </a:avLst>
            </a:prstTxWarp>
            <a:spAutoFit/>
          </a:bodyPr>
          <a:lstStyle/>
          <a:p>
            <a:pPr algn="ctr"/>
            <a:r>
              <a:rPr lang="bn-BD" sz="6000" b="1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n w="13462">
                <a:solidFill>
                  <a:srgbClr val="C0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287102" y="3833643"/>
            <a:ext cx="4102744" cy="255454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মনিরুজ্জামান</a:t>
            </a:r>
            <a:r>
              <a:rPr lang="en-US" sz="32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মিয়া</a:t>
            </a:r>
            <a:endParaRPr lang="en-US" sz="3200" b="1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4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(</a:t>
            </a:r>
            <a:r>
              <a:rPr lang="en-US" sz="2400" b="1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4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b="1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আমবাগান</a:t>
            </a:r>
            <a:r>
              <a:rPr lang="en-US" sz="28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সাদুল্লাপুর</a:t>
            </a:r>
            <a:r>
              <a:rPr lang="en-US" sz="28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গাইবান্ধা</a:t>
            </a:r>
            <a:r>
              <a:rPr lang="en-US" sz="28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monirict</a:t>
            </a:r>
            <a:r>
              <a:rPr lang="en-US" sz="2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/>
            <a:r>
              <a:rPr lang="en-US" sz="2400" b="1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-  ০১৭২৮১৬৬১১৬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51021"/>
            <a:ext cx="2286000" cy="3142834"/>
          </a:xfrm>
          <a:prstGeom prst="ellipse">
            <a:avLst/>
          </a:prstGeom>
          <a:ln w="28575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76200" y="72570"/>
            <a:ext cx="8991600" cy="6705600"/>
            <a:chOff x="0" y="0"/>
            <a:chExt cx="9144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95250">
              <a:solidFill>
                <a:srgbClr val="00206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2400" y="190500"/>
              <a:ext cx="8839200" cy="651510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42686" y="381000"/>
            <a:ext cx="8091714" cy="5809344"/>
            <a:chOff x="442686" y="381000"/>
            <a:chExt cx="8091714" cy="5809344"/>
          </a:xfrm>
        </p:grpSpPr>
        <p:pic>
          <p:nvPicPr>
            <p:cNvPr id="13" name="Picture 4" descr="C:\Users\Aktaruzaman\Desktop\f-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199" y="381000"/>
              <a:ext cx="3904343" cy="2700927"/>
            </a:xfrm>
            <a:prstGeom prst="rect">
              <a:avLst/>
            </a:prstGeom>
            <a:noFill/>
          </p:spPr>
        </p:pic>
        <p:pic>
          <p:nvPicPr>
            <p:cNvPr id="14" name="Picture 2" descr="C:\Users\Aktaruzaman\Desktop\f-9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0600" y="381697"/>
              <a:ext cx="3733800" cy="2742503"/>
            </a:xfrm>
            <a:prstGeom prst="rect">
              <a:avLst/>
            </a:prstGeom>
            <a:noFill/>
          </p:spPr>
        </p:pic>
        <p:pic>
          <p:nvPicPr>
            <p:cNvPr id="15" name="Picture 5" descr="C:\Users\Aktaruzaman\Desktop\f-4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2686" y="3492798"/>
              <a:ext cx="3904343" cy="2697546"/>
            </a:xfrm>
            <a:prstGeom prst="rect">
              <a:avLst/>
            </a:prstGeom>
            <a:noFill/>
          </p:spPr>
        </p:pic>
      </p:grpSp>
      <p:sp>
        <p:nvSpPr>
          <p:cNvPr id="19" name="TextBox 18"/>
          <p:cNvSpPr txBox="1"/>
          <p:nvPr/>
        </p:nvSpPr>
        <p:spPr>
          <a:xfrm>
            <a:off x="4648200" y="4953000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এগুলো হলো </a:t>
            </a:r>
          </a:p>
          <a:p>
            <a:pPr algn="ctr"/>
            <a:r>
              <a:rPr lang="bn-BD" sz="40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সামাজিক অনুষ্ঠান</a:t>
            </a:r>
            <a:endParaRPr lang="en-US" sz="40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6144853"/>
            <a:ext cx="1905000" cy="560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বিবাহ অনুষ্ঠান</a:t>
            </a:r>
            <a:endParaRPr lang="en-US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3811250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এগুলো কী ধরণের অনুষ্ঠান?</a:t>
            </a:r>
            <a:endParaRPr lang="en-US" sz="40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9800" y="3109686"/>
            <a:ext cx="1905000" cy="560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ঈদের</a:t>
            </a:r>
            <a:r>
              <a:rPr lang="en-US" sz="32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দিন</a:t>
            </a:r>
            <a:endParaRPr lang="en-US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2600" y="2996626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জন্মদিন</a:t>
            </a:r>
            <a:endParaRPr lang="en-US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6200" y="72570"/>
            <a:ext cx="8991600" cy="6705600"/>
            <a:chOff x="0" y="0"/>
            <a:chExt cx="9144000" cy="6858000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95250">
              <a:solidFill>
                <a:srgbClr val="00206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52400" y="190500"/>
              <a:ext cx="8839200" cy="651510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  <p:bldP spid="12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6060" y="283026"/>
            <a:ext cx="8691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নানা </a:t>
            </a:r>
            <a:r>
              <a:rPr lang="bn-BD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ধরণের </a:t>
            </a:r>
            <a:r>
              <a:rPr lang="en-US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সামাজিক </a:t>
            </a:r>
            <a:r>
              <a:rPr lang="bn-BD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অনুষ্ঠানে আমরা</a:t>
            </a:r>
            <a:r>
              <a:rPr lang="en-US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আমন্ত্রণ বা শুভেচ্ছা জানাতে -  </a:t>
            </a:r>
            <a:endParaRPr lang="en-US" sz="32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HP\Desktop\Tur\11.jpg"/>
          <p:cNvPicPr>
            <a:picLocks noChangeAspect="1" noChangeArrowheads="1"/>
          </p:cNvPicPr>
          <p:nvPr/>
        </p:nvPicPr>
        <p:blipFill>
          <a:blip r:embed="rId3" cstate="print"/>
          <a:srcRect l="19047" r="19048"/>
          <a:stretch>
            <a:fillRect/>
          </a:stretch>
        </p:blipFill>
        <p:spPr bwMode="auto">
          <a:xfrm>
            <a:off x="7162800" y="2978489"/>
            <a:ext cx="1447800" cy="2405266"/>
          </a:xfrm>
          <a:prstGeom prst="rect">
            <a:avLst/>
          </a:prstGeom>
          <a:noFill/>
        </p:spPr>
      </p:pic>
      <p:pic>
        <p:nvPicPr>
          <p:cNvPr id="12" name="Picture 3" descr="C:\Users\Aktaruzaman\Desktop\f-16.jpg"/>
          <p:cNvPicPr>
            <a:picLocks noChangeAspect="1" noChangeArrowheads="1"/>
          </p:cNvPicPr>
          <p:nvPr/>
        </p:nvPicPr>
        <p:blipFill rotWithShape="1">
          <a:blip r:embed="rId4"/>
          <a:srcRect l="21865" t="20895" r="20444" b="25332"/>
          <a:stretch/>
        </p:blipFill>
        <p:spPr bwMode="auto">
          <a:xfrm>
            <a:off x="6705600" y="935793"/>
            <a:ext cx="2307771" cy="1807407"/>
          </a:xfrm>
          <a:prstGeom prst="rect">
            <a:avLst/>
          </a:prstGeom>
          <a:noFill/>
        </p:spPr>
      </p:pic>
      <p:pic>
        <p:nvPicPr>
          <p:cNvPr id="13" name="Picture 4" descr="C:\Users\Aktaruzaman\Desktop\f-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6966" y="4038599"/>
            <a:ext cx="1946234" cy="1443981"/>
          </a:xfrm>
          <a:prstGeom prst="rect">
            <a:avLst/>
          </a:prstGeom>
          <a:noFill/>
        </p:spPr>
      </p:pic>
      <p:pic>
        <p:nvPicPr>
          <p:cNvPr id="11" name="Picture 2" descr="C:\Users\Aktaruzaman\Desktop\f-15.jpg"/>
          <p:cNvPicPr>
            <a:picLocks noChangeAspect="1" noChangeArrowheads="1"/>
          </p:cNvPicPr>
          <p:nvPr/>
        </p:nvPicPr>
        <p:blipFill>
          <a:blip r:embed="rId6"/>
          <a:srcRect l="7111" t="10714" r="14667" b="21429"/>
          <a:stretch>
            <a:fillRect/>
          </a:stretch>
        </p:blipFill>
        <p:spPr bwMode="auto">
          <a:xfrm>
            <a:off x="4425088" y="838200"/>
            <a:ext cx="2128112" cy="183791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5800" y="5382161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আত্মীয়স্বজন, বন্ধুদের আইসিটি ব্যবহার করে </a:t>
            </a:r>
          </a:p>
          <a:p>
            <a:pPr algn="ctr"/>
            <a:r>
              <a:rPr lang="bn-BD" sz="40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ই-মেইল, ই-কার্ড ইত্যাদি পাঠাই</a:t>
            </a:r>
            <a:r>
              <a:rPr lang="en-US" sz="40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3251" name="Picture 3" descr="C:\Users\Aktaruzaman\Desktop\f-1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2293" y="1215570"/>
            <a:ext cx="3971107" cy="2895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3250" name="Picture 2" descr="C:\Users\Aktaruzaman\Desktop\f-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2667000"/>
            <a:ext cx="1899512" cy="1385612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76200" y="72570"/>
            <a:ext cx="8991600" cy="6705600"/>
            <a:chOff x="0" y="0"/>
            <a:chExt cx="9144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95250">
              <a:solidFill>
                <a:srgbClr val="00206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2400" y="190500"/>
              <a:ext cx="8839200" cy="651510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HP\Desktop\Ferdowsh\F_Image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969" y="4146695"/>
            <a:ext cx="3232488" cy="2436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C:\Users\HP\Desktop\Ferdowsh\F_Image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8398" y="4146695"/>
            <a:ext cx="3232488" cy="2436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 descr="C:\Users\HP\Desktop\Ferdowsh\F_Image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8398" y="306711"/>
            <a:ext cx="3232488" cy="2436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 descr="C:\Users\HP\Desktop\Ferdowsh\F_Image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712" y="306711"/>
            <a:ext cx="3232488" cy="2436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910770" y="2362200"/>
            <a:ext cx="7322460" cy="2123658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 জীবনে </a:t>
            </a:r>
            <a:endParaRPr lang="en-US" sz="6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যোগাযোগ প্রযুক্তি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" y="72570"/>
            <a:ext cx="8991600" cy="6705600"/>
            <a:chOff x="0" y="0"/>
            <a:chExt cx="9144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95250">
              <a:solidFill>
                <a:srgbClr val="00206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2400" y="190500"/>
              <a:ext cx="8839200" cy="651510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494029" y="1080362"/>
            <a:ext cx="2155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16559"/>
            <a:ext cx="571500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dirty="0" smtClean="0"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en-US" sz="4400" dirty="0">
              <a:solidFill>
                <a:srgbClr val="00206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354497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  <a:sym typeface="Wingdings"/>
              </a:rPr>
              <a:t> </a:t>
            </a:r>
            <a:r>
              <a:rPr lang="bn-BD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সামাজিক নেটওয়ার্ক</a:t>
            </a:r>
            <a:r>
              <a:rPr lang="en-US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বলতে পারবে।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42672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F"/>
            </a:pPr>
            <a:r>
              <a:rPr lang="en-US" sz="36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6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  <a:sym typeface="Wingdings"/>
              </a:rPr>
              <a:t>সামাজিক জীবনে </a:t>
            </a:r>
            <a:r>
              <a:rPr lang="bn-BD" sz="36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 প্রভাব </a:t>
            </a:r>
            <a:r>
              <a:rPr lang="en-US" sz="36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	বিশ্লেষণ করতে পারবে।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066871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  <a:sym typeface="Wingdings"/>
              </a:rPr>
              <a:t> </a:t>
            </a:r>
            <a:r>
              <a:rPr lang="bn-BD" sz="36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সামাজিক জীবনে তথ্য ও যোগাযোগ প্রযুক্তি ব্যবহারের </a:t>
            </a:r>
            <a:r>
              <a:rPr lang="en-US" sz="36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ক্ষেত্রগুলো চিহ্নিত করতে</a:t>
            </a:r>
            <a:r>
              <a:rPr lang="en-US" sz="36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en-US" sz="36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Down Ribbon 1"/>
          <p:cNvSpPr/>
          <p:nvPr/>
        </p:nvSpPr>
        <p:spPr>
          <a:xfrm>
            <a:off x="2171700" y="319313"/>
            <a:ext cx="4800600" cy="1059359"/>
          </a:xfrm>
          <a:prstGeom prst="ribb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chemeClr val="tx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6200" y="72570"/>
            <a:ext cx="8991600" cy="6705600"/>
            <a:chOff x="0" y="0"/>
            <a:chExt cx="9144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95250">
              <a:solidFill>
                <a:srgbClr val="00206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2400" y="190500"/>
              <a:ext cx="8839200" cy="651510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9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01" y="838740"/>
            <a:ext cx="3843661" cy="41904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Capture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029" y="834717"/>
            <a:ext cx="3884627" cy="41944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685800" y="5257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সামাজিক </a:t>
            </a:r>
            <a:r>
              <a:rPr lang="en-US" sz="36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36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en-US" sz="36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36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0" y="72570"/>
            <a:ext cx="8991600" cy="67056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95250">
              <a:solidFill>
                <a:srgbClr val="00206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" y="190500"/>
              <a:ext cx="8839200" cy="651510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e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753" y="1099095"/>
            <a:ext cx="4007247" cy="37015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Capture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69" y="1079374"/>
            <a:ext cx="3864131" cy="37247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657600" y="5105400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Youtube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ডাউনলোড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0292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সামাজিক </a:t>
            </a:r>
            <a:r>
              <a:rPr lang="en-US" sz="3600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6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200" y="72570"/>
            <a:ext cx="8991600" cy="6705600"/>
            <a:chOff x="0" y="0"/>
            <a:chExt cx="9144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95250">
              <a:solidFill>
                <a:srgbClr val="00206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" y="190500"/>
              <a:ext cx="8839200" cy="651510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C:\Users\HP\Desktop\f.jpg"/>
          <p:cNvPicPr>
            <a:picLocks noChangeAspect="1" noChangeArrowheads="1"/>
          </p:cNvPicPr>
          <p:nvPr/>
        </p:nvPicPr>
        <p:blipFill>
          <a:blip r:embed="rId2"/>
          <a:srcRect l="22857" r="20000"/>
          <a:stretch>
            <a:fillRect/>
          </a:stretch>
        </p:blipFill>
        <p:spPr bwMode="auto">
          <a:xfrm>
            <a:off x="1066800" y="264546"/>
            <a:ext cx="990600" cy="197751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4196" y="21584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ফোন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2227" name="Picture 3" descr="C:\Users\HP\Desktop\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8808" y="260865"/>
            <a:ext cx="2576192" cy="1905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76600" y="208966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ল্যাপটপ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2229" name="Picture 5" descr="C:\Users\HP\Desktop\modem-1l.jpg"/>
          <p:cNvPicPr>
            <a:picLocks noChangeAspect="1" noChangeArrowheads="1"/>
          </p:cNvPicPr>
          <p:nvPr/>
        </p:nvPicPr>
        <p:blipFill>
          <a:blip r:embed="rId4"/>
          <a:srcRect t="10884" b="12925"/>
          <a:stretch>
            <a:fillRect/>
          </a:stretch>
        </p:blipFill>
        <p:spPr bwMode="auto">
          <a:xfrm>
            <a:off x="6232212" y="413264"/>
            <a:ext cx="2192651" cy="167059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248400" y="201346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মডেম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HP\Desktop\power point\gmai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122" y="2883819"/>
            <a:ext cx="7467478" cy="32784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2819400" y="6157686"/>
            <a:ext cx="36853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00" dirty="0" smtClean="0">
                <a:latin typeface="NikoshBAN" pitchFamily="2" charset="0"/>
                <a:cs typeface="NikoshBAN" pitchFamily="2" charset="0"/>
              </a:rPr>
              <a:t>ই-মেইল-এর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300" dirty="0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3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" y="72570"/>
            <a:ext cx="8991600" cy="6705600"/>
            <a:chOff x="0" y="0"/>
            <a:chExt cx="9144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95250">
              <a:solidFill>
                <a:srgbClr val="00206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2400" y="190500"/>
              <a:ext cx="8839200" cy="651510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328</Words>
  <Application>Microsoft Office PowerPoint</Application>
  <PresentationFormat>On-screen Show (4:3)</PresentationFormat>
  <Paragraphs>69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Alif computer</cp:lastModifiedBy>
  <cp:revision>377</cp:revision>
  <dcterms:created xsi:type="dcterms:W3CDTF">2006-08-16T00:00:00Z</dcterms:created>
  <dcterms:modified xsi:type="dcterms:W3CDTF">2022-06-06T13:03:43Z</dcterms:modified>
</cp:coreProperties>
</file>