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63C89-A1BB-426F-AE34-522DB84DFD41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B00420C-DFC4-42D8-9160-FBC78D70BE8E}">
      <dgm:prSet phldrT="[Text]" custT="1"/>
      <dgm:spPr/>
      <dgm:t>
        <a:bodyPr/>
        <a:lstStyle/>
        <a:p>
          <a:r>
            <a:rPr lang="en-US" sz="2400" b="1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</a:p>
        <a:p>
          <a:r>
            <a:rPr lang="en-US" sz="2400" b="1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ক্ষতিকর </a:t>
          </a:r>
        </a:p>
        <a:p>
          <a:r>
            <a:rPr lang="en-US" sz="2400" b="1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প্রভাব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90AD47-29C2-4B30-8D98-73FB47A5D976}" type="parTrans" cxnId="{6C198D2E-26A7-4EE5-B0B2-E784432880DF}">
      <dgm:prSet/>
      <dgm:spPr/>
      <dgm:t>
        <a:bodyPr/>
        <a:lstStyle/>
        <a:p>
          <a:endParaRPr lang="en-US"/>
        </a:p>
      </dgm:t>
    </dgm:pt>
    <dgm:pt modelId="{DE9EE1CA-8C7D-40C8-B8C0-57E76324568A}" type="sibTrans" cxnId="{6C198D2E-26A7-4EE5-B0B2-E784432880DF}">
      <dgm:prSet/>
      <dgm:spPr/>
      <dgm:t>
        <a:bodyPr/>
        <a:lstStyle/>
        <a:p>
          <a:endParaRPr lang="en-US"/>
        </a:p>
      </dgm:t>
    </dgm:pt>
    <dgm:pt modelId="{01A51D0B-C184-4C38-AA9B-377C1AEB4D19}">
      <dgm:prSet phldrT="[Text]" custT="1"/>
      <dgm:spPr/>
      <dgm:t>
        <a:bodyPr/>
        <a:lstStyle/>
        <a:p>
          <a:r>
            <a:rPr lang="bn-IN" sz="2400" b="1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ব্রঙ্কাইটিস</a:t>
          </a:r>
          <a:endParaRPr lang="en-US" sz="2400" b="1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F0F1A2-B244-421F-9A8B-0E2E6A731EDA}" type="parTrans" cxnId="{C3E8BEFA-27D7-4D1B-8B1D-5051569AF259}">
      <dgm:prSet/>
      <dgm:spPr/>
      <dgm:t>
        <a:bodyPr/>
        <a:lstStyle/>
        <a:p>
          <a:endParaRPr lang="en-US"/>
        </a:p>
      </dgm:t>
    </dgm:pt>
    <dgm:pt modelId="{87C5878D-0FDE-4C4C-9753-31774FAFE722}" type="sibTrans" cxnId="{C3E8BEFA-27D7-4D1B-8B1D-5051569AF259}">
      <dgm:prSet/>
      <dgm:spPr/>
      <dgm:t>
        <a:bodyPr/>
        <a:lstStyle/>
        <a:p>
          <a:endParaRPr lang="en-US"/>
        </a:p>
      </dgm:t>
    </dgm:pt>
    <dgm:pt modelId="{295E113A-F8D1-4988-A4DA-9525419007A5}">
      <dgm:prSet phldrT="[Text]" custT="1"/>
      <dgm:spPr/>
      <dgm:t>
        <a:bodyPr/>
        <a:lstStyle/>
        <a:p>
          <a:r>
            <a:rPr lang="bn-IN" sz="2400" b="1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উচ্চ </a:t>
          </a:r>
        </a:p>
        <a:p>
          <a:r>
            <a:rPr lang="bn-IN" sz="2400" b="1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রক্তচাপ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DF255E-C590-4A22-ADC1-A3472C1234F6}" type="parTrans" cxnId="{880A7472-8DE8-4ADA-9787-74F27A3C1A72}">
      <dgm:prSet/>
      <dgm:spPr/>
      <dgm:t>
        <a:bodyPr/>
        <a:lstStyle/>
        <a:p>
          <a:endParaRPr lang="en-US"/>
        </a:p>
      </dgm:t>
    </dgm:pt>
    <dgm:pt modelId="{35ED6C13-4DFB-4873-9C23-B379A2F74438}" type="sibTrans" cxnId="{880A7472-8DE8-4ADA-9787-74F27A3C1A72}">
      <dgm:prSet/>
      <dgm:spPr/>
      <dgm:t>
        <a:bodyPr/>
        <a:lstStyle/>
        <a:p>
          <a:endParaRPr lang="en-US"/>
        </a:p>
      </dgm:t>
    </dgm:pt>
    <dgm:pt modelId="{41091270-7837-4D0E-B1E4-E843CFCDB813}">
      <dgm:prSet phldrT="[Text]" custT="1"/>
      <dgm:spPr/>
      <dgm:t>
        <a:bodyPr/>
        <a:lstStyle/>
        <a:p>
          <a:r>
            <a:rPr lang="bn-IN" sz="2400" b="1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হাঁপানি</a:t>
          </a:r>
          <a:endParaRPr lang="en-US" sz="2400" b="1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0FC43D-32CF-4D01-A1F0-383D33207B94}" type="parTrans" cxnId="{29960DB2-FCED-4D38-BB9C-E96EF8BB692E}">
      <dgm:prSet/>
      <dgm:spPr/>
      <dgm:t>
        <a:bodyPr/>
        <a:lstStyle/>
        <a:p>
          <a:endParaRPr lang="en-US"/>
        </a:p>
      </dgm:t>
    </dgm:pt>
    <dgm:pt modelId="{E8486D30-5779-4716-9C58-104853506376}" type="sibTrans" cxnId="{29960DB2-FCED-4D38-BB9C-E96EF8BB692E}">
      <dgm:prSet/>
      <dgm:spPr/>
      <dgm:t>
        <a:bodyPr/>
        <a:lstStyle/>
        <a:p>
          <a:endParaRPr lang="en-US"/>
        </a:p>
      </dgm:t>
    </dgm:pt>
    <dgm:pt modelId="{0544BCC4-C416-40BD-AF83-A585A304E8A2}">
      <dgm:prSet phldrT="[Text]" custT="1"/>
      <dgm:spPr/>
      <dgm:t>
        <a:bodyPr/>
        <a:lstStyle/>
        <a:p>
          <a:r>
            <a:rPr lang="bn-IN" sz="2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মাথা </a:t>
          </a:r>
        </a:p>
        <a:p>
          <a:r>
            <a:rPr lang="bn-IN" sz="2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ব্যাথা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DAF72E-7C71-4CBD-8E21-F6C37E82AD2C}" type="parTrans" cxnId="{79282586-78A9-47AB-B667-E53EE5637CF6}">
      <dgm:prSet/>
      <dgm:spPr/>
      <dgm:t>
        <a:bodyPr/>
        <a:lstStyle/>
        <a:p>
          <a:endParaRPr lang="en-US"/>
        </a:p>
      </dgm:t>
    </dgm:pt>
    <dgm:pt modelId="{8311C968-D429-40E5-ACB4-9062C19C1E97}" type="sibTrans" cxnId="{79282586-78A9-47AB-B667-E53EE5637CF6}">
      <dgm:prSet/>
      <dgm:spPr/>
      <dgm:t>
        <a:bodyPr/>
        <a:lstStyle/>
        <a:p>
          <a:endParaRPr lang="en-US"/>
        </a:p>
      </dgm:t>
    </dgm:pt>
    <dgm:pt modelId="{ED992D04-BCC4-4180-936E-7F76937E9C22}">
      <dgm:prSet custT="1"/>
      <dgm:spPr/>
      <dgm:t>
        <a:bodyPr/>
        <a:lstStyle/>
        <a:p>
          <a:r>
            <a:rPr lang="bn-IN" sz="2800" b="1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ফুসফুসে </a:t>
          </a:r>
        </a:p>
        <a:p>
          <a:r>
            <a:rPr lang="bn-IN" sz="2800" b="1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ক্যান্সার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F924E5-81D5-4D72-81C5-B54CB7DFB1FE}" type="parTrans" cxnId="{3D8F05D0-8FCD-4015-A293-0EBCD53FE983}">
      <dgm:prSet/>
      <dgm:spPr/>
      <dgm:t>
        <a:bodyPr/>
        <a:lstStyle/>
        <a:p>
          <a:endParaRPr lang="en-US"/>
        </a:p>
      </dgm:t>
    </dgm:pt>
    <dgm:pt modelId="{DF1C0840-EA0B-48B9-A4A0-4364E773CBD2}" type="sibTrans" cxnId="{3D8F05D0-8FCD-4015-A293-0EBCD53FE983}">
      <dgm:prSet/>
      <dgm:spPr/>
      <dgm:t>
        <a:bodyPr/>
        <a:lstStyle/>
        <a:p>
          <a:endParaRPr lang="en-US"/>
        </a:p>
      </dgm:t>
    </dgm:pt>
    <dgm:pt modelId="{BC7B2E03-AD95-4D65-8BA0-C8A7500FBC94}" type="pres">
      <dgm:prSet presAssocID="{FA563C89-A1BB-426F-AE34-522DB84DFD4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E2A73F1-8CC3-485F-8CB9-200BEEF2E79E}" type="pres">
      <dgm:prSet presAssocID="{DB00420C-DFC4-42D8-9160-FBC78D70BE8E}" presName="centerShape" presStyleLbl="node0" presStyleIdx="0" presStyleCnt="1"/>
      <dgm:spPr/>
    </dgm:pt>
    <dgm:pt modelId="{BA8B6700-EDC5-4325-A311-88DF7BFB4AAD}" type="pres">
      <dgm:prSet presAssocID="{A1F0F1A2-B244-421F-9A8B-0E2E6A731EDA}" presName="Name9" presStyleLbl="parChTrans1D2" presStyleIdx="0" presStyleCnt="5"/>
      <dgm:spPr/>
    </dgm:pt>
    <dgm:pt modelId="{25869AC9-2315-4AC7-A11D-07640C239292}" type="pres">
      <dgm:prSet presAssocID="{A1F0F1A2-B244-421F-9A8B-0E2E6A731EDA}" presName="connTx" presStyleLbl="parChTrans1D2" presStyleIdx="0" presStyleCnt="5"/>
      <dgm:spPr/>
    </dgm:pt>
    <dgm:pt modelId="{E2456E0A-B892-4492-AB3C-5A3C6645E861}" type="pres">
      <dgm:prSet presAssocID="{01A51D0B-C184-4C38-AA9B-377C1AEB4D19}" presName="node" presStyleLbl="node1" presStyleIdx="0" presStyleCnt="5" custRadScaleRad="100709" custRadScaleInc="4120">
        <dgm:presLayoutVars>
          <dgm:bulletEnabled val="1"/>
        </dgm:presLayoutVars>
      </dgm:prSet>
      <dgm:spPr/>
    </dgm:pt>
    <dgm:pt modelId="{37A0B55E-9E25-49E3-8AFD-79EDB5CB588B}" type="pres">
      <dgm:prSet presAssocID="{BAF924E5-81D5-4D72-81C5-B54CB7DFB1FE}" presName="Name9" presStyleLbl="parChTrans1D2" presStyleIdx="1" presStyleCnt="5"/>
      <dgm:spPr/>
    </dgm:pt>
    <dgm:pt modelId="{A06335C5-CF03-40F3-BF64-03A420851BE6}" type="pres">
      <dgm:prSet presAssocID="{BAF924E5-81D5-4D72-81C5-B54CB7DFB1FE}" presName="connTx" presStyleLbl="parChTrans1D2" presStyleIdx="1" presStyleCnt="5"/>
      <dgm:spPr/>
    </dgm:pt>
    <dgm:pt modelId="{2F433002-9A68-4D81-A84E-F10FBCD6E882}" type="pres">
      <dgm:prSet presAssocID="{ED992D04-BCC4-4180-936E-7F76937E9C22}" presName="node" presStyleLbl="node1" presStyleIdx="1" presStyleCnt="5">
        <dgm:presLayoutVars>
          <dgm:bulletEnabled val="1"/>
        </dgm:presLayoutVars>
      </dgm:prSet>
      <dgm:spPr/>
    </dgm:pt>
    <dgm:pt modelId="{162F17C8-05C7-4802-B074-4DB9EA5CB6EB}" type="pres">
      <dgm:prSet presAssocID="{BBDF255E-C590-4A22-ADC1-A3472C1234F6}" presName="Name9" presStyleLbl="parChTrans1D2" presStyleIdx="2" presStyleCnt="5"/>
      <dgm:spPr/>
    </dgm:pt>
    <dgm:pt modelId="{78C1D4DB-58B3-49CF-96BD-DE3286EAB703}" type="pres">
      <dgm:prSet presAssocID="{BBDF255E-C590-4A22-ADC1-A3472C1234F6}" presName="connTx" presStyleLbl="parChTrans1D2" presStyleIdx="2" presStyleCnt="5"/>
      <dgm:spPr/>
    </dgm:pt>
    <dgm:pt modelId="{CC28C003-7306-41B8-9683-8F35A5B1CC1E}" type="pres">
      <dgm:prSet presAssocID="{295E113A-F8D1-4988-A4DA-9525419007A5}" presName="node" presStyleLbl="node1" presStyleIdx="2" presStyleCnt="5">
        <dgm:presLayoutVars>
          <dgm:bulletEnabled val="1"/>
        </dgm:presLayoutVars>
      </dgm:prSet>
      <dgm:spPr/>
    </dgm:pt>
    <dgm:pt modelId="{E9874813-4349-4FCD-B61A-A88328AC6E8D}" type="pres">
      <dgm:prSet presAssocID="{110FC43D-32CF-4D01-A1F0-383D33207B94}" presName="Name9" presStyleLbl="parChTrans1D2" presStyleIdx="3" presStyleCnt="5"/>
      <dgm:spPr/>
    </dgm:pt>
    <dgm:pt modelId="{E8492312-7453-4ED1-BD84-E7C20D06A4D0}" type="pres">
      <dgm:prSet presAssocID="{110FC43D-32CF-4D01-A1F0-383D33207B94}" presName="connTx" presStyleLbl="parChTrans1D2" presStyleIdx="3" presStyleCnt="5"/>
      <dgm:spPr/>
    </dgm:pt>
    <dgm:pt modelId="{EFC4B747-B090-491C-9B9F-F7004615F3D3}" type="pres">
      <dgm:prSet presAssocID="{41091270-7837-4D0E-B1E4-E843CFCDB813}" presName="node" presStyleLbl="node1" presStyleIdx="3" presStyleCnt="5" custRadScaleRad="99399" custRadScaleInc="7910">
        <dgm:presLayoutVars>
          <dgm:bulletEnabled val="1"/>
        </dgm:presLayoutVars>
      </dgm:prSet>
      <dgm:spPr/>
    </dgm:pt>
    <dgm:pt modelId="{6A065662-1114-4A2C-B988-9C54FEA84E1C}" type="pres">
      <dgm:prSet presAssocID="{8FDAF72E-7C71-4CBD-8E21-F6C37E82AD2C}" presName="Name9" presStyleLbl="parChTrans1D2" presStyleIdx="4" presStyleCnt="5"/>
      <dgm:spPr/>
    </dgm:pt>
    <dgm:pt modelId="{72CA44C4-430C-41AC-A153-340A5B379E5F}" type="pres">
      <dgm:prSet presAssocID="{8FDAF72E-7C71-4CBD-8E21-F6C37E82AD2C}" presName="connTx" presStyleLbl="parChTrans1D2" presStyleIdx="4" presStyleCnt="5"/>
      <dgm:spPr/>
    </dgm:pt>
    <dgm:pt modelId="{319493C5-4049-4D18-9E4D-00A3BC0EC623}" type="pres">
      <dgm:prSet presAssocID="{0544BCC4-C416-40BD-AF83-A585A304E8A2}" presName="node" presStyleLbl="node1" presStyleIdx="4" presStyleCnt="5">
        <dgm:presLayoutVars>
          <dgm:bulletEnabled val="1"/>
        </dgm:presLayoutVars>
      </dgm:prSet>
      <dgm:spPr/>
    </dgm:pt>
  </dgm:ptLst>
  <dgm:cxnLst>
    <dgm:cxn modelId="{B3CAD601-B474-40F8-956B-42F6B87F5BDE}" type="presOf" srcId="{8FDAF72E-7C71-4CBD-8E21-F6C37E82AD2C}" destId="{72CA44C4-430C-41AC-A153-340A5B379E5F}" srcOrd="1" destOrd="0" presId="urn:microsoft.com/office/officeart/2005/8/layout/radial1"/>
    <dgm:cxn modelId="{8BBAE409-E6FF-4AC3-9181-C444EA99F9D4}" type="presOf" srcId="{FA563C89-A1BB-426F-AE34-522DB84DFD41}" destId="{BC7B2E03-AD95-4D65-8BA0-C8A7500FBC94}" srcOrd="0" destOrd="0" presId="urn:microsoft.com/office/officeart/2005/8/layout/radial1"/>
    <dgm:cxn modelId="{037E1819-C0A4-4EAE-837E-D0AE56942F72}" type="presOf" srcId="{110FC43D-32CF-4D01-A1F0-383D33207B94}" destId="{E8492312-7453-4ED1-BD84-E7C20D06A4D0}" srcOrd="1" destOrd="0" presId="urn:microsoft.com/office/officeart/2005/8/layout/radial1"/>
    <dgm:cxn modelId="{59837F20-06B7-46C0-89F3-F5242BBEE202}" type="presOf" srcId="{ED992D04-BCC4-4180-936E-7F76937E9C22}" destId="{2F433002-9A68-4D81-A84E-F10FBCD6E882}" srcOrd="0" destOrd="0" presId="urn:microsoft.com/office/officeart/2005/8/layout/radial1"/>
    <dgm:cxn modelId="{6C198D2E-26A7-4EE5-B0B2-E784432880DF}" srcId="{FA563C89-A1BB-426F-AE34-522DB84DFD41}" destId="{DB00420C-DFC4-42D8-9160-FBC78D70BE8E}" srcOrd="0" destOrd="0" parTransId="{BF90AD47-29C2-4B30-8D98-73FB47A5D976}" sibTransId="{DE9EE1CA-8C7D-40C8-B8C0-57E76324568A}"/>
    <dgm:cxn modelId="{B52ADF34-DEF0-41A5-AADC-68B4EDD6D3A7}" type="presOf" srcId="{0544BCC4-C416-40BD-AF83-A585A304E8A2}" destId="{319493C5-4049-4D18-9E4D-00A3BC0EC623}" srcOrd="0" destOrd="0" presId="urn:microsoft.com/office/officeart/2005/8/layout/radial1"/>
    <dgm:cxn modelId="{5F60F734-A7F7-47DD-A201-ED3FDBAAB021}" type="presOf" srcId="{BBDF255E-C590-4A22-ADC1-A3472C1234F6}" destId="{78C1D4DB-58B3-49CF-96BD-DE3286EAB703}" srcOrd="1" destOrd="0" presId="urn:microsoft.com/office/officeart/2005/8/layout/radial1"/>
    <dgm:cxn modelId="{C857024A-B92F-4368-AA6B-3887A5FBC791}" type="presOf" srcId="{8FDAF72E-7C71-4CBD-8E21-F6C37E82AD2C}" destId="{6A065662-1114-4A2C-B988-9C54FEA84E1C}" srcOrd="0" destOrd="0" presId="urn:microsoft.com/office/officeart/2005/8/layout/radial1"/>
    <dgm:cxn modelId="{A3E76651-3B72-446D-AB76-88DE3424A8C8}" type="presOf" srcId="{DB00420C-DFC4-42D8-9160-FBC78D70BE8E}" destId="{CE2A73F1-8CC3-485F-8CB9-200BEEF2E79E}" srcOrd="0" destOrd="0" presId="urn:microsoft.com/office/officeart/2005/8/layout/radial1"/>
    <dgm:cxn modelId="{880A7472-8DE8-4ADA-9787-74F27A3C1A72}" srcId="{DB00420C-DFC4-42D8-9160-FBC78D70BE8E}" destId="{295E113A-F8D1-4988-A4DA-9525419007A5}" srcOrd="2" destOrd="0" parTransId="{BBDF255E-C590-4A22-ADC1-A3472C1234F6}" sibTransId="{35ED6C13-4DFB-4873-9C23-B379A2F74438}"/>
    <dgm:cxn modelId="{4722FF57-3E9E-4558-BE18-547A9CB5C14F}" type="presOf" srcId="{BAF924E5-81D5-4D72-81C5-B54CB7DFB1FE}" destId="{37A0B55E-9E25-49E3-8AFD-79EDB5CB588B}" srcOrd="0" destOrd="0" presId="urn:microsoft.com/office/officeart/2005/8/layout/radial1"/>
    <dgm:cxn modelId="{1DB54C83-1371-4A39-B729-CEFF47EF7040}" type="presOf" srcId="{01A51D0B-C184-4C38-AA9B-377C1AEB4D19}" destId="{E2456E0A-B892-4492-AB3C-5A3C6645E861}" srcOrd="0" destOrd="0" presId="urn:microsoft.com/office/officeart/2005/8/layout/radial1"/>
    <dgm:cxn modelId="{79282586-78A9-47AB-B667-E53EE5637CF6}" srcId="{DB00420C-DFC4-42D8-9160-FBC78D70BE8E}" destId="{0544BCC4-C416-40BD-AF83-A585A304E8A2}" srcOrd="4" destOrd="0" parTransId="{8FDAF72E-7C71-4CBD-8E21-F6C37E82AD2C}" sibTransId="{8311C968-D429-40E5-ACB4-9062C19C1E97}"/>
    <dgm:cxn modelId="{64901D9C-9107-47EA-8EFC-50B251AA2872}" type="presOf" srcId="{41091270-7837-4D0E-B1E4-E843CFCDB813}" destId="{EFC4B747-B090-491C-9B9F-F7004615F3D3}" srcOrd="0" destOrd="0" presId="urn:microsoft.com/office/officeart/2005/8/layout/radial1"/>
    <dgm:cxn modelId="{29960DB2-FCED-4D38-BB9C-E96EF8BB692E}" srcId="{DB00420C-DFC4-42D8-9160-FBC78D70BE8E}" destId="{41091270-7837-4D0E-B1E4-E843CFCDB813}" srcOrd="3" destOrd="0" parTransId="{110FC43D-32CF-4D01-A1F0-383D33207B94}" sibTransId="{E8486D30-5779-4716-9C58-104853506376}"/>
    <dgm:cxn modelId="{5D3E7BB5-3885-44A8-898A-1E954D75225F}" type="presOf" srcId="{BAF924E5-81D5-4D72-81C5-B54CB7DFB1FE}" destId="{A06335C5-CF03-40F3-BF64-03A420851BE6}" srcOrd="1" destOrd="0" presId="urn:microsoft.com/office/officeart/2005/8/layout/radial1"/>
    <dgm:cxn modelId="{54E4AEBD-5946-4BB3-9A1D-1A5F567E4FD8}" type="presOf" srcId="{A1F0F1A2-B244-421F-9A8B-0E2E6A731EDA}" destId="{25869AC9-2315-4AC7-A11D-07640C239292}" srcOrd="1" destOrd="0" presId="urn:microsoft.com/office/officeart/2005/8/layout/radial1"/>
    <dgm:cxn modelId="{3D8F05D0-8FCD-4015-A293-0EBCD53FE983}" srcId="{DB00420C-DFC4-42D8-9160-FBC78D70BE8E}" destId="{ED992D04-BCC4-4180-936E-7F76937E9C22}" srcOrd="1" destOrd="0" parTransId="{BAF924E5-81D5-4D72-81C5-B54CB7DFB1FE}" sibTransId="{DF1C0840-EA0B-48B9-A4A0-4364E773CBD2}"/>
    <dgm:cxn modelId="{823796D1-3DDF-4F42-9149-E22959E5AC05}" type="presOf" srcId="{110FC43D-32CF-4D01-A1F0-383D33207B94}" destId="{E9874813-4349-4FCD-B61A-A88328AC6E8D}" srcOrd="0" destOrd="0" presId="urn:microsoft.com/office/officeart/2005/8/layout/radial1"/>
    <dgm:cxn modelId="{F3BBC6D5-035E-44F7-842E-5B2B975F4B0E}" type="presOf" srcId="{BBDF255E-C590-4A22-ADC1-A3472C1234F6}" destId="{162F17C8-05C7-4802-B074-4DB9EA5CB6EB}" srcOrd="0" destOrd="0" presId="urn:microsoft.com/office/officeart/2005/8/layout/radial1"/>
    <dgm:cxn modelId="{24BC27DB-F57C-4A9D-987A-27C920317226}" type="presOf" srcId="{A1F0F1A2-B244-421F-9A8B-0E2E6A731EDA}" destId="{BA8B6700-EDC5-4325-A311-88DF7BFB4AAD}" srcOrd="0" destOrd="0" presId="urn:microsoft.com/office/officeart/2005/8/layout/radial1"/>
    <dgm:cxn modelId="{BD9D7EDC-FD74-4123-B7B4-976824D9E4AB}" type="presOf" srcId="{295E113A-F8D1-4988-A4DA-9525419007A5}" destId="{CC28C003-7306-41B8-9683-8F35A5B1CC1E}" srcOrd="0" destOrd="0" presId="urn:microsoft.com/office/officeart/2005/8/layout/radial1"/>
    <dgm:cxn modelId="{C3E8BEFA-27D7-4D1B-8B1D-5051569AF259}" srcId="{DB00420C-DFC4-42D8-9160-FBC78D70BE8E}" destId="{01A51D0B-C184-4C38-AA9B-377C1AEB4D19}" srcOrd="0" destOrd="0" parTransId="{A1F0F1A2-B244-421F-9A8B-0E2E6A731EDA}" sibTransId="{87C5878D-0FDE-4C4C-9753-31774FAFE722}"/>
    <dgm:cxn modelId="{4CDE450E-6393-4FF4-BB6A-64FF96C489A6}" type="presParOf" srcId="{BC7B2E03-AD95-4D65-8BA0-C8A7500FBC94}" destId="{CE2A73F1-8CC3-485F-8CB9-200BEEF2E79E}" srcOrd="0" destOrd="0" presId="urn:microsoft.com/office/officeart/2005/8/layout/radial1"/>
    <dgm:cxn modelId="{58C99349-6F40-4674-B01D-5652D4A4C457}" type="presParOf" srcId="{BC7B2E03-AD95-4D65-8BA0-C8A7500FBC94}" destId="{BA8B6700-EDC5-4325-A311-88DF7BFB4AAD}" srcOrd="1" destOrd="0" presId="urn:microsoft.com/office/officeart/2005/8/layout/radial1"/>
    <dgm:cxn modelId="{74FDA2F6-30EC-4354-BFB8-9722B565ADB9}" type="presParOf" srcId="{BA8B6700-EDC5-4325-A311-88DF7BFB4AAD}" destId="{25869AC9-2315-4AC7-A11D-07640C239292}" srcOrd="0" destOrd="0" presId="urn:microsoft.com/office/officeart/2005/8/layout/radial1"/>
    <dgm:cxn modelId="{A85EA947-E4E1-40C2-A39A-53F1A5CBA601}" type="presParOf" srcId="{BC7B2E03-AD95-4D65-8BA0-C8A7500FBC94}" destId="{E2456E0A-B892-4492-AB3C-5A3C6645E861}" srcOrd="2" destOrd="0" presId="urn:microsoft.com/office/officeart/2005/8/layout/radial1"/>
    <dgm:cxn modelId="{E2D39B0B-A8D9-4744-86A1-93B38462A990}" type="presParOf" srcId="{BC7B2E03-AD95-4D65-8BA0-C8A7500FBC94}" destId="{37A0B55E-9E25-49E3-8AFD-79EDB5CB588B}" srcOrd="3" destOrd="0" presId="urn:microsoft.com/office/officeart/2005/8/layout/radial1"/>
    <dgm:cxn modelId="{868B5C1B-1614-472E-96C2-898CFA80B917}" type="presParOf" srcId="{37A0B55E-9E25-49E3-8AFD-79EDB5CB588B}" destId="{A06335C5-CF03-40F3-BF64-03A420851BE6}" srcOrd="0" destOrd="0" presId="urn:microsoft.com/office/officeart/2005/8/layout/radial1"/>
    <dgm:cxn modelId="{ED7F75D3-3F7F-4A03-87BD-38EC5ADAAC1E}" type="presParOf" srcId="{BC7B2E03-AD95-4D65-8BA0-C8A7500FBC94}" destId="{2F433002-9A68-4D81-A84E-F10FBCD6E882}" srcOrd="4" destOrd="0" presId="urn:microsoft.com/office/officeart/2005/8/layout/radial1"/>
    <dgm:cxn modelId="{F19BF734-C998-4718-BD19-097C3949F108}" type="presParOf" srcId="{BC7B2E03-AD95-4D65-8BA0-C8A7500FBC94}" destId="{162F17C8-05C7-4802-B074-4DB9EA5CB6EB}" srcOrd="5" destOrd="0" presId="urn:microsoft.com/office/officeart/2005/8/layout/radial1"/>
    <dgm:cxn modelId="{CDAE362E-B53F-4C65-B1C3-30897DD5F83D}" type="presParOf" srcId="{162F17C8-05C7-4802-B074-4DB9EA5CB6EB}" destId="{78C1D4DB-58B3-49CF-96BD-DE3286EAB703}" srcOrd="0" destOrd="0" presId="urn:microsoft.com/office/officeart/2005/8/layout/radial1"/>
    <dgm:cxn modelId="{9309871E-B989-4668-9882-C22377D48FFE}" type="presParOf" srcId="{BC7B2E03-AD95-4D65-8BA0-C8A7500FBC94}" destId="{CC28C003-7306-41B8-9683-8F35A5B1CC1E}" srcOrd="6" destOrd="0" presId="urn:microsoft.com/office/officeart/2005/8/layout/radial1"/>
    <dgm:cxn modelId="{2426914F-001B-4AE8-8542-89FEC5846AC9}" type="presParOf" srcId="{BC7B2E03-AD95-4D65-8BA0-C8A7500FBC94}" destId="{E9874813-4349-4FCD-B61A-A88328AC6E8D}" srcOrd="7" destOrd="0" presId="urn:microsoft.com/office/officeart/2005/8/layout/radial1"/>
    <dgm:cxn modelId="{951AC58A-294F-459F-86BD-9DA512570950}" type="presParOf" srcId="{E9874813-4349-4FCD-B61A-A88328AC6E8D}" destId="{E8492312-7453-4ED1-BD84-E7C20D06A4D0}" srcOrd="0" destOrd="0" presId="urn:microsoft.com/office/officeart/2005/8/layout/radial1"/>
    <dgm:cxn modelId="{5D5680DE-CCF6-4EC3-8888-9FE96B78F5C1}" type="presParOf" srcId="{BC7B2E03-AD95-4D65-8BA0-C8A7500FBC94}" destId="{EFC4B747-B090-491C-9B9F-F7004615F3D3}" srcOrd="8" destOrd="0" presId="urn:microsoft.com/office/officeart/2005/8/layout/radial1"/>
    <dgm:cxn modelId="{73A315DE-A2D5-4548-8E06-56D0FFE107A2}" type="presParOf" srcId="{BC7B2E03-AD95-4D65-8BA0-C8A7500FBC94}" destId="{6A065662-1114-4A2C-B988-9C54FEA84E1C}" srcOrd="9" destOrd="0" presId="urn:microsoft.com/office/officeart/2005/8/layout/radial1"/>
    <dgm:cxn modelId="{D323771B-D3A3-41B5-B395-D04D38CE0C66}" type="presParOf" srcId="{6A065662-1114-4A2C-B988-9C54FEA84E1C}" destId="{72CA44C4-430C-41AC-A153-340A5B379E5F}" srcOrd="0" destOrd="0" presId="urn:microsoft.com/office/officeart/2005/8/layout/radial1"/>
    <dgm:cxn modelId="{A0AAD959-B28D-42E3-9857-3492F1372B5F}" type="presParOf" srcId="{BC7B2E03-AD95-4D65-8BA0-C8A7500FBC94}" destId="{319493C5-4049-4D18-9E4D-00A3BC0EC62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63C89-A1BB-426F-AE34-522DB84DFD4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B2E03-AD95-4D65-8BA0-C8A7500FBC94}" type="pres">
      <dgm:prSet presAssocID="{FA563C89-A1BB-426F-AE34-522DB84DFD4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8BBAE409-E6FF-4AC3-9181-C444EA99F9D4}" type="presOf" srcId="{FA563C89-A1BB-426F-AE34-522DB84DFD41}" destId="{BC7B2E03-AD95-4D65-8BA0-C8A7500FBC94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A73F1-8CC3-485F-8CB9-200BEEF2E79E}">
      <dsp:nvSpPr>
        <dsp:cNvPr id="0" name=""/>
        <dsp:cNvSpPr/>
      </dsp:nvSpPr>
      <dsp:spPr>
        <a:xfrm>
          <a:off x="4741500" y="2372639"/>
          <a:ext cx="1804592" cy="1804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বায়ু দূষণের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ক্ষতিকর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প্রভাব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05776" y="2636915"/>
        <a:ext cx="1276040" cy="1276040"/>
      </dsp:txXfrm>
    </dsp:sp>
    <dsp:sp modelId="{BA8B6700-EDC5-4325-A311-88DF7BFB4AAD}">
      <dsp:nvSpPr>
        <dsp:cNvPr id="0" name=""/>
        <dsp:cNvSpPr/>
      </dsp:nvSpPr>
      <dsp:spPr>
        <a:xfrm rot="16288992">
          <a:off x="5393225" y="2077442"/>
          <a:ext cx="562409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62409" y="143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60370" y="2077771"/>
        <a:ext cx="28120" cy="28120"/>
      </dsp:txXfrm>
    </dsp:sp>
    <dsp:sp modelId="{E2456E0A-B892-4492-AB3C-5A3C6645E861}">
      <dsp:nvSpPr>
        <dsp:cNvPr id="0" name=""/>
        <dsp:cNvSpPr/>
      </dsp:nvSpPr>
      <dsp:spPr>
        <a:xfrm>
          <a:off x="4802767" y="6430"/>
          <a:ext cx="1804592" cy="1804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ব্রঙ্কাইটিস</a:t>
          </a:r>
          <a:endParaRPr lang="en-US" sz="2400" b="1" kern="1200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7043" y="270706"/>
        <a:ext cx="1276040" cy="1276040"/>
      </dsp:txXfrm>
    </dsp:sp>
    <dsp:sp modelId="{37A0B55E-9E25-49E3-8AFD-79EDB5CB588B}">
      <dsp:nvSpPr>
        <dsp:cNvPr id="0" name=""/>
        <dsp:cNvSpPr/>
      </dsp:nvSpPr>
      <dsp:spPr>
        <a:xfrm rot="20520000">
          <a:off x="6488576" y="2897399"/>
          <a:ext cx="545745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45745" y="143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47805" y="2898144"/>
        <a:ext cx="27287" cy="27287"/>
      </dsp:txXfrm>
    </dsp:sp>
    <dsp:sp modelId="{2F433002-9A68-4D81-A84E-F10FBCD6E882}">
      <dsp:nvSpPr>
        <dsp:cNvPr id="0" name=""/>
        <dsp:cNvSpPr/>
      </dsp:nvSpPr>
      <dsp:spPr>
        <a:xfrm>
          <a:off x="6976804" y="1646345"/>
          <a:ext cx="1804592" cy="1804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ফুসফুসে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ক্যান্সার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41080" y="1910621"/>
        <a:ext cx="1276040" cy="1276040"/>
      </dsp:txXfrm>
    </dsp:sp>
    <dsp:sp modelId="{162F17C8-05C7-4802-B074-4DB9EA5CB6EB}">
      <dsp:nvSpPr>
        <dsp:cNvPr id="0" name=""/>
        <dsp:cNvSpPr/>
      </dsp:nvSpPr>
      <dsp:spPr>
        <a:xfrm rot="3240000">
          <a:off x="6061671" y="4211278"/>
          <a:ext cx="545745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45745" y="143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20900" y="4212023"/>
        <a:ext cx="27287" cy="27287"/>
      </dsp:txXfrm>
    </dsp:sp>
    <dsp:sp modelId="{CC28C003-7306-41B8-9683-8F35A5B1CC1E}">
      <dsp:nvSpPr>
        <dsp:cNvPr id="0" name=""/>
        <dsp:cNvSpPr/>
      </dsp:nvSpPr>
      <dsp:spPr>
        <a:xfrm>
          <a:off x="6122994" y="4274102"/>
          <a:ext cx="1804592" cy="1804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উচ্চ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রক্তচাপ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87270" y="4538378"/>
        <a:ext cx="1276040" cy="1276040"/>
      </dsp:txXfrm>
    </dsp:sp>
    <dsp:sp modelId="{E9874813-4349-4FCD-B61A-A88328AC6E8D}">
      <dsp:nvSpPr>
        <dsp:cNvPr id="0" name=""/>
        <dsp:cNvSpPr/>
      </dsp:nvSpPr>
      <dsp:spPr>
        <a:xfrm rot="7730856">
          <a:off x="4645291" y="4170288"/>
          <a:ext cx="531619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31619" y="143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97810" y="4171386"/>
        <a:ext cx="26580" cy="26580"/>
      </dsp:txXfrm>
    </dsp:sp>
    <dsp:sp modelId="{EFC4B747-B090-491C-9B9F-F7004615F3D3}">
      <dsp:nvSpPr>
        <dsp:cNvPr id="0" name=""/>
        <dsp:cNvSpPr/>
      </dsp:nvSpPr>
      <dsp:spPr>
        <a:xfrm>
          <a:off x="3276109" y="4192121"/>
          <a:ext cx="1804592" cy="1804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cap="none" spc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হাঁপানি</a:t>
          </a:r>
          <a:endParaRPr lang="en-US" sz="2400" b="1" kern="1200" cap="none" spc="0" dirty="0">
            <a:ln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0385" y="4456397"/>
        <a:ext cx="1276040" cy="1276040"/>
      </dsp:txXfrm>
    </dsp:sp>
    <dsp:sp modelId="{6A065662-1114-4A2C-B988-9C54FEA84E1C}">
      <dsp:nvSpPr>
        <dsp:cNvPr id="0" name=""/>
        <dsp:cNvSpPr/>
      </dsp:nvSpPr>
      <dsp:spPr>
        <a:xfrm rot="11880000">
          <a:off x="4253272" y="2897399"/>
          <a:ext cx="545745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45745" y="1438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512501" y="2898144"/>
        <a:ext cx="27287" cy="27287"/>
      </dsp:txXfrm>
    </dsp:sp>
    <dsp:sp modelId="{319493C5-4049-4D18-9E4D-00A3BC0EC623}">
      <dsp:nvSpPr>
        <dsp:cNvPr id="0" name=""/>
        <dsp:cNvSpPr/>
      </dsp:nvSpPr>
      <dsp:spPr>
        <a:xfrm>
          <a:off x="2506196" y="1646345"/>
          <a:ext cx="1804592" cy="18045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মাথা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rPr>
            <a:t>ব্যাথা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0472" y="1910621"/>
        <a:ext cx="1276040" cy="127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F8728-2BA0-4A28-9FF5-0D3A0974353D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0A23C-7A7A-4D04-B1C6-B7834FED2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8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0A23C-7A7A-4D04-B1C6-B7834FED2A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1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4831-C40E-4770-B493-DA6BB637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32EC7-AF0E-4818-9639-96E94BCE9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99CC3-D3B8-4B53-9031-950AA67A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A2AFB-59B9-4545-9F06-698281B7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C9DC3-6E01-4035-8120-F17390E2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658-468F-40F4-988D-B9D39D5D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61260-044D-45D0-ACED-14D7BBE6D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92AA8-4EA1-4A3C-912A-B9B8AC71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8BA65-434F-4175-896F-A05DE174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77361-1482-445A-A712-9BD14EF5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7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239D3F-0D28-4958-8E12-D8DB0BF77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B6423-1EE9-4CE7-A277-AE37C0E76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1EBC6-97FD-461E-9184-CFDFC8B0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38DA-72F2-4390-A5F9-958A1DDB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F1869-BC3A-4E13-A3EF-499C4D87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1952-F7B5-4081-A809-FF4D6CE3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BD953-F6B3-4E70-884E-EE3D3CB84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52F72-1E8D-477E-AD15-F9CE398A2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A8E36-E0D2-442D-9909-7FABFCA5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B40D5-AE45-43E5-8329-3A4CCF3A1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8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163B-AF09-483B-9A36-1619C346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EEF8B-D39D-497B-91F2-02E9121A9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30435-D9AD-4550-8A0C-A1322035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BB12E-003E-444A-ABA0-506BD8E1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8A0A0-A680-49D8-A062-2D637F758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0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8FCE0-E7E2-4137-9881-3A89ECA6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73A5B-EDBD-4D8B-8F65-8710907D0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7B10C-40FA-421D-A850-A120F4050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37042-C39A-468D-A300-6E8D746C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D2FED-25FA-48CB-B290-F90F0866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015BA-7CCD-4BE8-B62E-7145C779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2248-9413-4ECC-A150-623A6CCA1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1FB0D-8D5B-42C7-BCDE-E5A3C051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D5F89-F9AA-48F0-B375-E9098B8F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4D40B-4A28-4B19-B010-CCF8A7775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EA9F5-4F2A-4061-BC8A-92F01C11F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7410E3-B6C2-43C2-96FB-8EB773FC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D87B0E-7F99-47AE-8B8B-CD5B6089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49C45-C83E-4FAA-AAB8-D5F2CBC1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8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7A26-4A40-4DF5-963E-F88C64D64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EB203-65B3-4CB7-8213-34FFB519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68C22-5DBB-443D-9853-84243C68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03737-1E41-4D12-B490-14C4CA1C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5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49964-8CDD-40A5-B118-2381F401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B0508-FD29-4E18-8957-B339A00E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EAE22-CB06-4475-9F6D-5BEBFF45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EF6A-1FD0-4FB1-AE46-8C583264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3546F-8BB9-4523-8A7F-69996BF27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298D4-91F5-4B10-9579-27B1ED32B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867F7-02EA-4482-9AE1-3D7B328B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FA9DF-9D38-4CCC-A5AE-9696EA1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2A6BC-3211-4369-BA97-A8813677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6D5E3-4D2C-4FBD-B3C6-D6258AFF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EDE16-8C87-4D28-BC50-40EC2C64E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D7AC7-473F-4736-8A53-A946742FD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72690-F697-48CF-84AE-666FCB28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C3547-D7F6-4D01-A2A1-A60239EC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E1CBE-FAB7-4D0B-B0B0-BE7EBC8E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9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0ABF5-52EC-434E-9C02-4CC0FB7D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F02B7-20EF-41F1-B2B9-BEC7D4D61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19721-1CEB-4958-B5D2-BC421960B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2A4A-108A-4ED5-9F65-0FC5A0AB0827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41E8E-AB6E-442B-B540-2377F985C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B27EB-0341-4554-A8AD-C23ADDA8E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95D6-6960-42B1-B2FE-7B759EF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4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f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4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4603" y="189915"/>
            <a:ext cx="11802794" cy="64219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AE0180-EF35-458D-BFEF-70F32705E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" y="246185"/>
            <a:ext cx="11774773" cy="636563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87516AA-93B4-4E86-A677-E4406BB646D7}"/>
              </a:ext>
            </a:extLst>
          </p:cNvPr>
          <p:cNvSpPr/>
          <p:nvPr/>
        </p:nvSpPr>
        <p:spPr>
          <a:xfrm rot="5400000">
            <a:off x="509259" y="177517"/>
            <a:ext cx="3751288" cy="4108285"/>
          </a:xfrm>
          <a:prstGeom prst="rtTriangle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3053029-A856-4A4F-A54F-0E55BC68C3B2}"/>
              </a:ext>
            </a:extLst>
          </p:cNvPr>
          <p:cNvSpPr/>
          <p:nvPr/>
        </p:nvSpPr>
        <p:spPr>
          <a:xfrm rot="16200000">
            <a:off x="4665151" y="-802241"/>
            <a:ext cx="2997857" cy="11610593"/>
          </a:xfrm>
          <a:prstGeom prst="rtTriangle">
            <a:avLst/>
          </a:prstGeom>
          <a:solidFill>
            <a:srgbClr val="FFFF0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pattFill prst="ltHorz">
                <a:fgClr>
                  <a:schemeClr val="accent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5005B09-F1BF-4669-AB01-200FD8FE81E4}"/>
              </a:ext>
            </a:extLst>
          </p:cNvPr>
          <p:cNvSpPr/>
          <p:nvPr/>
        </p:nvSpPr>
        <p:spPr>
          <a:xfrm rot="18961552">
            <a:off x="-323860" y="590244"/>
            <a:ext cx="4902209" cy="2247275"/>
          </a:xfrm>
          <a:prstGeom prst="triangle">
            <a:avLst/>
          </a:prstGeom>
          <a:solidFill>
            <a:srgbClr val="00B05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1845791-6584-4096-AED7-398FC8C02531}"/>
              </a:ext>
            </a:extLst>
          </p:cNvPr>
          <p:cNvSpPr/>
          <p:nvPr/>
        </p:nvSpPr>
        <p:spPr>
          <a:xfrm rot="5400000">
            <a:off x="2243916" y="1103172"/>
            <a:ext cx="2465065" cy="3223604"/>
          </a:xfrm>
          <a:prstGeom prst="rtTriangle">
            <a:avLst/>
          </a:prstGeom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8E294-8A3A-4300-B7E7-E7FF6FA6D571}"/>
              </a:ext>
            </a:extLst>
          </p:cNvPr>
          <p:cNvSpPr txBox="1"/>
          <p:nvPr/>
        </p:nvSpPr>
        <p:spPr>
          <a:xfrm>
            <a:off x="2368447" y="2068643"/>
            <a:ext cx="91140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>
                <a:ln/>
                <a:gradFill flip="none" rotWithShape="1">
                  <a:gsLst>
                    <a:gs pos="33596">
                      <a:srgbClr val="FF0000"/>
                    </a:gs>
                    <a:gs pos="0">
                      <a:srgbClr val="FFFF00"/>
                    </a:gs>
                    <a:gs pos="71690">
                      <a:srgbClr val="002060"/>
                    </a:gs>
                    <a:gs pos="54000">
                      <a:srgbClr val="00B050"/>
                    </a:gs>
                    <a:gs pos="89000">
                      <a:srgbClr val="7030A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81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 কে স্বাগত </a:t>
            </a:r>
            <a:endParaRPr lang="en-US" sz="7200" b="1" dirty="0">
              <a:ln/>
              <a:gradFill flip="none" rotWithShape="1">
                <a:gsLst>
                  <a:gs pos="33596">
                    <a:srgbClr val="FF0000"/>
                  </a:gs>
                  <a:gs pos="0">
                    <a:srgbClr val="FFFF00"/>
                  </a:gs>
                  <a:gs pos="71690">
                    <a:srgbClr val="002060"/>
                  </a:gs>
                  <a:gs pos="54000">
                    <a:srgbClr val="00B050"/>
                  </a:gs>
                  <a:gs pos="89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81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 animBg="1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56998-E842-4EF4-B546-02E3952F3BB6}"/>
              </a:ext>
            </a:extLst>
          </p:cNvPr>
          <p:cNvSpPr txBox="1"/>
          <p:nvPr/>
        </p:nvSpPr>
        <p:spPr>
          <a:xfrm>
            <a:off x="704538" y="524656"/>
            <a:ext cx="4556779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Update on air pollution during COVID-19 – April data – WEMC">
            <a:extLst>
              <a:ext uri="{FF2B5EF4-FFF2-40B4-BE49-F238E27FC236}">
                <a16:creationId xmlns:a16="http://schemas.microsoft.com/office/drawing/2014/main" id="{BAB3EF61-3D0F-4C46-98E6-B0AE18E5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66" y="1888643"/>
            <a:ext cx="3657600" cy="2771722"/>
          </a:xfrm>
          <a:prstGeom prst="rect">
            <a:avLst/>
          </a:prstGeom>
          <a:ln w="88900" cap="sq" cmpd="thickThin">
            <a:solidFill>
              <a:srgbClr val="A1078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953A485-1183-4C92-91CF-B4308079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93" y="1873074"/>
            <a:ext cx="3657601" cy="2825694"/>
          </a:xfrm>
          <a:prstGeom prst="rect">
            <a:avLst/>
          </a:prstGeom>
          <a:ln w="88900" cap="sq" cmpd="thickThin">
            <a:solidFill>
              <a:srgbClr val="A1078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2E633-AB39-4D17-B721-E6257EF4F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21" y="1851517"/>
            <a:ext cx="2914364" cy="286880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6EB3C1-5703-46FD-A095-87AB94EBC1C3}"/>
              </a:ext>
            </a:extLst>
          </p:cNvPr>
          <p:cNvSpPr txBox="1"/>
          <p:nvPr/>
        </p:nvSpPr>
        <p:spPr>
          <a:xfrm>
            <a:off x="2728210" y="5193355"/>
            <a:ext cx="7060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যানবাহন থেকে নির্গত কালো ধোঁয়া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B3064B-D765-4D8B-BB44-4120B6618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2" y="1785610"/>
            <a:ext cx="3682584" cy="288978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FE2515A2-8CEC-4F8A-97C2-4F3232578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88" y="1805818"/>
            <a:ext cx="3657600" cy="295856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612D62-BACB-4F75-A9D8-DFE071098A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336" y="1785610"/>
            <a:ext cx="3086963" cy="2999465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2CA9A2-FF4A-4E3C-8095-6032955C471D}"/>
              </a:ext>
            </a:extLst>
          </p:cNvPr>
          <p:cNvSpPr txBox="1"/>
          <p:nvPr/>
        </p:nvSpPr>
        <p:spPr>
          <a:xfrm>
            <a:off x="2728210" y="5158251"/>
            <a:ext cx="7854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 থেকে নির্গত কালো ধোঁয়া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4603" y="215304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67E53-16D0-456F-B56E-AEBB408F69A4}"/>
              </a:ext>
            </a:extLst>
          </p:cNvPr>
          <p:cNvSpPr txBox="1"/>
          <p:nvPr/>
        </p:nvSpPr>
        <p:spPr>
          <a:xfrm>
            <a:off x="3427418" y="506391"/>
            <a:ext cx="4464557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6E10A-BE83-413F-8A6D-9DFEED11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24" y="1687497"/>
            <a:ext cx="4070966" cy="305916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CCAB5D-EA1E-4871-8C2B-9955536AF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871" y="1687498"/>
            <a:ext cx="3732210" cy="305916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D22979-D685-4A9E-9A07-8EBBF3924073}"/>
              </a:ext>
            </a:extLst>
          </p:cNvPr>
          <p:cNvSpPr txBox="1"/>
          <p:nvPr/>
        </p:nvSpPr>
        <p:spPr>
          <a:xfrm>
            <a:off x="422031" y="5240684"/>
            <a:ext cx="11268221" cy="83099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গাছ-পালা ও ময়লা আবর্জনা পোড়ানোর ফলে সৃষ্ট ধোঁয়া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247E0-973C-447D-9218-094B0EB9C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98" y="1807093"/>
            <a:ext cx="4518180" cy="2624355"/>
          </a:xfrm>
          <a:prstGeom prst="rect">
            <a:avLst/>
          </a:prstGeom>
          <a:ln w="38100" cap="rnd">
            <a:solidFill>
              <a:schemeClr val="accent2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52397-2348-4BFC-89CE-90B1A36CF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7093"/>
            <a:ext cx="4674489" cy="263107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1D80E8-D44A-4682-B67D-8F21AEE7421D}"/>
              </a:ext>
            </a:extLst>
          </p:cNvPr>
          <p:cNvSpPr txBox="1"/>
          <p:nvPr/>
        </p:nvSpPr>
        <p:spPr>
          <a:xfrm>
            <a:off x="797998" y="499381"/>
            <a:ext cx="433671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D1D8C-55D2-4CD2-A910-7839F8474314}"/>
              </a:ext>
            </a:extLst>
          </p:cNvPr>
          <p:cNvSpPr txBox="1"/>
          <p:nvPr/>
        </p:nvSpPr>
        <p:spPr>
          <a:xfrm>
            <a:off x="1648069" y="5137626"/>
            <a:ext cx="8895862" cy="83099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8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বিষাক্ত আবর্জনা পোড়ানোর ফলে সৃষ্ট ধোঁয়া</a:t>
            </a:r>
            <a:endParaRPr lang="en-US" sz="48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A4A9AB-542A-4E32-B516-D862BBB62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6413"/>
            <a:ext cx="4674489" cy="273732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42923E-30F8-4176-98C9-C64426A342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8" y="1807093"/>
            <a:ext cx="4518179" cy="2600204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EEF467-2DA3-4943-8C20-9F7C714E7B28}"/>
              </a:ext>
            </a:extLst>
          </p:cNvPr>
          <p:cNvSpPr txBox="1"/>
          <p:nvPr/>
        </p:nvSpPr>
        <p:spPr>
          <a:xfrm>
            <a:off x="1276662" y="5105374"/>
            <a:ext cx="9638675" cy="769441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ময়লা ফেলা এবং মলমূত্র ত্যাগ করা।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A3C09-1DFF-4433-80F2-2022EBC68525}"/>
              </a:ext>
            </a:extLst>
          </p:cNvPr>
          <p:cNvSpPr txBox="1"/>
          <p:nvPr/>
        </p:nvSpPr>
        <p:spPr>
          <a:xfrm>
            <a:off x="797998" y="499381"/>
            <a:ext cx="4769465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C50F8-8439-4050-A955-D2BEF473A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83" y="1966945"/>
            <a:ext cx="4297680" cy="2594724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Reducing Air Pollution and Climate Change, Brick by Brick | Climate &amp; Clean  Air Coalition">
            <a:extLst>
              <a:ext uri="{FF2B5EF4-FFF2-40B4-BE49-F238E27FC236}">
                <a16:creationId xmlns:a16="http://schemas.microsoft.com/office/drawing/2014/main" id="{F5C71D4D-5184-491A-B548-B797C0AA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42" y="1966945"/>
            <a:ext cx="4082321" cy="2594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D39389-2C76-436F-975E-163489648EB0}"/>
              </a:ext>
            </a:extLst>
          </p:cNvPr>
          <p:cNvSpPr txBox="1"/>
          <p:nvPr/>
        </p:nvSpPr>
        <p:spPr>
          <a:xfrm>
            <a:off x="3180413" y="5036695"/>
            <a:ext cx="557384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ইটের ভাটার কালো ধোঁয়া। 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D93E5C-F60A-40CC-BBE4-4DEBF022E95D}"/>
              </a:ext>
            </a:extLst>
          </p:cNvPr>
          <p:cNvGrpSpPr/>
          <p:nvPr/>
        </p:nvGrpSpPr>
        <p:grpSpPr>
          <a:xfrm>
            <a:off x="6894740" y="434715"/>
            <a:ext cx="4782597" cy="5310899"/>
            <a:chOff x="6418968" y="140677"/>
            <a:chExt cx="5238460" cy="6518300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89747DB5-BB90-4BC7-A3CE-40FB8B6998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2" b="2204"/>
            <a:stretch/>
          </p:blipFill>
          <p:spPr bwMode="auto">
            <a:xfrm>
              <a:off x="6418968" y="140677"/>
              <a:ext cx="523846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10F6CE7-F121-4F4C-BD8A-FB7A59E222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8968" y="4712677"/>
              <a:ext cx="5238460" cy="194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Arrow: Up 6">
            <a:extLst>
              <a:ext uri="{FF2B5EF4-FFF2-40B4-BE49-F238E27FC236}">
                <a16:creationId xmlns:a16="http://schemas.microsoft.com/office/drawing/2014/main" id="{6B0F6F8F-2738-42E9-BC63-A9B0443CDEA4}"/>
              </a:ext>
            </a:extLst>
          </p:cNvPr>
          <p:cNvSpPr/>
          <p:nvPr/>
        </p:nvSpPr>
        <p:spPr>
          <a:xfrm>
            <a:off x="6962933" y="1845460"/>
            <a:ext cx="524654" cy="1303687"/>
          </a:xfrm>
          <a:prstGeom prst="upArrow">
            <a:avLst>
              <a:gd name="adj1" fmla="val 32857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5BE44FC8-B06C-4B4D-8364-29B5E42AF5DE}"/>
              </a:ext>
            </a:extLst>
          </p:cNvPr>
          <p:cNvSpPr/>
          <p:nvPr/>
        </p:nvSpPr>
        <p:spPr>
          <a:xfrm>
            <a:off x="6962933" y="488332"/>
            <a:ext cx="1644082" cy="1068308"/>
          </a:xfrm>
          <a:prstGeom prst="bentArrow">
            <a:avLst>
              <a:gd name="adj1" fmla="val 13827"/>
              <a:gd name="adj2" fmla="val 14034"/>
              <a:gd name="adj3" fmla="val 30405"/>
              <a:gd name="adj4" fmla="val 357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0977688-ECFE-4F68-B83C-32001A2FDBDE}"/>
              </a:ext>
            </a:extLst>
          </p:cNvPr>
          <p:cNvSpPr/>
          <p:nvPr/>
        </p:nvSpPr>
        <p:spPr>
          <a:xfrm>
            <a:off x="8172456" y="1558977"/>
            <a:ext cx="374755" cy="15735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96FB80B-17B2-4BB1-9B63-8154BB38E4F4}"/>
              </a:ext>
            </a:extLst>
          </p:cNvPr>
          <p:cNvSpPr/>
          <p:nvPr/>
        </p:nvSpPr>
        <p:spPr>
          <a:xfrm>
            <a:off x="10183636" y="1423228"/>
            <a:ext cx="374755" cy="1573510"/>
          </a:xfrm>
          <a:prstGeom prst="down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6F1D4F-EEC7-4731-9441-2139FC0F764A}"/>
              </a:ext>
            </a:extLst>
          </p:cNvPr>
          <p:cNvSpPr/>
          <p:nvPr/>
        </p:nvSpPr>
        <p:spPr>
          <a:xfrm>
            <a:off x="8268433" y="2269192"/>
            <a:ext cx="187378" cy="3147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28AF7E-2FCD-4A65-B72A-58028F2E1720}"/>
              </a:ext>
            </a:extLst>
          </p:cNvPr>
          <p:cNvSpPr/>
          <p:nvPr/>
        </p:nvSpPr>
        <p:spPr>
          <a:xfrm>
            <a:off x="10277324" y="2182510"/>
            <a:ext cx="187378" cy="31479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4BEE6A-4843-4C90-AEA4-697C31682DBB}"/>
              </a:ext>
            </a:extLst>
          </p:cNvPr>
          <p:cNvSpPr txBox="1"/>
          <p:nvPr/>
        </p:nvSpPr>
        <p:spPr>
          <a:xfrm>
            <a:off x="647114" y="2297273"/>
            <a:ext cx="5925220" cy="144655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বায়ু দূষনের</a:t>
            </a:r>
          </a:p>
          <a:p>
            <a:pPr algn="l"/>
            <a:r>
              <a:rPr lang="bn-IN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 কি ঘটছে?</a:t>
            </a:r>
            <a:endParaRPr lang="en-US" sz="4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A074C8-D94A-4C10-8D87-9CB9BE307481}"/>
              </a:ext>
            </a:extLst>
          </p:cNvPr>
          <p:cNvSpPr txBox="1"/>
          <p:nvPr/>
        </p:nvSpPr>
        <p:spPr>
          <a:xfrm>
            <a:off x="543679" y="2392231"/>
            <a:ext cx="6351061" cy="144655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স্বাভাবিক উপাদান পরিবর্তন   </a:t>
            </a:r>
          </a:p>
          <a:p>
            <a:pPr algn="l"/>
            <a:r>
              <a:rPr lang="bn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হলে বায়ু দূষিত হয়।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C23C09-16A2-4A72-B2BC-B010F29FE1BE}"/>
              </a:ext>
            </a:extLst>
          </p:cNvPr>
          <p:cNvSpPr txBox="1"/>
          <p:nvPr/>
        </p:nvSpPr>
        <p:spPr>
          <a:xfrm>
            <a:off x="465425" y="2105129"/>
            <a:ext cx="6252587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বায়ু দূষনের ফলে আমাদের </a:t>
            </a:r>
          </a:p>
          <a:p>
            <a:pPr algn="l"/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উপর নানা ধরনের</a:t>
            </a:r>
          </a:p>
          <a:p>
            <a:pPr algn="l"/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ক্ষতিকর প্রভাব পড়ছে। 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4F5E19-7CD5-4B1E-A8D6-3538273DEB93}"/>
              </a:ext>
            </a:extLst>
          </p:cNvPr>
          <p:cNvSpPr txBox="1"/>
          <p:nvPr/>
        </p:nvSpPr>
        <p:spPr>
          <a:xfrm>
            <a:off x="619085" y="2671434"/>
            <a:ext cx="616712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তাপমাত্রা বৃদ্ধি পাচ্ছে ও </a:t>
            </a:r>
          </a:p>
          <a:p>
            <a:pPr algn="l"/>
            <a:r>
              <a:rPr lang="bn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 বৃষ্টি হচ্ছে। 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2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03588 L -1.04167E-6 0.285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8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6C8E33-246B-4895-9965-7DE074AE9FEE}"/>
              </a:ext>
            </a:extLst>
          </p:cNvPr>
          <p:cNvSpPr/>
          <p:nvPr/>
        </p:nvSpPr>
        <p:spPr>
          <a:xfrm>
            <a:off x="267287" y="292308"/>
            <a:ext cx="2872996" cy="2848131"/>
          </a:xfrm>
          <a:prstGeom prst="ellips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50376A-AD7A-46E2-AD35-BE01749EB5F2}"/>
              </a:ext>
            </a:extLst>
          </p:cNvPr>
          <p:cNvSpPr/>
          <p:nvPr/>
        </p:nvSpPr>
        <p:spPr>
          <a:xfrm>
            <a:off x="394624" y="457199"/>
            <a:ext cx="2623278" cy="2518347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 ক্ষতি</a:t>
            </a:r>
          </a:p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প্রভাব </a:t>
            </a:r>
            <a:endParaRPr lang="en-US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B0FE6-3C3F-4249-8381-F50D3A8A4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19" y="622090"/>
            <a:ext cx="3416185" cy="2353456"/>
          </a:xfrm>
          <a:prstGeom prst="rect">
            <a:avLst/>
          </a:prstGeom>
          <a:ln w="381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8" descr="we.jpg">
            <a:extLst>
              <a:ext uri="{FF2B5EF4-FFF2-40B4-BE49-F238E27FC236}">
                <a16:creationId xmlns:a16="http://schemas.microsoft.com/office/drawing/2014/main" id="{D6E02AEE-C234-490C-8102-C723CB19F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30" y="564305"/>
            <a:ext cx="3416185" cy="235345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1A69E-3985-4958-98A0-4F504E0C6C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2"/>
          <a:stretch/>
        </p:blipFill>
        <p:spPr>
          <a:xfrm>
            <a:off x="8407110" y="3798108"/>
            <a:ext cx="2799096" cy="220306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4" descr="Get headaches? Here's five things to eat or avoid">
            <a:extLst>
              <a:ext uri="{FF2B5EF4-FFF2-40B4-BE49-F238E27FC236}">
                <a16:creationId xmlns:a16="http://schemas.microsoft.com/office/drawing/2014/main" id="{D6DC0737-AEBA-4DF0-89C2-BEF9AE61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8685" y="3827731"/>
            <a:ext cx="3083301" cy="218562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d.jpg">
            <a:extLst>
              <a:ext uri="{FF2B5EF4-FFF2-40B4-BE49-F238E27FC236}">
                <a16:creationId xmlns:a16="http://schemas.microsoft.com/office/drawing/2014/main" id="{8B0FBA53-53E7-4D0D-B2ED-9AD89D0E6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27" y="3810285"/>
            <a:ext cx="3083301" cy="21908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62F7D1-C525-4B75-A961-F7DB18B232DB}"/>
              </a:ext>
            </a:extLst>
          </p:cNvPr>
          <p:cNvSpPr txBox="1"/>
          <p:nvPr/>
        </p:nvSpPr>
        <p:spPr>
          <a:xfrm>
            <a:off x="4668685" y="2996753"/>
            <a:ext cx="2092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ব্রঙ্কাইটিস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49FFC-FFD8-4887-B3B5-FCC7203CB80E}"/>
              </a:ext>
            </a:extLst>
          </p:cNvPr>
          <p:cNvSpPr txBox="1"/>
          <p:nvPr/>
        </p:nvSpPr>
        <p:spPr>
          <a:xfrm>
            <a:off x="8289843" y="2979307"/>
            <a:ext cx="279909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0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ফুসফুসে ক্যান্সার </a:t>
            </a:r>
            <a:endParaRPr lang="en-US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8E231B-16FF-4EAA-AE8E-C1A6882E6D60}"/>
              </a:ext>
            </a:extLst>
          </p:cNvPr>
          <p:cNvSpPr txBox="1"/>
          <p:nvPr/>
        </p:nvSpPr>
        <p:spPr>
          <a:xfrm>
            <a:off x="1542202" y="6013354"/>
            <a:ext cx="235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 রক্তচাপ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CE764-665D-460F-98AA-3C9C8FE1F4E2}"/>
              </a:ext>
            </a:extLst>
          </p:cNvPr>
          <p:cNvSpPr txBox="1"/>
          <p:nvPr/>
        </p:nvSpPr>
        <p:spPr>
          <a:xfrm>
            <a:off x="4996248" y="6010639"/>
            <a:ext cx="203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 ব্যাথা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1A9B73-5265-4BF2-A987-604AE94ACFF0}"/>
              </a:ext>
            </a:extLst>
          </p:cNvPr>
          <p:cNvSpPr txBox="1"/>
          <p:nvPr/>
        </p:nvSpPr>
        <p:spPr>
          <a:xfrm>
            <a:off x="9231084" y="5977953"/>
            <a:ext cx="1418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হাঁপানি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472B0C-D690-4BB3-B626-C00671FEA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893919"/>
              </p:ext>
            </p:extLst>
          </p:nvPr>
        </p:nvGraphicFramePr>
        <p:xfrm>
          <a:off x="404734" y="389744"/>
          <a:ext cx="11287594" cy="610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6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2A73F1-8CC3-485F-8CB9-200BEEF2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E2A73F1-8CC3-485F-8CB9-200BEEF2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E2A73F1-8CC3-485F-8CB9-200BEEF2E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CE2A73F1-8CC3-485F-8CB9-200BEEF2E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B6700-EDC5-4325-A311-88DF7BFB4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A8B6700-EDC5-4325-A311-88DF7BFB4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A8B6700-EDC5-4325-A311-88DF7BFB4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A8B6700-EDC5-4325-A311-88DF7BFB4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56E0A-B892-4492-AB3C-5A3C6645E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2456E0A-B892-4492-AB3C-5A3C6645E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2456E0A-B892-4492-AB3C-5A3C6645E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E2456E0A-B892-4492-AB3C-5A3C6645E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A0B55E-9E25-49E3-8AFD-79EDB5CB5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7A0B55E-9E25-49E3-8AFD-79EDB5CB5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7A0B55E-9E25-49E3-8AFD-79EDB5CB5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7A0B55E-9E25-49E3-8AFD-79EDB5CB5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433002-9A68-4D81-A84E-F10FBCD6E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F433002-9A68-4D81-A84E-F10FBCD6E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F433002-9A68-4D81-A84E-F10FBCD6E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F433002-9A68-4D81-A84E-F10FBCD6E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2F17C8-05C7-4802-B074-4DB9EA5CB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62F17C8-05C7-4802-B074-4DB9EA5CB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62F17C8-05C7-4802-B074-4DB9EA5CB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62F17C8-05C7-4802-B074-4DB9EA5CB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28C003-7306-41B8-9683-8F35A5B1C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C28C003-7306-41B8-9683-8F35A5B1C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C28C003-7306-41B8-9683-8F35A5B1C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CC28C003-7306-41B8-9683-8F35A5B1C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874813-4349-4FCD-B61A-A88328AC6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9874813-4349-4FCD-B61A-A88328AC6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9874813-4349-4FCD-B61A-A88328AC6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E9874813-4349-4FCD-B61A-A88328AC6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4B747-B090-491C-9B9F-F7004615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FC4B747-B090-491C-9B9F-F7004615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FC4B747-B090-491C-9B9F-F7004615F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EFC4B747-B090-491C-9B9F-F7004615F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065662-1114-4A2C-B988-9C54FEA8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6A065662-1114-4A2C-B988-9C54FEA8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6A065662-1114-4A2C-B988-9C54FEA84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6A065662-1114-4A2C-B988-9C54FEA84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493C5-4049-4D18-9E4D-00A3BC0E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319493C5-4049-4D18-9E4D-00A3BC0E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319493C5-4049-4D18-9E4D-00A3BC0EC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319493C5-4049-4D18-9E4D-00A3BC0EC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472B0C-D690-4BB3-B626-C00671FEA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961756"/>
              </p:ext>
            </p:extLst>
          </p:nvPr>
        </p:nvGraphicFramePr>
        <p:xfrm>
          <a:off x="404734" y="389744"/>
          <a:ext cx="11287594" cy="610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Same Side Corner Rectangle 7">
            <a:extLst>
              <a:ext uri="{FF2B5EF4-FFF2-40B4-BE49-F238E27FC236}">
                <a16:creationId xmlns:a16="http://schemas.microsoft.com/office/drawing/2014/main" id="{053D9EC0-FB42-48DB-99EC-69FBFD1D7958}"/>
              </a:ext>
            </a:extLst>
          </p:cNvPr>
          <p:cNvSpPr/>
          <p:nvPr/>
        </p:nvSpPr>
        <p:spPr>
          <a:xfrm>
            <a:off x="1083212" y="3809738"/>
            <a:ext cx="10086535" cy="1521469"/>
          </a:xfrm>
          <a:prstGeom prst="round2Same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40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</a:t>
            </a:r>
          </a:p>
          <a:p>
            <a:pPr algn="just"/>
            <a:r>
              <a:rPr lang="bn-IN" sz="40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করে লিখ? </a:t>
            </a:r>
            <a:endParaRPr lang="en-US" sz="40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24281-1D2A-4FCD-8B0E-5A6759453A9B}"/>
              </a:ext>
            </a:extLst>
          </p:cNvPr>
          <p:cNvSpPr txBox="1"/>
          <p:nvPr/>
        </p:nvSpPr>
        <p:spPr>
          <a:xfrm>
            <a:off x="1083212" y="815926"/>
            <a:ext cx="331997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864B3F-5C0A-47A3-962F-60A83AA7ED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34" y="545264"/>
            <a:ext cx="3788177" cy="284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265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4602" y="218050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10948-627D-4A93-B330-00A12780C411}"/>
              </a:ext>
            </a:extLst>
          </p:cNvPr>
          <p:cNvSpPr txBox="1"/>
          <p:nvPr/>
        </p:nvSpPr>
        <p:spPr>
          <a:xfrm>
            <a:off x="4791855" y="658879"/>
            <a:ext cx="2608289" cy="830997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পর্ব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D7A40-DB1F-4301-AA94-59D6FC519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9" y="658879"/>
            <a:ext cx="2746792" cy="2412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6E6C9-6581-498D-B825-BF109C05C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72" y="1955268"/>
            <a:ext cx="1888493" cy="2706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8E28D-2426-443A-85CA-F2355EA1B7DC}"/>
              </a:ext>
            </a:extLst>
          </p:cNvPr>
          <p:cNvSpPr txBox="1"/>
          <p:nvPr/>
        </p:nvSpPr>
        <p:spPr>
          <a:xfrm>
            <a:off x="2042774" y="5429680"/>
            <a:ext cx="760001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কোন প্রশ্ন থাকলে বলতে পার ।</a:t>
            </a:r>
            <a:endParaRPr lang="en-US" sz="4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5270A-AB44-4ECC-A922-5123C9AA6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15" y="506035"/>
            <a:ext cx="3609120" cy="270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38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183B6-6983-4ABC-B41C-460AE412D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74" y="32434"/>
            <a:ext cx="2009515" cy="2009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3B675-280A-4302-8B7D-4DA2350A6534}"/>
              </a:ext>
            </a:extLst>
          </p:cNvPr>
          <p:cNvSpPr txBox="1"/>
          <p:nvPr/>
        </p:nvSpPr>
        <p:spPr>
          <a:xfrm>
            <a:off x="473611" y="1782964"/>
            <a:ext cx="1119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দূষণের কারণ ও দূষণেরর প্রভাব নিচের ছকে পূরণ করে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9E58B-11B1-4331-910C-6DD85D442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1" y="2621079"/>
            <a:ext cx="11244778" cy="346003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4D2E4E-2624-49AE-9412-BE5AC49E97A7}"/>
              </a:ext>
            </a:extLst>
          </p:cNvPr>
          <p:cNvSpPr txBox="1"/>
          <p:nvPr/>
        </p:nvSpPr>
        <p:spPr>
          <a:xfrm>
            <a:off x="3972274" y="599077"/>
            <a:ext cx="339412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</a:p>
        </p:txBody>
      </p:sp>
    </p:spTree>
    <p:extLst>
      <p:ext uri="{BB962C8B-B14F-4D97-AF65-F5344CB8AC3E}">
        <p14:creationId xmlns:p14="http://schemas.microsoft.com/office/powerpoint/2010/main" val="404933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9ECA91-0FAE-D2A6-2CA7-8B75B346BB4A}"/>
              </a:ext>
            </a:extLst>
          </p:cNvPr>
          <p:cNvGrpSpPr/>
          <p:nvPr/>
        </p:nvGrpSpPr>
        <p:grpSpPr>
          <a:xfrm>
            <a:off x="0" y="1"/>
            <a:ext cx="12192000" cy="6858000"/>
            <a:chOff x="0" y="1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D36A15-EDEF-4B8A-92D7-98524EA62752}"/>
                </a:ext>
              </a:extLst>
            </p:cNvPr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endParaRPr lang="en-US">
                <a:solidFill>
                  <a:schemeClr val="dk1">
                    <a:alpha val="14000"/>
                  </a:schemeClr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C6D4A84-27DE-4AD9-8396-FD3BEF6F0A6F}"/>
                </a:ext>
              </a:extLst>
            </p:cNvPr>
            <p:cNvSpPr/>
            <p:nvPr/>
          </p:nvSpPr>
          <p:spPr>
            <a:xfrm>
              <a:off x="194603" y="203982"/>
              <a:ext cx="11802794" cy="6421900"/>
            </a:xfrm>
            <a:prstGeom prst="rect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6AD2C9-CA66-466A-998F-FCEF02CF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829" y="2433690"/>
              <a:ext cx="2750120" cy="3600986"/>
            </a:xfrm>
            <a:prstGeom prst="rect">
              <a:avLst/>
            </a:prstGeom>
            <a:ln w="38100"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9AE08B-0E8F-4B40-8764-E466EFB3F5D7}"/>
                </a:ext>
              </a:extLst>
            </p:cNvPr>
            <p:cNvSpPr txBox="1"/>
            <p:nvPr/>
          </p:nvSpPr>
          <p:spPr>
            <a:xfrm>
              <a:off x="8764172" y="823324"/>
              <a:ext cx="2653434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l"/>
              <a:r>
                <a:rPr lang="en-US" sz="4000" b="1" dirty="0" err="1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অধিবেশ</a:t>
              </a:r>
              <a:r>
                <a:rPr lang="en-US" sz="40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40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sz="40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40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C4F628-B0DA-4A0A-AE3E-12F273B4FCE1}"/>
                </a:ext>
              </a:extLst>
            </p:cNvPr>
            <p:cNvSpPr txBox="1"/>
            <p:nvPr/>
          </p:nvSpPr>
          <p:spPr>
            <a:xfrm>
              <a:off x="5296038" y="669435"/>
              <a:ext cx="3175408" cy="101566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6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E37059-E82F-46C1-BEBC-547ABEA91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243" y="378350"/>
              <a:ext cx="3302829" cy="31597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A550AB-94AE-421E-BEF1-3248F6E0C17A}"/>
                </a:ext>
              </a:extLst>
            </p:cNvPr>
            <p:cNvSpPr txBox="1"/>
            <p:nvPr/>
          </p:nvSpPr>
          <p:spPr>
            <a:xfrm>
              <a:off x="493016" y="3316942"/>
              <a:ext cx="7347841" cy="301621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l"/>
              <a:r>
                <a:rPr lang="bn-IN" sz="6600" b="1" dirty="0">
                  <a:ln/>
                  <a:gradFill flip="none" rotWithShape="1">
                    <a:gsLst>
                      <a:gs pos="26566">
                        <a:srgbClr val="FF0000"/>
                      </a:gs>
                      <a:gs pos="0">
                        <a:srgbClr val="00B050"/>
                      </a:gs>
                      <a:gs pos="47000">
                        <a:srgbClr val="00B0F0"/>
                      </a:gs>
                      <a:gs pos="85840">
                        <a:srgbClr val="0070C0"/>
                      </a:gs>
                      <a:gs pos="70000">
                        <a:srgbClr val="FF0000"/>
                      </a:gs>
                      <a:gs pos="100000">
                        <a:srgbClr val="FF0000"/>
                      </a:gs>
                    </a:gsLst>
                    <a:lin ang="8100000" scaled="1"/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6600" b="1" dirty="0">
                  <a:ln/>
                  <a:gradFill flip="none" rotWithShape="1">
                    <a:gsLst>
                      <a:gs pos="26566">
                        <a:srgbClr val="FF0000"/>
                      </a:gs>
                      <a:gs pos="0">
                        <a:srgbClr val="00B050"/>
                      </a:gs>
                      <a:gs pos="47000">
                        <a:srgbClr val="00B0F0"/>
                      </a:gs>
                      <a:gs pos="85840">
                        <a:srgbClr val="0070C0"/>
                      </a:gs>
                      <a:gs pos="70000">
                        <a:srgbClr val="FF0000"/>
                      </a:gs>
                      <a:gs pos="100000">
                        <a:srgbClr val="FF0000"/>
                      </a:gs>
                    </a:gsLst>
                    <a:lin ang="8100000" scaled="1"/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48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হাম্মদ</a:t>
              </a:r>
              <a:r>
                <a:rPr lang="bn-IN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সাইফুল ইসলাম </a:t>
              </a:r>
              <a:endPara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l"/>
              <a:r>
                <a:rPr lang="bn-IN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প্রধান শিক্ষক</a:t>
              </a:r>
            </a:p>
            <a:p>
              <a:pPr algn="l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হবিগঞ্জ বালিকা উচ্চ বিদ্যালয়</a:t>
              </a:r>
            </a:p>
            <a:p>
              <a:pPr algn="l"/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 ০১৭১৪৬২৭৬৫৫ </a:t>
              </a:r>
              <a:endParaRPr lang="en-US" sz="4000" b="1" dirty="0">
                <a:ln/>
                <a:gradFill>
                  <a:gsLst>
                    <a:gs pos="26566">
                      <a:srgbClr val="FF0000"/>
                    </a:gs>
                    <a:gs pos="0">
                      <a:srgbClr val="00B050"/>
                    </a:gs>
                    <a:gs pos="47000">
                      <a:srgbClr val="00B0F0"/>
                    </a:gs>
                    <a:gs pos="85840">
                      <a:srgbClr val="0070C0"/>
                    </a:gs>
                    <a:gs pos="7000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6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1F9F1-B208-4CE0-8BD4-172637A2C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" y="246186"/>
            <a:ext cx="11802794" cy="6380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7C24EF-09E6-4AB1-88A5-5F794895CB3A}"/>
              </a:ext>
            </a:extLst>
          </p:cNvPr>
          <p:cNvSpPr txBox="1"/>
          <p:nvPr/>
        </p:nvSpPr>
        <p:spPr>
          <a:xfrm>
            <a:off x="1109272" y="1198521"/>
            <a:ext cx="8597436" cy="24696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9600" b="1" dirty="0">
                <a:ln/>
                <a:gradFill>
                  <a:gsLst>
                    <a:gs pos="32708">
                      <a:srgbClr val="FF0000"/>
                    </a:gs>
                    <a:gs pos="0">
                      <a:srgbClr val="FF0000"/>
                    </a:gs>
                    <a:gs pos="59000">
                      <a:srgbClr val="FFFF00"/>
                    </a:gs>
                    <a:gs pos="83000">
                      <a:srgbClr val="00B0F0"/>
                    </a:gs>
                    <a:gs pos="100000">
                      <a:srgbClr val="FF0000"/>
                    </a:gs>
                  </a:gsLst>
                  <a:lin ang="81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 কে </a:t>
            </a:r>
            <a:r>
              <a:rPr lang="bn-IN" sz="9600" b="1" dirty="0">
                <a:ln/>
                <a:gradFill flip="none" rotWithShape="1">
                  <a:gsLst>
                    <a:gs pos="32708">
                      <a:schemeClr val="accent3">
                        <a:lumMod val="60000"/>
                        <a:lumOff val="40000"/>
                      </a:schemeClr>
                    </a:gs>
                    <a:gs pos="0">
                      <a:srgbClr val="FF0000"/>
                    </a:gs>
                    <a:gs pos="59000">
                      <a:srgbClr val="FFFF00"/>
                    </a:gs>
                    <a:gs pos="83000">
                      <a:srgbClr val="00B0F0"/>
                    </a:gs>
                    <a:gs pos="100000">
                      <a:srgbClr val="FF0000"/>
                    </a:gs>
                  </a:gsLst>
                  <a:lin ang="81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r>
              <a:rPr lang="bn-IN" sz="9600" b="1" dirty="0">
                <a:ln/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/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4603" y="218050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6E3F1-914E-4C18-A0A7-DA40ECF3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1" y="597391"/>
            <a:ext cx="3109197" cy="24398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60F47-3662-452C-B36F-BF9FC083C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62" y="643978"/>
            <a:ext cx="3359276" cy="23932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 descr="images-38.jpg">
            <a:extLst>
              <a:ext uri="{FF2B5EF4-FFF2-40B4-BE49-F238E27FC236}">
                <a16:creationId xmlns:a16="http://schemas.microsoft.com/office/drawing/2014/main" id="{4DA57E93-758C-4D3B-BC04-3F418A531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186" y="643978"/>
            <a:ext cx="3557009" cy="239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9E088E-3009-4432-878F-D06214D2E193}"/>
              </a:ext>
            </a:extLst>
          </p:cNvPr>
          <p:cNvPicPr/>
          <p:nvPr/>
        </p:nvPicPr>
        <p:blipFill rotWithShape="1">
          <a:blip r:embed="rId5"/>
          <a:srcRect t="44344" b="4704"/>
          <a:stretch/>
        </p:blipFill>
        <p:spPr bwMode="auto">
          <a:xfrm>
            <a:off x="8229600" y="3604014"/>
            <a:ext cx="3436595" cy="2610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C1276C-E80E-4B5A-AD9F-B7A2F6687A4C}"/>
              </a:ext>
            </a:extLst>
          </p:cNvPr>
          <p:cNvSpPr txBox="1"/>
          <p:nvPr/>
        </p:nvSpPr>
        <p:spPr>
          <a:xfrm>
            <a:off x="525805" y="3820773"/>
            <a:ext cx="724983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458E1-5BDC-44D3-825F-8BD70B5AF9A2}"/>
              </a:ext>
            </a:extLst>
          </p:cNvPr>
          <p:cNvSpPr txBox="1"/>
          <p:nvPr/>
        </p:nvSpPr>
        <p:spPr>
          <a:xfrm>
            <a:off x="1948721" y="5383025"/>
            <a:ext cx="282740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 করছে। 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0D6E3-0C24-43AB-BCAD-249D1BAD9B78}"/>
              </a:ext>
            </a:extLst>
          </p:cNvPr>
          <p:cNvSpPr txBox="1"/>
          <p:nvPr/>
        </p:nvSpPr>
        <p:spPr>
          <a:xfrm>
            <a:off x="752786" y="3660702"/>
            <a:ext cx="724983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অনুমান করতে পার আজকের </a:t>
            </a:r>
          </a:p>
          <a:p>
            <a:pPr algn="l"/>
            <a:r>
              <a:rPr lang="bn-IN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আলোচনার বিষয় কি হতে পারে?  </a:t>
            </a:r>
            <a:endParaRPr lang="en-US" sz="4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8CA0D864-D8A0-46FC-B772-6CC7BD83EFC6}"/>
              </a:ext>
            </a:extLst>
          </p:cNvPr>
          <p:cNvSpPr/>
          <p:nvPr/>
        </p:nvSpPr>
        <p:spPr>
          <a:xfrm>
            <a:off x="1586089" y="3754855"/>
            <a:ext cx="4916774" cy="1032090"/>
          </a:xfrm>
          <a:prstGeom prst="frame">
            <a:avLst/>
          </a:prstGeom>
          <a:gradFill flip="none" rotWithShape="1">
            <a:gsLst>
              <a:gs pos="42477">
                <a:srgbClr val="00B050"/>
              </a:gs>
              <a:gs pos="19462">
                <a:srgbClr val="00B0F0"/>
              </a:gs>
              <a:gs pos="0">
                <a:srgbClr val="FF0000"/>
              </a:gs>
              <a:gs pos="66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rgbClr val="00B0F0"/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দূষণ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32119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dirty="0"/>
              <a:t>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DAF67F-8D3D-4171-B600-46248BB44B1F}"/>
              </a:ext>
            </a:extLst>
          </p:cNvPr>
          <p:cNvSpPr/>
          <p:nvPr/>
        </p:nvSpPr>
        <p:spPr>
          <a:xfrm>
            <a:off x="337625" y="351693"/>
            <a:ext cx="2546252" cy="2293034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4158E0-0719-4348-A87B-88F9F63F4CE4}"/>
              </a:ext>
            </a:extLst>
          </p:cNvPr>
          <p:cNvSpPr/>
          <p:nvPr/>
        </p:nvSpPr>
        <p:spPr>
          <a:xfrm>
            <a:off x="464234" y="452013"/>
            <a:ext cx="2293033" cy="2069618"/>
          </a:xfrm>
          <a:prstGeom prst="ellips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শিক্ষনফল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E37D76-C154-44A9-AD2D-7EA4CC3B201A}"/>
              </a:ext>
            </a:extLst>
          </p:cNvPr>
          <p:cNvSpPr/>
          <p:nvPr/>
        </p:nvSpPr>
        <p:spPr>
          <a:xfrm>
            <a:off x="3080826" y="991772"/>
            <a:ext cx="6485205" cy="1026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3E8BC1-2570-4ED2-8786-7FEEE1CABD5F}"/>
              </a:ext>
            </a:extLst>
          </p:cNvPr>
          <p:cNvGrpSpPr/>
          <p:nvPr/>
        </p:nvGrpSpPr>
        <p:grpSpPr>
          <a:xfrm>
            <a:off x="698920" y="2683407"/>
            <a:ext cx="9542360" cy="1167619"/>
            <a:chOff x="881800" y="2658793"/>
            <a:chExt cx="8067263" cy="116761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49FCF31-807A-4AFF-8AE1-A4F17B8C896E}"/>
                </a:ext>
              </a:extLst>
            </p:cNvPr>
            <p:cNvSpPr/>
            <p:nvPr/>
          </p:nvSpPr>
          <p:spPr>
            <a:xfrm>
              <a:off x="881800" y="2658793"/>
              <a:ext cx="8067263" cy="116761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 err="1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r>
                <a:rPr lang="en-US" sz="40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দূষণ</a:t>
              </a:r>
              <a:r>
                <a:rPr lang="en-US" sz="40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40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40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40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</a:t>
              </a:r>
              <a:r>
                <a:rPr lang="en-US" sz="4000" b="1" dirty="0">
                  <a:ln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A60C79-5641-45A2-A69D-87CB838E52E4}"/>
                </a:ext>
              </a:extLst>
            </p:cNvPr>
            <p:cNvSpPr/>
            <p:nvPr/>
          </p:nvSpPr>
          <p:spPr>
            <a:xfrm>
              <a:off x="991774" y="2750234"/>
              <a:ext cx="833352" cy="914401"/>
            </a:xfrm>
            <a:prstGeom prst="ellips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66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ACF683-F600-4E0C-AC60-43D2AEBCCB57}"/>
              </a:ext>
            </a:extLst>
          </p:cNvPr>
          <p:cNvGrpSpPr/>
          <p:nvPr/>
        </p:nvGrpSpPr>
        <p:grpSpPr>
          <a:xfrm>
            <a:off x="698920" y="3959937"/>
            <a:ext cx="10245745" cy="1167619"/>
            <a:chOff x="881800" y="4009177"/>
            <a:chExt cx="8853043" cy="116761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33C94EC-2427-4925-BBD0-07018AF1CE9A}"/>
                </a:ext>
              </a:extLst>
            </p:cNvPr>
            <p:cNvSpPr/>
            <p:nvPr/>
          </p:nvSpPr>
          <p:spPr>
            <a:xfrm>
              <a:off x="881800" y="4009177"/>
              <a:ext cx="8853043" cy="116761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বায়ু দূষণের কারণ ব্যাখ্যা করতে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8426A6-0CA5-4F8A-864C-C5E5C4646A46}"/>
                </a:ext>
              </a:extLst>
            </p:cNvPr>
            <p:cNvSpPr/>
            <p:nvPr/>
          </p:nvSpPr>
          <p:spPr>
            <a:xfrm>
              <a:off x="1069145" y="4135785"/>
              <a:ext cx="886195" cy="914401"/>
            </a:xfrm>
            <a:prstGeom prst="ellips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66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F7CA21-C891-4386-BCBB-A4D6F9DCB46D}"/>
              </a:ext>
            </a:extLst>
          </p:cNvPr>
          <p:cNvGrpSpPr/>
          <p:nvPr/>
        </p:nvGrpSpPr>
        <p:grpSpPr>
          <a:xfrm>
            <a:off x="698920" y="5314011"/>
            <a:ext cx="10245745" cy="1167619"/>
            <a:chOff x="881800" y="4009177"/>
            <a:chExt cx="8853043" cy="116761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F429D74-9416-4812-8FD2-5B50E1C5A09A}"/>
                </a:ext>
              </a:extLst>
            </p:cNvPr>
            <p:cNvSpPr/>
            <p:nvPr/>
          </p:nvSpPr>
          <p:spPr>
            <a:xfrm>
              <a:off x="881800" y="4009177"/>
              <a:ext cx="8853043" cy="116761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বায়ু দূষণের প্রভাব বর্ণনা করতে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DFF981B-9647-4DFE-96FA-C52CEB067F10}"/>
                </a:ext>
              </a:extLst>
            </p:cNvPr>
            <p:cNvSpPr/>
            <p:nvPr/>
          </p:nvSpPr>
          <p:spPr>
            <a:xfrm>
              <a:off x="1069145" y="4135785"/>
              <a:ext cx="886195" cy="914401"/>
            </a:xfrm>
            <a:prstGeom prst="ellips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66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96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pic>
        <p:nvPicPr>
          <p:cNvPr id="4" name="Picture 2" descr="Does air pollution cause Alzheimer's disease? - Harvard Health Blog -  Harvard Health Publishing">
            <a:extLst>
              <a:ext uri="{FF2B5EF4-FFF2-40B4-BE49-F238E27FC236}">
                <a16:creationId xmlns:a16="http://schemas.microsoft.com/office/drawing/2014/main" id="{AD1707A7-057A-4A0E-A685-6BA6E1D6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7" y="692807"/>
            <a:ext cx="3152869" cy="220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F05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New catalyst can reduce pollution from diesel vehicles - Times of India">
            <a:extLst>
              <a:ext uri="{FF2B5EF4-FFF2-40B4-BE49-F238E27FC236}">
                <a16:creationId xmlns:a16="http://schemas.microsoft.com/office/drawing/2014/main" id="{349889E5-9EA0-4781-B239-716BBAAF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74" y="663733"/>
            <a:ext cx="3152869" cy="2269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F05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Causes, Effects and Solutions to Land Pollution You'll Wish You'd Known -  Conserve Energy Future">
            <a:extLst>
              <a:ext uri="{FF2B5EF4-FFF2-40B4-BE49-F238E27FC236}">
                <a16:creationId xmlns:a16="http://schemas.microsoft.com/office/drawing/2014/main" id="{D9C15A4E-12F5-44F0-9454-D4A1E77B2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125" y="699755"/>
            <a:ext cx="3152869" cy="2233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F05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DC2DE8-4E6C-49A2-ACA6-268C28C4E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83" y="3683921"/>
            <a:ext cx="3029955" cy="223333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FB073A-612D-48EF-9311-6C654337013A}"/>
              </a:ext>
            </a:extLst>
          </p:cNvPr>
          <p:cNvSpPr txBox="1"/>
          <p:nvPr/>
        </p:nvSpPr>
        <p:spPr>
          <a:xfrm>
            <a:off x="1751118" y="4079800"/>
            <a:ext cx="570625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সাথে এমন আচরণ </a:t>
            </a:r>
          </a:p>
          <a:p>
            <a:pPr algn="l"/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দ্বারা কি ঘটছে? </a:t>
            </a:r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FC406-3F83-49C6-B9B1-EDD57749B932}"/>
              </a:ext>
            </a:extLst>
          </p:cNvPr>
          <p:cNvSpPr txBox="1"/>
          <p:nvPr/>
        </p:nvSpPr>
        <p:spPr>
          <a:xfrm>
            <a:off x="318261" y="3960800"/>
            <a:ext cx="772464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বিভিন্ন উপাদানের পরিবর্তন ঘটছে </a:t>
            </a:r>
          </a:p>
          <a:p>
            <a:pPr algn="l"/>
            <a:r>
              <a:rPr lang="bn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এবং পরিবেশের ভারসাম্য নষ্ট হচ্ছে।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4603" y="218050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5CD280-310F-431B-B31D-BB1F848FD661}"/>
              </a:ext>
            </a:extLst>
          </p:cNvPr>
          <p:cNvSpPr txBox="1"/>
          <p:nvPr/>
        </p:nvSpPr>
        <p:spPr>
          <a:xfrm>
            <a:off x="1004341" y="1400429"/>
            <a:ext cx="341291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20096-D7FD-45F0-8C0B-CAF24048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2" y="1105523"/>
            <a:ext cx="4933846" cy="3700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61E237-1824-42B4-BD0C-30B5C2C7C79F}"/>
              </a:ext>
            </a:extLst>
          </p:cNvPr>
          <p:cNvSpPr txBox="1"/>
          <p:nvPr/>
        </p:nvSpPr>
        <p:spPr>
          <a:xfrm>
            <a:off x="703732" y="4476433"/>
            <a:ext cx="587994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 কাকে বলে? </a:t>
            </a:r>
            <a:endParaRPr lang="en-US" sz="48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7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4603" y="152438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4" name="Picture 12" descr="7,000+ Best Air Pollution Photos · 100% Free Download · Pexels Stock Photos">
            <a:extLst>
              <a:ext uri="{FF2B5EF4-FFF2-40B4-BE49-F238E27FC236}">
                <a16:creationId xmlns:a16="http://schemas.microsoft.com/office/drawing/2014/main" id="{768D39FC-D3B1-4661-A2A7-A1A93D547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45" y="651030"/>
            <a:ext cx="5216461" cy="275923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A1078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456273-BF90-409C-9072-AA7CDEFC6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46" y="3700078"/>
            <a:ext cx="5216460" cy="2678192"/>
          </a:xfrm>
          <a:prstGeom prst="round2DiagRect">
            <a:avLst>
              <a:gd name="adj1" fmla="val 1303"/>
              <a:gd name="adj2" fmla="val 0"/>
            </a:avLst>
          </a:prstGeom>
          <a:ln w="88900" cap="sq">
            <a:solidFill>
              <a:srgbClr val="A1078B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7FCDD9-7A26-443C-B6DE-575156BB2057}"/>
              </a:ext>
            </a:extLst>
          </p:cNvPr>
          <p:cNvCxnSpPr>
            <a:cxnSpLocks/>
          </p:cNvCxnSpPr>
          <p:nvPr/>
        </p:nvCxnSpPr>
        <p:spPr>
          <a:xfrm>
            <a:off x="5711252" y="246186"/>
            <a:ext cx="0" cy="64219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77D52DF-2685-43D0-A322-A677806AD1D8}"/>
              </a:ext>
            </a:extLst>
          </p:cNvPr>
          <p:cNvSpPr txBox="1"/>
          <p:nvPr/>
        </p:nvSpPr>
        <p:spPr>
          <a:xfrm>
            <a:off x="625994" y="2976803"/>
            <a:ext cx="4651519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76200"/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নানা </a:t>
            </a:r>
          </a:p>
          <a:p>
            <a:pPr algn="l"/>
            <a:r>
              <a:rPr lang="bn-IN" sz="4400" b="1" dirty="0">
                <a:ln w="76200"/>
                <a:latin typeface="NikoshBAN" panose="02000000000000000000" pitchFamily="2" charset="0"/>
                <a:cs typeface="NikoshBAN" panose="02000000000000000000" pitchFamily="2" charset="0"/>
              </a:rPr>
              <a:t>কারণে দূষিত হতে পারে। </a:t>
            </a:r>
            <a:endParaRPr lang="en-US" sz="4400" b="1" dirty="0">
              <a:ln w="7620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70270-91B8-4E86-A77B-25C457C44EEF}"/>
              </a:ext>
            </a:extLst>
          </p:cNvPr>
          <p:cNvSpPr txBox="1"/>
          <p:nvPr/>
        </p:nvSpPr>
        <p:spPr>
          <a:xfrm>
            <a:off x="449311" y="3071761"/>
            <a:ext cx="5261941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</a:t>
            </a:r>
          </a:p>
          <a:p>
            <a:pPr algn="l"/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পরিবেশ কিভাবে দূষিত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bn-IN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CE47FC-6B20-40AD-8F6E-CE63E111618D}"/>
              </a:ext>
            </a:extLst>
          </p:cNvPr>
          <p:cNvSpPr txBox="1"/>
          <p:nvPr/>
        </p:nvSpPr>
        <p:spPr>
          <a:xfrm>
            <a:off x="625995" y="2733207"/>
            <a:ext cx="4651518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ক্ষতিকর ও বিষাক্ত </a:t>
            </a:r>
          </a:p>
          <a:p>
            <a:pPr algn="l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পদার্থ পরিবেশে মিশে </a:t>
            </a:r>
          </a:p>
          <a:p>
            <a:pPr algn="l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পরিবেশ দূষিত হচ্ছে। </a:t>
            </a:r>
            <a:endParaRPr lang="en-US" sz="36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7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0" grpId="1" build="allAtOnce" animBg="1"/>
      <p:bldP spid="11" grpId="0" build="p" animBg="1"/>
      <p:bldP spid="11" grpId="1" build="allAtOnce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389206" y="235835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60BEEC-545A-49AC-8FBD-56603A897331}"/>
              </a:ext>
            </a:extLst>
          </p:cNvPr>
          <p:cNvGrpSpPr/>
          <p:nvPr/>
        </p:nvGrpSpPr>
        <p:grpSpPr>
          <a:xfrm>
            <a:off x="4746145" y="664820"/>
            <a:ext cx="3232732" cy="2368991"/>
            <a:chOff x="1184223" y="2130047"/>
            <a:chExt cx="4437088" cy="292163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C18D41-1950-472A-87F7-16D43586212A}"/>
                </a:ext>
              </a:extLst>
            </p:cNvPr>
            <p:cNvSpPr/>
            <p:nvPr/>
          </p:nvSpPr>
          <p:spPr>
            <a:xfrm>
              <a:off x="1184223" y="2130047"/>
              <a:ext cx="4437088" cy="2921637"/>
            </a:xfrm>
            <a:prstGeom prst="rect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859B59-0C9F-4AD0-BCD6-09B8A5FE0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572" y="2275177"/>
              <a:ext cx="4013867" cy="2587685"/>
            </a:xfrm>
            <a:prstGeom prst="rect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</p:pic>
      </p:grpSp>
      <p:pic>
        <p:nvPicPr>
          <p:cNvPr id="10" name="Picture 4" descr="Soil Pollution (Causes, Effects, and Solution) - Assignment Point">
            <a:extLst>
              <a:ext uri="{FF2B5EF4-FFF2-40B4-BE49-F238E27FC236}">
                <a16:creationId xmlns:a16="http://schemas.microsoft.com/office/drawing/2014/main" id="{B58EF626-DF73-49B8-ADCF-FFC4A359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87" y="688850"/>
            <a:ext cx="3012857" cy="235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Noise pollution in Delhi is a killer too | Delhi News - Times of India">
            <a:extLst>
              <a:ext uri="{FF2B5EF4-FFF2-40B4-BE49-F238E27FC236}">
                <a16:creationId xmlns:a16="http://schemas.microsoft.com/office/drawing/2014/main" id="{D40D4393-44E1-4D03-9FBE-E4FDBEE52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03" y="3662044"/>
            <a:ext cx="2870241" cy="2507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487AC-FF5E-41E9-8366-890F3E912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5" y="664820"/>
            <a:ext cx="3134121" cy="2368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55DB88-0EDE-4BAF-AE2E-3CF29B1F2CC1}"/>
              </a:ext>
            </a:extLst>
          </p:cNvPr>
          <p:cNvSpPr txBox="1"/>
          <p:nvPr/>
        </p:nvSpPr>
        <p:spPr>
          <a:xfrm>
            <a:off x="610416" y="3824190"/>
            <a:ext cx="7724384" cy="15696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বায়ু,পানি</a:t>
            </a:r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ধ্যমেই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729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D36A15-EDEF-4B8A-92D7-98524EA6275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US">
              <a:solidFill>
                <a:schemeClr val="dk1">
                  <a:alpha val="14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6D4A84-27DE-4AD9-8396-FD3BEF6F0A6F}"/>
              </a:ext>
            </a:extLst>
          </p:cNvPr>
          <p:cNvSpPr/>
          <p:nvPr/>
        </p:nvSpPr>
        <p:spPr>
          <a:xfrm>
            <a:off x="196949" y="246186"/>
            <a:ext cx="11802794" cy="64219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5CF1B-0FC0-467E-9B16-7864C8339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08" y="798694"/>
            <a:ext cx="8163364" cy="4286808"/>
          </a:xfrm>
          <a:prstGeom prst="rect">
            <a:avLst/>
          </a:prstGeom>
        </p:spPr>
      </p:pic>
      <p:pic>
        <p:nvPicPr>
          <p:cNvPr id="6" name="Picture 4" descr="Download TEACHER Free PNG transparent image and clipart">
            <a:extLst>
              <a:ext uri="{FF2B5EF4-FFF2-40B4-BE49-F238E27FC236}">
                <a16:creationId xmlns:a16="http://schemas.microsoft.com/office/drawing/2014/main" id="{1AD4EC5F-A74F-457B-9DCA-39C3F4390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86" y="568922"/>
            <a:ext cx="2568176" cy="53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560A5E-B0B3-4ADB-9426-3226A7205E06}"/>
              </a:ext>
            </a:extLst>
          </p:cNvPr>
          <p:cNvSpPr txBox="1"/>
          <p:nvPr/>
        </p:nvSpPr>
        <p:spPr>
          <a:xfrm>
            <a:off x="4248442" y="931724"/>
            <a:ext cx="3530991" cy="83099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51151D-B783-4C5E-8638-2A49A2BB1D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748" r="-4461" b="10743"/>
          <a:stretch/>
        </p:blipFill>
        <p:spPr>
          <a:xfrm>
            <a:off x="8290207" y="957207"/>
            <a:ext cx="2568176" cy="2014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EAA1EA-698E-4DBC-BFD4-5A45E07DBF7F}"/>
              </a:ext>
            </a:extLst>
          </p:cNvPr>
          <p:cNvSpPr txBox="1"/>
          <p:nvPr/>
        </p:nvSpPr>
        <p:spPr>
          <a:xfrm>
            <a:off x="4825218" y="3137095"/>
            <a:ext cx="5190979" cy="106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9FA25D-D388-4A69-A1CD-F4ED61051288}"/>
              </a:ext>
            </a:extLst>
          </p:cNvPr>
          <p:cNvSpPr txBox="1"/>
          <p:nvPr/>
        </p:nvSpPr>
        <p:spPr>
          <a:xfrm>
            <a:off x="4485599" y="3123027"/>
            <a:ext cx="6147582" cy="15696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দূষণের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bn-I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আলোচনা করে লিখ।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5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366</Words>
  <Application>Microsoft Office PowerPoint</Application>
  <PresentationFormat>Widescreen</PresentationFormat>
  <Paragraphs>91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63</cp:revision>
  <dcterms:created xsi:type="dcterms:W3CDTF">2021-06-28T03:17:44Z</dcterms:created>
  <dcterms:modified xsi:type="dcterms:W3CDTF">2022-06-17T16:15:19Z</dcterms:modified>
</cp:coreProperties>
</file>