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5" r:id="rId1"/>
  </p:sldMasterIdLst>
  <p:sldIdLst>
    <p:sldId id="293" r:id="rId2"/>
    <p:sldId id="258" r:id="rId3"/>
    <p:sldId id="259" r:id="rId4"/>
    <p:sldId id="260" r:id="rId5"/>
    <p:sldId id="261" r:id="rId6"/>
    <p:sldId id="262" r:id="rId7"/>
    <p:sldId id="282" r:id="rId8"/>
    <p:sldId id="283" r:id="rId9"/>
    <p:sldId id="284" r:id="rId10"/>
    <p:sldId id="265" r:id="rId11"/>
    <p:sldId id="285" r:id="rId12"/>
    <p:sldId id="288" r:id="rId13"/>
    <p:sldId id="266" r:id="rId14"/>
    <p:sldId id="287" r:id="rId15"/>
    <p:sldId id="267" r:id="rId16"/>
    <p:sldId id="286" r:id="rId17"/>
    <p:sldId id="290" r:id="rId18"/>
    <p:sldId id="281" r:id="rId19"/>
    <p:sldId id="272" r:id="rId20"/>
    <p:sldId id="291" r:id="rId21"/>
    <p:sldId id="292" r:id="rId22"/>
    <p:sldId id="271"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6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3BB671-FB69-47DC-BF60-E929D51C477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7A06D7-2C99-479D-B207-54FCDCBC2E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DDC56BF-AD4A-4B40-B06F-539F8E492C59}"/>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5" name="Footer Placeholder 4">
            <a:extLst>
              <a:ext uri="{FF2B5EF4-FFF2-40B4-BE49-F238E27FC236}">
                <a16:creationId xmlns:a16="http://schemas.microsoft.com/office/drawing/2014/main" xmlns="" id="{D9ACC97E-060E-4A24-B209-839A74C2C9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0E641661-F60C-4088-A6BB-63103ED26D02}"/>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588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A2FAB-C6F8-4C89-B922-8DB5499B4E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C859434-719E-447A-8E7A-4EC275F539F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284B66-F83A-496F-829A-C97D358EB75F}"/>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5" name="Footer Placeholder 4">
            <a:extLst>
              <a:ext uri="{FF2B5EF4-FFF2-40B4-BE49-F238E27FC236}">
                <a16:creationId xmlns:a16="http://schemas.microsoft.com/office/drawing/2014/main" xmlns="" id="{AA974B0F-AF31-4312-9250-89E80699E1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B8952210-B16F-4887-9A2E-6162D877E65C}"/>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81824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0CCB03-4474-41F8-9E61-813CFDA19EC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03B77C-87BB-476B-957E-D9A22C7AF3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96B6F4-FB5A-4EF8-A7D9-275FF94C6CA9}"/>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5" name="Footer Placeholder 4">
            <a:extLst>
              <a:ext uri="{FF2B5EF4-FFF2-40B4-BE49-F238E27FC236}">
                <a16:creationId xmlns:a16="http://schemas.microsoft.com/office/drawing/2014/main" xmlns="" id="{2B7D39EE-9F84-4F10-9C62-85ACD1CDD9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B2436AD1-387D-4C95-A38E-4DC3D843DB3A}"/>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22822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DD8AF-BF2C-4444-B78F-A7B6A5E2F2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ADD22E-A82B-45F3-AE15-BCC250DCA25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06BA39-3DAC-4941-9DCD-756D40270A4C}"/>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5" name="Footer Placeholder 4">
            <a:extLst>
              <a:ext uri="{FF2B5EF4-FFF2-40B4-BE49-F238E27FC236}">
                <a16:creationId xmlns:a16="http://schemas.microsoft.com/office/drawing/2014/main" xmlns="" id="{A0A05CDA-4816-4F6F-AC0D-0879F89344B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DB3DEA3C-DCDF-443D-9C3F-B2208B5FB66D}"/>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03931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51611-D8D7-480C-A9C9-1C39738E03B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12548A-5044-4FE9-AF74-A8A8EA6A0F0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B9B80BA-3ED6-4F9C-B97D-19BFE62B849D}"/>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5" name="Footer Placeholder 4">
            <a:extLst>
              <a:ext uri="{FF2B5EF4-FFF2-40B4-BE49-F238E27FC236}">
                <a16:creationId xmlns:a16="http://schemas.microsoft.com/office/drawing/2014/main" xmlns="" id="{AAFF115F-D562-439C-9571-9D76FC9A1E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C45FAD21-F3DF-4651-923C-8CCCB5058DC4}"/>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476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C094BD-7259-4D3F-9190-D4F268DC93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CA7EED-129C-472E-8043-7C0E85CFAE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D83AB08-DA52-4B59-82F6-39514006A05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F341AD9-18B2-476B-A8CE-90BECA49477F}"/>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6" name="Footer Placeholder 5">
            <a:extLst>
              <a:ext uri="{FF2B5EF4-FFF2-40B4-BE49-F238E27FC236}">
                <a16:creationId xmlns:a16="http://schemas.microsoft.com/office/drawing/2014/main" xmlns="" id="{DFCF6206-0BF2-4A5E-93D6-C224A9D9421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310C13E5-06F7-45C5-8D85-A12D54AC827D}"/>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48765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FCD302-D985-4D8B-BCA8-265821D572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733BA58-16BE-4CB5-92E2-2DAB81199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8D3115-070E-4D88-AC26-D5D36DE7EB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E5F932B-0A75-4712-AD07-3540DE581A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A4CABE-9591-4FCE-904E-2085E93AE81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6276A6B-3807-49D3-B344-37A865F12B9B}"/>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8" name="Footer Placeholder 7">
            <a:extLst>
              <a:ext uri="{FF2B5EF4-FFF2-40B4-BE49-F238E27FC236}">
                <a16:creationId xmlns:a16="http://schemas.microsoft.com/office/drawing/2014/main" xmlns="" id="{E88910DC-DAA7-4D22-AD83-5087EB77E57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0BEF3985-8C6E-4007-9C44-893C05CE034D}"/>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3048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737A0-46A8-4A81-8F4A-F03936FEF73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8BDB08BA-52F2-44E0-9984-8BB21F33E074}"/>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4" name="Footer Placeholder 3">
            <a:extLst>
              <a:ext uri="{FF2B5EF4-FFF2-40B4-BE49-F238E27FC236}">
                <a16:creationId xmlns:a16="http://schemas.microsoft.com/office/drawing/2014/main" xmlns="" id="{D304C436-BB84-41F8-8225-6209EB0A1F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6BCA8549-7B99-44E0-A0D7-BD3CD37E6701}"/>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7380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BA6FF5-27D0-48C8-B105-DE83B904E0CF}"/>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3" name="Footer Placeholder 2">
            <a:extLst>
              <a:ext uri="{FF2B5EF4-FFF2-40B4-BE49-F238E27FC236}">
                <a16:creationId xmlns:a16="http://schemas.microsoft.com/office/drawing/2014/main" xmlns="" id="{D50601C3-ABB9-4123-AFA1-00EF5E4B877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DC080B0B-8A54-41FC-B9ED-264B869900D2}"/>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9268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06101-5A63-43CE-A811-BD0E39FA1C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48FFEFA-81DB-4D6F-B5DD-C190BA0CCB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050173-8DD3-48D4-9949-1DC331F7D7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C93669C-58DE-4976-BD46-083A3C8F7420}"/>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6" name="Footer Placeholder 5">
            <a:extLst>
              <a:ext uri="{FF2B5EF4-FFF2-40B4-BE49-F238E27FC236}">
                <a16:creationId xmlns:a16="http://schemas.microsoft.com/office/drawing/2014/main" xmlns="" id="{CE69A65B-8E10-410C-B6F5-4D142AAFE2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E1236584-3BEE-4089-AB00-B8D01FD38DB8}"/>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02807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5C2D1-FCC2-45BE-9E7A-90855D5B4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4BF904C-4DB1-4CD6-9E10-5CFB6553DBD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E84A10-C1CB-4A2D-A4A1-B672B90B07D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46197E-903C-4605-B0E5-2B13BD9307C2}"/>
              </a:ext>
            </a:extLst>
          </p:cNvPr>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5/12/2022</a:t>
            </a:fld>
            <a:endParaRPr lang="en-US" dirty="0"/>
          </a:p>
        </p:txBody>
      </p:sp>
      <p:sp>
        <p:nvSpPr>
          <p:cNvPr id="6" name="Footer Placeholder 5">
            <a:extLst>
              <a:ext uri="{FF2B5EF4-FFF2-40B4-BE49-F238E27FC236}">
                <a16:creationId xmlns:a16="http://schemas.microsoft.com/office/drawing/2014/main" xmlns="" id="{0C731CBB-60D9-46AD-83CE-D0A7E4F8523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0C8CDAFE-7CF0-4CC0-81B7-9C2DB3B380DB}"/>
              </a:ext>
            </a:extLst>
          </p:cNvPr>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47887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2383"/>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3180690753"/>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383"/>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32" y="4680637"/>
            <a:ext cx="1382535" cy="173515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5533" y="4828121"/>
            <a:ext cx="1382535" cy="1735155"/>
          </a:xfrm>
          <a:prstGeom prst="rect">
            <a:avLst/>
          </a:prstGeom>
        </p:spPr>
      </p:pic>
      <p:sp>
        <p:nvSpPr>
          <p:cNvPr id="6" name="Rectangle 5"/>
          <p:cNvSpPr/>
          <p:nvPr/>
        </p:nvSpPr>
        <p:spPr>
          <a:xfrm>
            <a:off x="780005" y="497953"/>
            <a:ext cx="10782730" cy="982634"/>
          </a:xfrm>
          <a:prstGeom prst="rect">
            <a:avLst/>
          </a:prstGeom>
        </p:spPr>
        <p:txBody>
          <a:bodyPr wrap="none">
            <a:prstTxWarp prst="textDeflate">
              <a:avLst/>
            </a:prstTxWarp>
            <a:spAutoFit/>
          </a:bodyPr>
          <a:lstStyle/>
          <a:p>
            <a:pPr algn="ctr"/>
            <a:r>
              <a:rPr lang="en-US" sz="4400" b="1" dirty="0">
                <a:ln w="9525">
                  <a:solidFill>
                    <a:schemeClr val="bg1"/>
                  </a:solidFill>
                  <a:prstDash val="solid"/>
                </a:ln>
                <a:solidFill>
                  <a:srgbClr val="3333CC"/>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Welcome to you all</a:t>
            </a:r>
            <a:r>
              <a:rPr lang="en-US" sz="4000" b="1" dirty="0">
                <a:ln w="9525">
                  <a:solidFill>
                    <a:schemeClr val="bg1"/>
                  </a:solidFill>
                  <a:prstDash val="solid"/>
                </a:ln>
                <a:solidFill>
                  <a:srgbClr val="3333CC"/>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457" y="1887715"/>
            <a:ext cx="3593486" cy="4563157"/>
          </a:xfrm>
          <a:prstGeom prst="rect">
            <a:avLst/>
          </a:prstGeom>
        </p:spPr>
      </p:pic>
    </p:spTree>
    <p:extLst>
      <p:ext uri="{BB962C8B-B14F-4D97-AF65-F5344CB8AC3E}">
        <p14:creationId xmlns:p14="http://schemas.microsoft.com/office/powerpoint/2010/main" val="11367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58912D7-D476-430E-A9D5-2DB21E2E541E}"/>
              </a:ext>
            </a:extLst>
          </p:cNvPr>
          <p:cNvSpPr/>
          <p:nvPr/>
        </p:nvSpPr>
        <p:spPr>
          <a:xfrm>
            <a:off x="764498" y="329784"/>
            <a:ext cx="10702977" cy="6190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6050" marR="150495" algn="just">
              <a:lnSpc>
                <a:spcPct val="96000"/>
              </a:lnSpc>
              <a:spcBef>
                <a:spcPts val="360"/>
              </a:spcBef>
              <a:spcAft>
                <a:spcPts val="0"/>
              </a:spcAft>
            </a:pP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Humans</a:t>
            </a:r>
            <a:r>
              <a:rPr lang="en-US" sz="2800" spc="-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z="2800" spc="-14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either</a:t>
            </a:r>
            <a:r>
              <a:rPr lang="en-US" sz="2800" spc="-1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chan</a:t>
            </a:r>
            <a:r>
              <a:rPr lang="en-US" sz="2800" spc="-1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ge</a:t>
            </a:r>
            <a:r>
              <a:rPr lang="en-US" sz="2800" spc="-1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sun'</a:t>
            </a:r>
            <a:r>
              <a:rPr lang="en-US" sz="2800" spc="-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spc="-2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radiation</a:t>
            </a:r>
            <a:r>
              <a:rPr lang="en-US" sz="2800" spc="-1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nor</a:t>
            </a:r>
            <a:r>
              <a:rPr lang="en-US" sz="2800" spc="-10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earth's</a:t>
            </a:r>
            <a:r>
              <a:rPr lang="en-US" sz="2800" spc="-1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orbit</a:t>
            </a:r>
            <a:r>
              <a:rPr lang="en-US" sz="2800" spc="-1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around</a:t>
            </a:r>
            <a:r>
              <a:rPr lang="en-US" sz="2800" spc="-11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4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un.</a:t>
            </a:r>
            <a:r>
              <a:rPr lang="en-US" sz="2800" spc="-14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6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ut</a:t>
            </a:r>
            <a:r>
              <a:rPr lang="en-US" sz="2800" spc="-13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ey</a:t>
            </a:r>
            <a:r>
              <a:rPr lang="en-US" sz="2800" spc="-2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spc="-1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control</a:t>
            </a:r>
            <a:r>
              <a:rPr lang="en-US" sz="2800" spc="-1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increase</a:t>
            </a:r>
            <a:r>
              <a:rPr lang="en-US" sz="2800" spc="-1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2800" spc="-22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spc="-10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ount</a:t>
            </a:r>
            <a:r>
              <a:rPr lang="en-US" sz="2800" spc="-1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800" spc="-2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gre</a:t>
            </a:r>
            <a:r>
              <a:rPr lang="en-US" sz="2800" spc="-11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7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ouse</a:t>
            </a:r>
            <a:r>
              <a:rPr lang="en-US" sz="2800" spc="-1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gases</a:t>
            </a:r>
            <a:r>
              <a:rPr lang="en-US" sz="2800" spc="-2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spc="-1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800" spc="-2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its ef</a:t>
            </a:r>
            <a:r>
              <a:rPr lang="en-US" sz="2800" spc="-1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ect</a:t>
            </a:r>
            <a:r>
              <a:rPr lang="en-US" sz="2800" spc="-1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2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spc="-2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atm</a:t>
            </a:r>
            <a:r>
              <a:rPr lang="en-US" sz="2800" spc="-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spc="-17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800" spc="-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ere.</a:t>
            </a:r>
            <a:r>
              <a:rPr lang="en-US" sz="2800" spc="-1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Only</a:t>
            </a:r>
            <a:r>
              <a:rPr lang="en-US" sz="2800" spc="-2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during</a:t>
            </a:r>
            <a:r>
              <a:rPr lang="en-US" sz="2800" spc="-1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la</a:t>
            </a:r>
            <a:r>
              <a:rPr lang="en-US" sz="2800" spc="-14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2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hundred</a:t>
            </a:r>
            <a:r>
              <a:rPr lang="en-US" sz="2800" spc="-1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years</a:t>
            </a:r>
            <a:r>
              <a:rPr lang="en-US" sz="2800" spc="-1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carbon</a:t>
            </a:r>
            <a:r>
              <a:rPr lang="en-US" sz="2800" spc="-1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di</a:t>
            </a:r>
            <a:r>
              <a:rPr lang="en-US" sz="2800" spc="-1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xide conce</a:t>
            </a:r>
            <a:r>
              <a:rPr lang="en-US" sz="2800" spc="-1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tration</a:t>
            </a:r>
            <a:r>
              <a:rPr lang="en-US" sz="2800" spc="-2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has</a:t>
            </a:r>
            <a:r>
              <a:rPr lang="en-US" sz="2800" spc="-2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2800" spc="-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2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raised</a:t>
            </a:r>
            <a:r>
              <a:rPr lang="en-US" sz="2800" spc="-2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alarmingly</a:t>
            </a:r>
            <a:r>
              <a:rPr lang="en-US" sz="2800" spc="-1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2800" spc="-2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spc="-2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atm</a:t>
            </a:r>
            <a:r>
              <a:rPr lang="en-US" sz="2800" spc="-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spc="-17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spc="-1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800" spc="-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spc="-1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spc="-2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z="2800" spc="-2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a:solidFill>
                  <a:srgbClr val="3B3B3B"/>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humans</a:t>
            </a:r>
            <a:r>
              <a:rPr lang="en-US" sz="2800" u="sng" spc="-200" dirty="0">
                <a:solidFill>
                  <a:srgbClr val="3B3B3B"/>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can be</a:t>
            </a:r>
            <a:r>
              <a:rPr lang="en-US" sz="2800" spc="-1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held</a:t>
            </a:r>
            <a:r>
              <a:rPr lang="en-US" sz="2800" spc="-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responsible</a:t>
            </a:r>
            <a:r>
              <a:rPr lang="en-US" sz="2800" spc="-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2800" spc="-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this</a:t>
            </a:r>
            <a:r>
              <a:rPr lang="en-US" sz="2800" spc="-10" dirty="0">
                <a:solidFill>
                  <a:srgbClr val="56565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46050" marR="137160" algn="just">
              <a:lnSpc>
                <a:spcPct val="96000"/>
              </a:lnSpc>
              <a:spcBef>
                <a:spcPts val="620"/>
              </a:spcBef>
              <a:spcAft>
                <a:spcPts val="0"/>
              </a:spcAft>
            </a:pP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7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main</a:t>
            </a:r>
            <a:r>
              <a:rPr lang="en-US" sz="2800" spc="-1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cause</a:t>
            </a:r>
            <a:r>
              <a:rPr lang="en-US" sz="2800" spc="-1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9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spc="-13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increase</a:t>
            </a:r>
            <a:r>
              <a:rPr lang="en-US" sz="2800" spc="-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2800" spc="-1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carbon</a:t>
            </a:r>
            <a:r>
              <a:rPr lang="en-US" sz="2800" spc="-1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di</a:t>
            </a:r>
            <a:r>
              <a:rPr lang="en-US" sz="2800" spc="-1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xide</a:t>
            </a:r>
            <a:r>
              <a:rPr lang="en-US" sz="2800" spc="-1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level</a:t>
            </a:r>
            <a:r>
              <a:rPr lang="en-US" sz="2800" spc="-10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os</a:t>
            </a:r>
            <a:r>
              <a:rPr lang="en-US" sz="2800" spc="-1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here</a:t>
            </a:r>
            <a:r>
              <a:rPr lang="en-US" sz="2800" spc="-1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2800" spc="-1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spc="-1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urning </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spc="1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spc="-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ssil</a:t>
            </a:r>
            <a:r>
              <a:rPr lang="en-US" sz="2800" spc="1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fu</a:t>
            </a:r>
            <a:r>
              <a:rPr lang="en-US" sz="2800" spc="-1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ls.</a:t>
            </a:r>
            <a:r>
              <a:rPr lang="en-US" sz="2800" spc="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ince</a:t>
            </a:r>
            <a:r>
              <a:rPr lang="en-US" sz="2800" spc="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spc="-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end</a:t>
            </a:r>
            <a:r>
              <a:rPr lang="en-US" sz="2800" spc="-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spc="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spc="-1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centur</a:t>
            </a:r>
            <a:r>
              <a:rPr lang="en-US" sz="2800" spc="-1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800" dirty="0">
                <a:solidFill>
                  <a:srgbClr val="56565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70" dirty="0">
                <a:solidFill>
                  <a:srgbClr val="5656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industrial</a:t>
            </a:r>
            <a:r>
              <a:rPr lang="en-US" sz="2800" spc="1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activ</a:t>
            </a:r>
            <a:r>
              <a:rPr lang="en-US" sz="2800" spc="-1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spc="-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spc="-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 i</a:t>
            </a:r>
            <a:r>
              <a:rPr lang="en-US" sz="2800" spc="-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eased</a:t>
            </a:r>
            <a:r>
              <a:rPr lang="en-US" sz="2800" spc="-14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spc="-1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pidly</a:t>
            </a:r>
            <a:r>
              <a:rPr lang="en-US" sz="2800" spc="-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giving</a:t>
            </a:r>
            <a:r>
              <a:rPr lang="en-US" sz="2800" spc="-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rise</a:t>
            </a:r>
            <a:r>
              <a:rPr lang="en-US" sz="2800" spc="-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many</a:t>
            </a:r>
            <a:r>
              <a:rPr lang="en-US" sz="2800" spc="-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factories.</a:t>
            </a:r>
            <a:r>
              <a:rPr lang="en-US" sz="2800" spc="-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1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ese</a:t>
            </a:r>
            <a:r>
              <a:rPr lang="en-US" sz="2800" spc="-1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fact</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ri</a:t>
            </a:r>
            <a:r>
              <a:rPr lang="en-US" sz="2800" spc="-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spc="-1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required</a:t>
            </a:r>
            <a:r>
              <a:rPr lang="en-US" sz="2800" spc="-9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energ</a:t>
            </a:r>
            <a:r>
              <a:rPr lang="en-US" sz="2800" spc="-1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which</a:t>
            </a:r>
            <a:r>
              <a:rPr lang="en-US" sz="2800" spc="-2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was</a:t>
            </a:r>
            <a:r>
              <a:rPr lang="en-US" sz="2800" spc="-2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produced</a:t>
            </a:r>
            <a:r>
              <a:rPr lang="en-US" sz="2800" spc="-2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800" spc="-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spc="-1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spc="-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gh</a:t>
            </a:r>
            <a:r>
              <a:rPr lang="en-US" sz="2800" spc="-2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2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spc="-1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mbu</a:t>
            </a:r>
            <a:r>
              <a:rPr lang="en-US" sz="2800" spc="-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800" spc="-1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2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spc="-2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coal.</a:t>
            </a:r>
            <a:r>
              <a:rPr lang="en-US" sz="2800" spc="-2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Besides</a:t>
            </a:r>
            <a:r>
              <a:rPr lang="en-US" sz="2800" spc="-2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coal,</a:t>
            </a:r>
            <a:r>
              <a:rPr lang="en-US" sz="2800" spc="-2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n-US" sz="2800" spc="-2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1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spc="-1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urces </a:t>
            </a:r>
            <a:r>
              <a:rPr lang="en-US" sz="2800" spc="-1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spc="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2800" spc="-1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rgy</a:t>
            </a:r>
            <a:r>
              <a:rPr lang="en-US" sz="2800" spc="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uch</a:t>
            </a:r>
            <a:r>
              <a:rPr lang="en-US" sz="2800" spc="1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800" spc="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min</a:t>
            </a:r>
            <a:r>
              <a:rPr lang="en-US" sz="2800" spc="-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ral</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il</a:t>
            </a:r>
            <a:r>
              <a:rPr lang="en-US" sz="2800" spc="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spc="16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natu</a:t>
            </a:r>
            <a:r>
              <a:rPr lang="en-US" sz="2800" spc="-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2800" spc="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gas</a:t>
            </a:r>
            <a:r>
              <a:rPr lang="en-US" sz="2800" spc="8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800" spc="-9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re</a:t>
            </a:r>
            <a:r>
              <a:rPr lang="en-US" sz="2800" spc="10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also</a:t>
            </a:r>
            <a:r>
              <a:rPr lang="en-US" sz="2800" spc="11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bur</a:t>
            </a:r>
            <a:r>
              <a:rPr lang="en-US" sz="2800" spc="-4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ed</a:t>
            </a:r>
            <a:r>
              <a:rPr lang="en-US" sz="2800" spc="1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800" spc="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heat</a:t>
            </a:r>
            <a:r>
              <a:rPr lang="en-US" sz="2800" spc="1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our </a:t>
            </a:r>
            <a:r>
              <a:rPr lang="en-US" sz="2800" spc="-2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houses</a:t>
            </a:r>
            <a:r>
              <a:rPr lang="en-US" sz="2800" spc="-1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16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run</a:t>
            </a:r>
            <a:r>
              <a:rPr lang="en-US" sz="2800" spc="75"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cars</a:t>
            </a:r>
            <a:r>
              <a:rPr lang="en-US" sz="2800" spc="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spc="-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airplan</a:t>
            </a:r>
            <a:r>
              <a:rPr lang="en-US" sz="2800" spc="-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es</a:t>
            </a:r>
            <a:r>
              <a:rPr lang="en-US" sz="2800" spc="-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2800" spc="-7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spc="-7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produce</a:t>
            </a:r>
            <a:r>
              <a:rPr lang="en-US" sz="2800" spc="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electricity</a:t>
            </a:r>
            <a:r>
              <a:rPr lang="en-US" sz="2800" spc="-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1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Nowadays</a:t>
            </a:r>
            <a:r>
              <a:rPr lang="en-US" sz="2800" spc="-5" dirty="0">
                <a:solidFill>
                  <a:srgbClr val="56565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105" dirty="0">
                <a:solidFill>
                  <a:srgbClr val="5656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abo</a:t>
            </a:r>
            <a:r>
              <a:rPr lang="en-US" sz="2800" spc="-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ut</a:t>
            </a:r>
            <a:r>
              <a:rPr lang="en-US" sz="2800" spc="2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85</a:t>
            </a:r>
            <a:r>
              <a:rPr lang="en-US" sz="2800" spc="2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mill</a:t>
            </a:r>
            <a:r>
              <a:rPr lang="en-US" sz="2800" spc="-6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spc="-1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1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barrels</a:t>
            </a:r>
            <a:r>
              <a:rPr lang="en-US" sz="2800" spc="-14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spc="-1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crude</a:t>
            </a:r>
            <a:r>
              <a:rPr lang="en-US" sz="2800" spc="-2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oil</a:t>
            </a:r>
            <a:r>
              <a:rPr lang="en-US" sz="2800" spc="-1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2800" spc="-1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urned</a:t>
            </a:r>
            <a:r>
              <a:rPr lang="en-US" sz="2800" spc="-60" dirty="0">
                <a:solidFill>
                  <a:srgbClr val="3B3B3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dail</a:t>
            </a:r>
            <a:r>
              <a:rPr lang="en-US" sz="2800" spc="-9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800" spc="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spc="-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ery</a:t>
            </a:r>
            <a:r>
              <a:rPr lang="en-US" sz="2800" spc="-17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time</a:t>
            </a:r>
            <a:r>
              <a:rPr lang="en-US" sz="2800" spc="-11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spc="-18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fossil</a:t>
            </a:r>
            <a:r>
              <a:rPr lang="en-US" sz="2800" spc="-1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raw</a:t>
            </a:r>
            <a:r>
              <a:rPr lang="en-US" sz="2800" spc="-1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ma</a:t>
            </a:r>
            <a:r>
              <a:rPr lang="en-US" sz="2800" spc="-5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erial</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7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s </a:t>
            </a:r>
            <a:r>
              <a:rPr lang="en-US" sz="2800" spc="-1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urned,</a:t>
            </a:r>
            <a:r>
              <a:rPr lang="en-US" sz="2800" spc="-15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spc="-20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releases</a:t>
            </a:r>
            <a:r>
              <a:rPr lang="en-US" sz="2800" spc="-13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carb</a:t>
            </a:r>
            <a:r>
              <a:rPr lang="en-US" sz="2800" spc="-12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16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di</a:t>
            </a:r>
            <a:r>
              <a:rPr lang="en-US" sz="2800" spc="-14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xide</a:t>
            </a:r>
            <a:r>
              <a:rPr lang="en-US" sz="2800" spc="-17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into</a:t>
            </a:r>
            <a:r>
              <a:rPr lang="en-US" sz="2800" spc="-1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7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spc="-85" dirty="0">
                <a:solidFill>
                  <a:srgbClr val="3B3B3B"/>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dirty="0">
                <a:solidFill>
                  <a:srgbClr val="56565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73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58912D7-D476-430E-A9D5-2DB21E2E541E}"/>
              </a:ext>
            </a:extLst>
          </p:cNvPr>
          <p:cNvSpPr/>
          <p:nvPr/>
        </p:nvSpPr>
        <p:spPr>
          <a:xfrm>
            <a:off x="764498" y="329784"/>
            <a:ext cx="10702977" cy="6190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marR="175260" algn="just">
              <a:lnSpc>
                <a:spcPct val="107000"/>
              </a:lnSpc>
              <a:spcBef>
                <a:spcPts val="335"/>
              </a:spcBef>
              <a:spcAft>
                <a:spcPts val="0"/>
              </a:spcAft>
            </a:pPr>
            <a:r>
              <a:rPr lang="en-US" sz="2800" spc="-2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Therefore</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9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2800" spc="9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2800" spc="-4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clear</a:t>
            </a:r>
            <a:r>
              <a:rPr lang="en-US" sz="2800" spc="4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spc="6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more</a:t>
            </a:r>
            <a:r>
              <a:rPr lang="en-US" sz="2800" spc="-5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more</a:t>
            </a:r>
            <a:r>
              <a:rPr lang="en-US" sz="2800" spc="-5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greenhouse</a:t>
            </a:r>
            <a:r>
              <a:rPr lang="en-US" sz="2800" spc="17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gases</a:t>
            </a:r>
            <a:r>
              <a:rPr lang="en-US" sz="2800" spc="6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ike</a:t>
            </a:r>
            <a:r>
              <a:rPr lang="en-US" sz="2800" spc="7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carbon</a:t>
            </a:r>
            <a:r>
              <a:rPr lang="en-US" sz="2800" spc="12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dioxide</a:t>
            </a:r>
            <a:r>
              <a:rPr lang="en-US" sz="2800" spc="13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2800" spc="-12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being</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generated</a:t>
            </a:r>
            <a:r>
              <a:rPr lang="en-US" sz="2800" spc="-1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worldwide</a:t>
            </a:r>
            <a:r>
              <a:rPr lang="en-US" sz="2800" spc="2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2800" spc="-5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humans.</a:t>
            </a:r>
            <a:r>
              <a:rPr lang="en-US" sz="2800" spc="-2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2800" spc="-5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eover,</a:t>
            </a:r>
            <a:r>
              <a:rPr lang="en-US" sz="2800" spc="-6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z="2800" spc="-9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spc="-9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spc="-15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also</a:t>
            </a:r>
            <a:r>
              <a:rPr lang="en-US" sz="2800" spc="-1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str</a:t>
            </a:r>
            <a:r>
              <a:rPr lang="en-US" sz="2800" spc="-14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ngthening the</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greenhouse</a:t>
            </a:r>
            <a:r>
              <a:rPr lang="en-US" sz="2800" spc="-7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effect</a:t>
            </a:r>
            <a:r>
              <a:rPr lang="en-US" sz="2800" spc="-4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2800" spc="1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deforestation,</a:t>
            </a:r>
            <a:r>
              <a:rPr lang="en-US" sz="2800" spc="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which</a:t>
            </a:r>
            <a:r>
              <a:rPr lang="en-US" sz="2800" spc="4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means</a:t>
            </a:r>
            <a:r>
              <a:rPr lang="en-US" sz="2800" spc="8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cutting down</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trees.</a:t>
            </a:r>
            <a:r>
              <a:rPr lang="en-US" sz="2800" spc="-4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Every</a:t>
            </a:r>
            <a:r>
              <a:rPr lang="en-US" sz="2800" spc="16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year</a:t>
            </a:r>
            <a:r>
              <a:rPr lang="en-US" sz="2800" spc="9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enormous</a:t>
            </a:r>
            <a:r>
              <a:rPr lang="en-US" sz="2800" spc="1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areas</a:t>
            </a:r>
            <a:r>
              <a:rPr lang="en-US" sz="2800" spc="8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800" spc="8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spc="-15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rests</a:t>
            </a:r>
            <a:r>
              <a:rPr lang="en-US" sz="2800" spc="10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2800" spc="-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800" spc="-6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2800" spc="-11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oyed</a:t>
            </a:r>
            <a:r>
              <a:rPr lang="en-US" sz="2800" spc="5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2800" spc="15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en-US" sz="2800" spc="15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800" spc="9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obtain</a:t>
            </a:r>
            <a:r>
              <a:rPr lang="en-US" sz="2800" spc="6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wood</a:t>
            </a:r>
            <a:r>
              <a:rPr lang="en-US" sz="2800" spc="10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spc="12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to clear</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regions</a:t>
            </a:r>
            <a:r>
              <a:rPr lang="en-US" sz="2800" spc="5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mining</a:t>
            </a:r>
            <a:r>
              <a:rPr lang="en-US" sz="2800" spc="1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spc="-11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800" spc="-6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create</a:t>
            </a:r>
            <a:r>
              <a:rPr lang="en-US" sz="2800" spc="-1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pasture.</a:t>
            </a:r>
            <a:r>
              <a:rPr lang="en-US" sz="2800" spc="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This</a:t>
            </a:r>
            <a:r>
              <a:rPr lang="en-US" sz="2800" spc="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los</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800" spc="-16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800" spc="-7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2800" spc="-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2800" spc="-7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causes</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dual</a:t>
            </a:r>
            <a:r>
              <a:rPr lang="en-US" sz="2800" spc="14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problems.</a:t>
            </a:r>
            <a:r>
              <a:rPr lang="en-US" sz="2800" spc="-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Trees</a:t>
            </a:r>
            <a:r>
              <a:rPr lang="en-US" sz="2800" spc="-18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2800" spc="2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burned</a:t>
            </a:r>
            <a:r>
              <a:rPr lang="en-US" sz="2800" spc="-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up</a:t>
            </a:r>
            <a:r>
              <a:rPr lang="en-US" sz="2800" spc="-1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release</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800" spc="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arge</a:t>
            </a:r>
            <a:r>
              <a:rPr lang="en-US" sz="2800" spc="-10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volumes</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carbon</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dioxide</a:t>
            </a:r>
            <a:r>
              <a:rPr lang="en-US" sz="2800" spc="1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gas</a:t>
            </a:r>
            <a:r>
              <a:rPr lang="en-US" sz="2800" spc="1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into</a:t>
            </a:r>
            <a:r>
              <a:rPr lang="en-US" sz="2800" spc="-5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air.</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8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spc="-7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8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n-US" sz="2800" spc="-7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hand,</a:t>
            </a:r>
            <a:r>
              <a:rPr lang="en-US" sz="2800" spc="30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as </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2800" spc="-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ests</a:t>
            </a:r>
            <a:r>
              <a:rPr lang="en-US" sz="2800" spc="-1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absorb</a:t>
            </a:r>
            <a:r>
              <a:rPr lang="en-US" sz="2800" spc="-6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spc="-4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800" spc="-5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carbon</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a:t>
            </a:r>
            <a:r>
              <a:rPr lang="en-US" sz="2800" spc="-1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oxide</a:t>
            </a:r>
            <a:r>
              <a:rPr lang="en-US" sz="2800" spc="-35"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2800" spc="-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spc="14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air</a:t>
            </a:r>
            <a:r>
              <a:rPr lang="en-US" sz="2800" spc="2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spc="26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deliver</a:t>
            </a:r>
            <a:r>
              <a:rPr lang="en-US" sz="2800" spc="21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lang="en-US" sz="2800" spc="3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instead,</a:t>
            </a:r>
            <a:r>
              <a:rPr lang="en-US" sz="2800" spc="16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z="2800" spc="24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also</a:t>
            </a:r>
            <a:r>
              <a:rPr lang="en-US" sz="2800" spc="21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destroy</a:t>
            </a:r>
            <a:r>
              <a:rPr lang="en-US" sz="2800" spc="29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spc="23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r>
              <a:rPr lang="en-US" sz="2800" spc="24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storehouse</a:t>
            </a:r>
            <a:r>
              <a:rPr lang="en-US" sz="2800" spc="16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800" spc="20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carbon</a:t>
            </a:r>
            <a:r>
              <a:rPr lang="en-US" sz="2800" spc="8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dioxide</a:t>
            </a:r>
            <a:r>
              <a:rPr lang="en-US" sz="2800" spc="-15"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when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z="2800" spc="-3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clear</a:t>
            </a:r>
            <a:r>
              <a:rPr lang="en-US" sz="2800" spc="60" dirty="0">
                <a:solidFill>
                  <a:srgbClr val="4242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a:solidFill>
                  <a:srgbClr val="575757"/>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2800" spc="-25" dirty="0">
                <a:solidFill>
                  <a:srgbClr val="575757"/>
                </a:solidFill>
                <a:effectLst/>
                <a:latin typeface="Times New Roman" panose="02020603050405020304" pitchFamily="18" charset="0"/>
                <a:ea typeface="Times New Roman" panose="02020603050405020304" pitchFamily="18" charset="0"/>
                <a:cs typeface="Times New Roman" panose="02020603050405020304" pitchFamily="18" charset="0"/>
              </a:rPr>
              <a:t>ests.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86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CB201E-8AA3-458F-AB37-C6497EA25263}"/>
              </a:ext>
            </a:extLst>
          </p:cNvPr>
          <p:cNvSpPr txBox="1"/>
          <p:nvPr/>
        </p:nvSpPr>
        <p:spPr>
          <a:xfrm>
            <a:off x="2911159" y="2525164"/>
            <a:ext cx="50186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Discus the questions in pairs.</a:t>
            </a:r>
          </a:p>
        </p:txBody>
      </p:sp>
    </p:spTree>
    <p:extLst>
      <p:ext uri="{BB962C8B-B14F-4D97-AF65-F5344CB8AC3E}">
        <p14:creationId xmlns:p14="http://schemas.microsoft.com/office/powerpoint/2010/main" val="269066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416C7D-25A6-49F8-8F66-14293F74EE76}"/>
              </a:ext>
            </a:extLst>
          </p:cNvPr>
          <p:cNvSpPr txBox="1"/>
          <p:nvPr/>
        </p:nvSpPr>
        <p:spPr>
          <a:xfrm>
            <a:off x="992418" y="664948"/>
            <a:ext cx="10528300" cy="5693866"/>
          </a:xfrm>
          <a:prstGeom prst="rect">
            <a:avLst/>
          </a:prstGeom>
          <a:noFill/>
        </p:spPr>
        <p:txBody>
          <a:bodyPr wrap="square" rtlCol="0">
            <a:spAutoFit/>
          </a:bodyPr>
          <a:lstStyle/>
          <a:p>
            <a:pPr marL="514350" indent="-514350" algn="just">
              <a:buAutoNum type="arabicPeriod"/>
            </a:pPr>
            <a:r>
              <a:rPr lang="en-US" sz="2800" dirty="0">
                <a:latin typeface="Times New Roman" panose="02020603050405020304" pitchFamily="18" charset="0"/>
                <a:cs typeface="Times New Roman" panose="02020603050405020304" pitchFamily="18" charset="0"/>
              </a:rPr>
              <a:t>Can man influence the climate ? If the answer is yes, explain how?</a:t>
            </a:r>
          </a:p>
          <a:p>
            <a:pPr algn="just"/>
            <a:r>
              <a:rPr lang="en-US" sz="2800" dirty="0">
                <a:solidFill>
                  <a:srgbClr val="00B050"/>
                </a:solidFill>
                <a:latin typeface="Times New Roman" panose="02020603050405020304" pitchFamily="18" charset="0"/>
                <a:cs typeface="Times New Roman" panose="02020603050405020304" pitchFamily="18" charset="0"/>
              </a:rPr>
              <a:t>Ans: Yes, man can influence the climate.</a:t>
            </a:r>
          </a:p>
          <a:p>
            <a:pPr algn="just"/>
            <a:r>
              <a:rPr lang="en-US" sz="2800" dirty="0">
                <a:solidFill>
                  <a:srgbClr val="00B050"/>
                </a:solidFill>
                <a:latin typeface="Times New Roman" panose="02020603050405020304" pitchFamily="18" charset="0"/>
                <a:cs typeface="Times New Roman" panose="02020603050405020304" pitchFamily="18" charset="0"/>
              </a:rPr>
              <a:t>Increase of carbon di oxide can change the climate and man help increasing carbon di oxide in atmosphere by burning coal, oil, fossil fuels.</a:t>
            </a:r>
          </a:p>
          <a:p>
            <a:pPr algn="just"/>
            <a:r>
              <a:rPr lang="en-US" sz="2800" dirty="0">
                <a:latin typeface="Times New Roman" panose="02020603050405020304" pitchFamily="18" charset="0"/>
                <a:cs typeface="Times New Roman" panose="02020603050405020304" pitchFamily="18" charset="0"/>
              </a:rPr>
              <a:t>2. Which human activities are responsible for increasing carbon di oxide in the atmosphere?</a:t>
            </a:r>
          </a:p>
          <a:p>
            <a:pPr algn="just"/>
            <a:r>
              <a:rPr lang="en-US" sz="2800" dirty="0">
                <a:solidFill>
                  <a:srgbClr val="00B050"/>
                </a:solidFill>
                <a:latin typeface="Times New Roman" panose="02020603050405020304" pitchFamily="18" charset="0"/>
                <a:cs typeface="Times New Roman" panose="02020603050405020304" pitchFamily="18" charset="0"/>
              </a:rPr>
              <a:t>Ans: People are cutting down trees to obtain wood, to create pasture and for mining, they are also using coal, oil, fossil fuels . These all are responsible for increasing carbon di oxide in the atmosphere.</a:t>
            </a:r>
          </a:p>
          <a:p>
            <a:pPr algn="just"/>
            <a:r>
              <a:rPr lang="en-US" sz="2800" dirty="0">
                <a:latin typeface="Times New Roman" panose="02020603050405020304" pitchFamily="18" charset="0"/>
                <a:cs typeface="Times New Roman" panose="02020603050405020304" pitchFamily="18" charset="0"/>
              </a:rPr>
              <a:t>3. How can trees help save our environment?</a:t>
            </a:r>
          </a:p>
          <a:p>
            <a:pPr algn="just"/>
            <a:r>
              <a:rPr lang="en-US" sz="2800" dirty="0">
                <a:solidFill>
                  <a:srgbClr val="00B050"/>
                </a:solidFill>
                <a:latin typeface="Times New Roman" panose="02020603050405020304" pitchFamily="18" charset="0"/>
                <a:cs typeface="Times New Roman" panose="02020603050405020304" pitchFamily="18" charset="0"/>
              </a:rPr>
              <a:t>Ans: Trees help save our environment because they absorb a lot of carbon di oxide from the air and release oxygen instead. </a:t>
            </a:r>
          </a:p>
        </p:txBody>
      </p:sp>
    </p:spTree>
    <p:extLst>
      <p:ext uri="{BB962C8B-B14F-4D97-AF65-F5344CB8AC3E}">
        <p14:creationId xmlns:p14="http://schemas.microsoft.com/office/powerpoint/2010/main" val="121328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C71E4F4-FA19-43A2-A078-1B55FF69C6A8}"/>
              </a:ext>
            </a:extLst>
          </p:cNvPr>
          <p:cNvSpPr/>
          <p:nvPr/>
        </p:nvSpPr>
        <p:spPr>
          <a:xfrm>
            <a:off x="1139252" y="2278505"/>
            <a:ext cx="10148341" cy="1439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B. Read the statements below and say if they are true or false. If false give the correct information.</a:t>
            </a:r>
          </a:p>
        </p:txBody>
      </p:sp>
    </p:spTree>
    <p:extLst>
      <p:ext uri="{BB962C8B-B14F-4D97-AF65-F5344CB8AC3E}">
        <p14:creationId xmlns:p14="http://schemas.microsoft.com/office/powerpoint/2010/main" val="326357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910" y="212668"/>
            <a:ext cx="11204417" cy="6555641"/>
          </a:xfrm>
          <a:prstGeom prst="rect">
            <a:avLst/>
          </a:prstGeom>
          <a:noFill/>
        </p:spPr>
        <p:txBody>
          <a:bodyPr wrap="square" rtlCol="0">
            <a:spAutoFit/>
          </a:bodyPr>
          <a:lstStyle/>
          <a:p>
            <a:pPr marL="342900" indent="-342900">
              <a:buAutoNum type="arabicPeriod"/>
            </a:pPr>
            <a:r>
              <a:rPr lang="en-US" sz="3000" dirty="0">
                <a:latin typeface="Times New Roman" panose="02020603050405020304" pitchFamily="18" charset="0"/>
                <a:cs typeface="Times New Roman" panose="02020603050405020304" pitchFamily="18" charset="0"/>
              </a:rPr>
              <a:t>Fossil fuels are burned at an alarming rate due to industrialization.</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2.Coal is the only fuel used for generating energy.</a:t>
            </a: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3.At present, nearly 85 million barrels of crude oil are used weekly.</a:t>
            </a: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4.Deforestation is caused by nature.</a:t>
            </a: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5.Forests help consume carbon di oxide gases from the air.</a:t>
            </a:r>
          </a:p>
          <a:p>
            <a:endParaRPr lang="en-US" sz="3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99477" y="744944"/>
            <a:ext cx="1471353" cy="523220"/>
          </a:xfrm>
          <a:prstGeom prst="rect">
            <a:avLst/>
          </a:prstGeom>
          <a:noFill/>
        </p:spPr>
        <p:txBody>
          <a:bodyPr wrap="squar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True</a:t>
            </a:r>
          </a:p>
        </p:txBody>
      </p:sp>
      <p:sp>
        <p:nvSpPr>
          <p:cNvPr id="6" name="TextBox 5"/>
          <p:cNvSpPr txBox="1"/>
          <p:nvPr/>
        </p:nvSpPr>
        <p:spPr>
          <a:xfrm>
            <a:off x="499673" y="1786997"/>
            <a:ext cx="10586054" cy="1077218"/>
          </a:xfrm>
          <a:prstGeom prst="rect">
            <a:avLst/>
          </a:prstGeom>
          <a:noFill/>
        </p:spPr>
        <p:txBody>
          <a:bodyPr wrap="square" rtlCol="0">
            <a:spAutoFit/>
          </a:bodyPr>
          <a:lstStyle/>
          <a:p>
            <a:r>
              <a:rPr lang="en-US" sz="3200" dirty="0">
                <a:solidFill>
                  <a:srgbClr val="7030A0"/>
                </a:solidFill>
                <a:latin typeface="Times New Roman" panose="02020603050405020304" pitchFamily="18" charset="0"/>
                <a:cs typeface="Times New Roman" panose="02020603050405020304" pitchFamily="18" charset="0"/>
              </a:rPr>
              <a:t>False. C/I: Besides Coal, other sources of energy such as mineral oil and natural gas are also used for generating energy.</a:t>
            </a:r>
          </a:p>
        </p:txBody>
      </p:sp>
      <p:sp>
        <p:nvSpPr>
          <p:cNvPr id="8" name="TextBox 7"/>
          <p:cNvSpPr txBox="1"/>
          <p:nvPr/>
        </p:nvSpPr>
        <p:spPr>
          <a:xfrm>
            <a:off x="637883" y="3361326"/>
            <a:ext cx="10309633" cy="1077218"/>
          </a:xfrm>
          <a:prstGeom prst="rect">
            <a:avLst/>
          </a:prstGeom>
          <a:noFill/>
        </p:spPr>
        <p:txBody>
          <a:bodyPr wrap="square" rtlCol="0">
            <a:spAutoFit/>
          </a:bodyPr>
          <a:lstStyle/>
          <a:p>
            <a:r>
              <a:rPr lang="en-US" sz="3200" dirty="0">
                <a:solidFill>
                  <a:srgbClr val="7030A0"/>
                </a:solidFill>
                <a:latin typeface="Times New Roman" panose="02020603050405020304" pitchFamily="18" charset="0"/>
                <a:cs typeface="Times New Roman" panose="02020603050405020304" pitchFamily="18" charset="0"/>
              </a:rPr>
              <a:t>False. C/I: At present, nearly 85 million barrels of crude oil are used daily.</a:t>
            </a:r>
          </a:p>
        </p:txBody>
      </p:sp>
      <p:sp>
        <p:nvSpPr>
          <p:cNvPr id="10" name="TextBox 9"/>
          <p:cNvSpPr txBox="1"/>
          <p:nvPr/>
        </p:nvSpPr>
        <p:spPr>
          <a:xfrm>
            <a:off x="487910" y="4655504"/>
            <a:ext cx="10799683" cy="1077218"/>
          </a:xfrm>
          <a:prstGeom prst="rect">
            <a:avLst/>
          </a:prstGeom>
          <a:noFill/>
        </p:spPr>
        <p:txBody>
          <a:bodyPr wrap="square" rtlCol="0">
            <a:spAutoFit/>
          </a:bodyPr>
          <a:lstStyle/>
          <a:p>
            <a:r>
              <a:rPr lang="en-US" sz="3200" dirty="0">
                <a:solidFill>
                  <a:srgbClr val="7030A0"/>
                </a:solidFill>
                <a:latin typeface="Times New Roman" panose="02020603050405020304" pitchFamily="18" charset="0"/>
                <a:cs typeface="Times New Roman" panose="02020603050405020304" pitchFamily="18" charset="0"/>
              </a:rPr>
              <a:t>False. C/I: Deforestation is caused by people to obtain wood and to clear regions for mining and to create pasture.</a:t>
            </a:r>
          </a:p>
        </p:txBody>
      </p:sp>
      <p:sp>
        <p:nvSpPr>
          <p:cNvPr id="11" name="TextBox 10"/>
          <p:cNvSpPr txBox="1"/>
          <p:nvPr/>
        </p:nvSpPr>
        <p:spPr>
          <a:xfrm>
            <a:off x="729523" y="6127794"/>
            <a:ext cx="1471353" cy="584775"/>
          </a:xfrm>
          <a:prstGeom prst="rect">
            <a:avLst/>
          </a:prstGeom>
          <a:noFill/>
        </p:spPr>
        <p:txBody>
          <a:bodyPr wrap="square" rtlCol="0">
            <a:spAutoFit/>
          </a:bodyPr>
          <a:lstStyle/>
          <a:p>
            <a:r>
              <a:rPr lang="en-US" sz="3200" dirty="0">
                <a:solidFill>
                  <a:srgbClr val="7030A0"/>
                </a:solidFill>
                <a:latin typeface="Times New Roman" panose="02020603050405020304" pitchFamily="18" charset="0"/>
                <a:cs typeface="Times New Roman" panose="02020603050405020304" pitchFamily="18" charset="0"/>
              </a:rPr>
              <a:t>True</a:t>
            </a:r>
          </a:p>
        </p:txBody>
      </p:sp>
    </p:spTree>
    <p:extLst>
      <p:ext uri="{BB962C8B-B14F-4D97-AF65-F5344CB8AC3E}">
        <p14:creationId xmlns:p14="http://schemas.microsoft.com/office/powerpoint/2010/main" val="7549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3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3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697994-4A7E-4F18-889F-584B5A03631C}"/>
              </a:ext>
            </a:extLst>
          </p:cNvPr>
          <p:cNvSpPr/>
          <p:nvPr/>
        </p:nvSpPr>
        <p:spPr>
          <a:xfrm>
            <a:off x="1139252" y="2278505"/>
            <a:ext cx="10148341" cy="1439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C. Match the meaning in column B and the words /phrases in column A.</a:t>
            </a:r>
          </a:p>
        </p:txBody>
      </p:sp>
    </p:spTree>
    <p:extLst>
      <p:ext uri="{BB962C8B-B14F-4D97-AF65-F5344CB8AC3E}">
        <p14:creationId xmlns:p14="http://schemas.microsoft.com/office/powerpoint/2010/main" val="422071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6636509"/>
              </p:ext>
            </p:extLst>
          </p:nvPr>
        </p:nvGraphicFramePr>
        <p:xfrm>
          <a:off x="54964" y="0"/>
          <a:ext cx="12082072" cy="6454304"/>
        </p:xfrm>
        <a:graphic>
          <a:graphicData uri="http://schemas.openxmlformats.org/drawingml/2006/table">
            <a:tbl>
              <a:tblPr firstRow="1" bandRow="1">
                <a:tableStyleId>{912C8C85-51F0-491E-9774-3900AFEF0FD7}</a:tableStyleId>
              </a:tblPr>
              <a:tblGrid>
                <a:gridCol w="2464694">
                  <a:extLst>
                    <a:ext uri="{9D8B030D-6E8A-4147-A177-3AD203B41FA5}">
                      <a16:colId xmlns:a16="http://schemas.microsoft.com/office/drawing/2014/main" xmlns="" val="1539893059"/>
                    </a:ext>
                  </a:extLst>
                </a:gridCol>
                <a:gridCol w="9617378">
                  <a:extLst>
                    <a:ext uri="{9D8B030D-6E8A-4147-A177-3AD203B41FA5}">
                      <a16:colId xmlns:a16="http://schemas.microsoft.com/office/drawing/2014/main" xmlns="" val="1644216406"/>
                    </a:ext>
                  </a:extLst>
                </a:gridCol>
              </a:tblGrid>
              <a:tr h="410242">
                <a:tc>
                  <a:txBody>
                    <a:bodyPr/>
                    <a:lstStyle/>
                    <a:p>
                      <a:pPr algn="ctr"/>
                      <a:r>
                        <a:rPr lang="en-US" sz="3200" b="0" dirty="0">
                          <a:latin typeface="Times New Roman" panose="02020603050405020304" pitchFamily="18" charset="0"/>
                          <a:cs typeface="Times New Roman" panose="02020603050405020304" pitchFamily="18" charset="0"/>
                        </a:rPr>
                        <a:t>A</a:t>
                      </a:r>
                    </a:p>
                  </a:txBody>
                  <a:tcPr>
                    <a:lnR w="12700" cap="flat" cmpd="sng" algn="ctr">
                      <a:solidFill>
                        <a:schemeClr val="tx1"/>
                      </a:solidFill>
                      <a:prstDash val="solid"/>
                      <a:round/>
                      <a:headEnd type="none" w="med" len="med"/>
                      <a:tailEnd type="none" w="med" len="med"/>
                    </a:lnR>
                  </a:tcPr>
                </a:tc>
                <a:tc>
                  <a:txBody>
                    <a:bodyPr/>
                    <a:lstStyle/>
                    <a:p>
                      <a:pPr algn="ctr"/>
                      <a:r>
                        <a:rPr lang="en-US" sz="3200" b="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562961041"/>
                  </a:ext>
                </a:extLst>
              </a:tr>
              <a:tr h="571664">
                <a:tc>
                  <a:txBody>
                    <a:bodyPr/>
                    <a:lstStyle/>
                    <a:p>
                      <a:pPr algn="l"/>
                      <a:r>
                        <a:rPr lang="en-US" sz="2400" u="none" dirty="0">
                          <a:solidFill>
                            <a:schemeClr val="tx1"/>
                          </a:solidFill>
                          <a:latin typeface="Times New Roman" panose="02020603050405020304" pitchFamily="18" charset="0"/>
                          <a:cs typeface="Times New Roman" panose="02020603050405020304" pitchFamily="18" charset="0"/>
                        </a:rPr>
                        <a:t>1. Sun’s radiation</a:t>
                      </a:r>
                    </a:p>
                  </a:txBody>
                  <a:tcPr anchor="ctr">
                    <a:lnR w="12700" cap="flat" cmpd="sng" algn="ctr">
                      <a:solidFill>
                        <a:schemeClr val="tx1"/>
                      </a:solidFill>
                      <a:prstDash val="solid"/>
                      <a:round/>
                      <a:headEnd type="none" w="med" len="med"/>
                      <a:tailEnd type="none" w="med" len="med"/>
                    </a:lnR>
                  </a:tcPr>
                </a:tc>
                <a:tc>
                  <a:txBody>
                    <a:bodyPr/>
                    <a:lstStyle/>
                    <a:p>
                      <a:pPr algn="l"/>
                      <a:r>
                        <a:rPr lang="en-US" sz="2400" u="none" dirty="0">
                          <a:solidFill>
                            <a:schemeClr val="tx1"/>
                          </a:solidFill>
                          <a:latin typeface="Times New Roman" panose="02020603050405020304" pitchFamily="18" charset="0"/>
                          <a:cs typeface="Times New Roman" panose="02020603050405020304" pitchFamily="18" charset="0"/>
                        </a:rPr>
                        <a:t>a. Energy that is transmitted</a:t>
                      </a:r>
                      <a:r>
                        <a:rPr lang="en-US" sz="2400" u="none" baseline="0" dirty="0">
                          <a:solidFill>
                            <a:schemeClr val="tx1"/>
                          </a:solidFill>
                          <a:latin typeface="Times New Roman" panose="02020603050405020304" pitchFamily="18" charset="0"/>
                          <a:cs typeface="Times New Roman" panose="02020603050405020304" pitchFamily="18" charset="0"/>
                        </a:rPr>
                        <a:t> from the sun in the form of rays or waves or particles</a:t>
                      </a:r>
                      <a:endParaRPr lang="en-US" sz="2400" u="none"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171076886"/>
                  </a:ext>
                </a:extLst>
              </a:tr>
              <a:tr h="57166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2. Fossil fuels</a:t>
                      </a:r>
                    </a:p>
                  </a:txBody>
                  <a:tcPr anchor="ctr">
                    <a:lnR w="12700" cap="flat" cmpd="sng" algn="ctr">
                      <a:solidFill>
                        <a:schemeClr val="tx1"/>
                      </a:solidFill>
                      <a:prstDash val="solid"/>
                      <a:round/>
                      <a:headEnd type="none" w="med" len="med"/>
                      <a:tailEnd type="none" w="med" len="med"/>
                    </a:lnR>
                  </a:tcP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b. The process used by</a:t>
                      </a:r>
                      <a:r>
                        <a:rPr lang="en-US" sz="2400" baseline="0" dirty="0">
                          <a:solidFill>
                            <a:schemeClr val="tx1"/>
                          </a:solidFill>
                          <a:latin typeface="Times New Roman" panose="02020603050405020304" pitchFamily="18" charset="0"/>
                          <a:cs typeface="Times New Roman" panose="02020603050405020304" pitchFamily="18" charset="0"/>
                        </a:rPr>
                        <a:t> plants to convert light energy captured from the sun to chemical energy.</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790303061"/>
                  </a:ext>
                </a:extLst>
              </a:tr>
              <a:tr h="57166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3. Combustion of coals</a:t>
                      </a:r>
                    </a:p>
                  </a:txBody>
                  <a:tcPr anchor="ctr">
                    <a:lnR w="12700" cap="flat" cmpd="sng" algn="ctr">
                      <a:solidFill>
                        <a:schemeClr val="tx1"/>
                      </a:solidFill>
                      <a:prstDash val="solid"/>
                      <a:round/>
                      <a:headEnd type="none" w="med" len="med"/>
                      <a:tailEnd type="none" w="med" len="med"/>
                    </a:lnR>
                  </a:tcP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c. A basic material or substance used in the production or manufacturing of goods.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804574923"/>
                  </a:ext>
                </a:extLst>
              </a:tr>
              <a:tr h="5716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4.Crude oil</a:t>
                      </a:r>
                    </a:p>
                  </a:txBody>
                  <a:tcPr anchor="ctr">
                    <a:lnR w="12700" cap="flat" cmpd="sng" algn="ctr">
                      <a:solidFill>
                        <a:schemeClr val="tx1"/>
                      </a:solidFill>
                      <a:prstDash val="solid"/>
                      <a:round/>
                      <a:headEnd type="none" w="med" len="med"/>
                      <a:tailEnd type="none" w="med" len="med"/>
                    </a:lnR>
                  </a:tcP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d. Non-renewable</a:t>
                      </a:r>
                      <a:r>
                        <a:rPr lang="en-US" sz="2400" baseline="0" dirty="0">
                          <a:solidFill>
                            <a:schemeClr val="tx1"/>
                          </a:solidFill>
                          <a:latin typeface="Times New Roman" panose="02020603050405020304" pitchFamily="18" charset="0"/>
                          <a:cs typeface="Times New Roman" panose="02020603050405020304" pitchFamily="18" charset="0"/>
                        </a:rPr>
                        <a:t> sources of energy that come from remains of plants and animals.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7524277"/>
                  </a:ext>
                </a:extLst>
              </a:tr>
              <a:tr h="5716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5. Raw materials</a:t>
                      </a:r>
                    </a:p>
                  </a:txBody>
                  <a:tcPr anchor="ctr">
                    <a:lnR w="12700" cap="flat" cmpd="sng" algn="ctr">
                      <a:solidFill>
                        <a:schemeClr val="tx1"/>
                      </a:solidFill>
                      <a:prstDash val="solid"/>
                      <a:round/>
                      <a:headEnd type="none" w="med" len="med"/>
                      <a:tailEnd type="none" w="med" len="med"/>
                    </a:lnR>
                  </a:tcP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e.</a:t>
                      </a:r>
                      <a:r>
                        <a:rPr lang="en-US" sz="2400" baseline="0" dirty="0">
                          <a:solidFill>
                            <a:schemeClr val="tx1"/>
                          </a:solidFill>
                          <a:latin typeface="Times New Roman" panose="02020603050405020304" pitchFamily="18" charset="0"/>
                          <a:cs typeface="Times New Roman" panose="02020603050405020304" pitchFamily="18" charset="0"/>
                        </a:rPr>
                        <a:t> Intentional destruction or removal of trees and other vegetations for agricultural, housing or firewood use.</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94360480"/>
                  </a:ext>
                </a:extLst>
              </a:tr>
              <a:tr h="5716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6. Deforestation</a:t>
                      </a:r>
                    </a:p>
                  </a:txBody>
                  <a:tcPr anchor="ctr">
                    <a:lnR w="12700" cap="flat" cmpd="sng" algn="ctr">
                      <a:solidFill>
                        <a:schemeClr val="tx1"/>
                      </a:solidFill>
                      <a:prstDash val="solid"/>
                      <a:round/>
                      <a:headEnd type="none" w="med" len="med"/>
                      <a:tailEnd type="none" w="med" len="med"/>
                    </a:lnR>
                  </a:tcPr>
                </a:tc>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f.</a:t>
                      </a:r>
                      <a:r>
                        <a:rPr lang="en-US" sz="2000" baseline="0" dirty="0">
                          <a:solidFill>
                            <a:schemeClr val="tx1"/>
                          </a:solidFill>
                          <a:latin typeface="Times New Roman" panose="02020603050405020304" pitchFamily="18" charset="0"/>
                          <a:cs typeface="Times New Roman" panose="02020603050405020304" pitchFamily="18" charset="0"/>
                        </a:rPr>
                        <a:t> </a:t>
                      </a:r>
                      <a:r>
                        <a:rPr lang="en-US" sz="2400" baseline="0" dirty="0">
                          <a:solidFill>
                            <a:schemeClr val="tx1"/>
                          </a:solidFill>
                          <a:latin typeface="Times New Roman" panose="02020603050405020304" pitchFamily="18" charset="0"/>
                          <a:cs typeface="Times New Roman" panose="02020603050405020304" pitchFamily="18" charset="0"/>
                        </a:rPr>
                        <a:t>A naturally occurring, unrefined petroleum product that can be refined to produce usable products such as diesel, gasoline, heating oil, jet fuel, kerosene, etc.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863811884"/>
                  </a:ext>
                </a:extLst>
              </a:tr>
              <a:tr h="57166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7. Photosynthesis</a:t>
                      </a:r>
                    </a:p>
                  </a:txBody>
                  <a:tcPr anchor="ctr">
                    <a:lnR w="12700" cap="flat" cmpd="sng" algn="ctr">
                      <a:solidFill>
                        <a:schemeClr val="tx1"/>
                      </a:solidFill>
                      <a:prstDash val="solid"/>
                      <a:round/>
                      <a:headEnd type="none" w="med" len="med"/>
                      <a:tailEnd type="none" w="med" len="med"/>
                    </a:lnR>
                  </a:tcP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g. Burning</a:t>
                      </a:r>
                      <a:r>
                        <a:rPr lang="en-US" sz="2400" baseline="0" dirty="0">
                          <a:solidFill>
                            <a:schemeClr val="tx1"/>
                          </a:solidFill>
                          <a:latin typeface="Times New Roman" panose="02020603050405020304" pitchFamily="18" charset="0"/>
                          <a:cs typeface="Times New Roman" panose="02020603050405020304" pitchFamily="18" charset="0"/>
                        </a:rPr>
                        <a:t> of coal usually in industrial plants.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199557235"/>
                  </a:ext>
                </a:extLst>
              </a:tr>
            </a:tbl>
          </a:graphicData>
        </a:graphic>
      </p:graphicFrame>
      <p:cxnSp>
        <p:nvCxnSpPr>
          <p:cNvPr id="4" name="Straight Arrow Connector 3">
            <a:extLst>
              <a:ext uri="{FF2B5EF4-FFF2-40B4-BE49-F238E27FC236}">
                <a16:creationId xmlns:a16="http://schemas.microsoft.com/office/drawing/2014/main" xmlns="" id="{D693CD9F-1AD0-46BF-B8D6-5D818B8D2908}"/>
              </a:ext>
            </a:extLst>
          </p:cNvPr>
          <p:cNvCxnSpPr/>
          <p:nvPr/>
        </p:nvCxnSpPr>
        <p:spPr>
          <a:xfrm>
            <a:off x="506186" y="963386"/>
            <a:ext cx="3657600"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xmlns="" id="{2F3C261A-E283-485E-B9CF-E052957BB86C}"/>
              </a:ext>
            </a:extLst>
          </p:cNvPr>
          <p:cNvCxnSpPr>
            <a:cxnSpLocks/>
          </p:cNvCxnSpPr>
          <p:nvPr/>
        </p:nvCxnSpPr>
        <p:spPr>
          <a:xfrm>
            <a:off x="734786" y="1877786"/>
            <a:ext cx="3575957" cy="1551214"/>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xmlns="" id="{2AC5EEBD-7EF2-4335-894B-EF8D07618FFF}"/>
              </a:ext>
            </a:extLst>
          </p:cNvPr>
          <p:cNvCxnSpPr>
            <a:cxnSpLocks/>
          </p:cNvCxnSpPr>
          <p:nvPr/>
        </p:nvCxnSpPr>
        <p:spPr>
          <a:xfrm>
            <a:off x="979715" y="2653393"/>
            <a:ext cx="3445328" cy="34290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xmlns="" id="{BD63BC18-2580-4C0A-ADF9-B5C7938DA535}"/>
              </a:ext>
            </a:extLst>
          </p:cNvPr>
          <p:cNvCxnSpPr>
            <a:cxnSpLocks/>
          </p:cNvCxnSpPr>
          <p:nvPr/>
        </p:nvCxnSpPr>
        <p:spPr>
          <a:xfrm>
            <a:off x="1159330" y="3482504"/>
            <a:ext cx="3624943" cy="14859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xmlns="" id="{038FB994-60B7-4E10-AB56-EC625C5EBA68}"/>
              </a:ext>
            </a:extLst>
          </p:cNvPr>
          <p:cNvCxnSpPr>
            <a:cxnSpLocks/>
          </p:cNvCxnSpPr>
          <p:nvPr/>
        </p:nvCxnSpPr>
        <p:spPr>
          <a:xfrm flipV="1">
            <a:off x="979715" y="2597115"/>
            <a:ext cx="3624943" cy="177077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xmlns="" id="{7F641DE0-06FA-4080-BF2C-320E1EC2A42E}"/>
              </a:ext>
            </a:extLst>
          </p:cNvPr>
          <p:cNvCxnSpPr>
            <a:cxnSpLocks/>
          </p:cNvCxnSpPr>
          <p:nvPr/>
        </p:nvCxnSpPr>
        <p:spPr>
          <a:xfrm flipV="1">
            <a:off x="889907" y="4268971"/>
            <a:ext cx="3273879" cy="117026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xmlns="" id="{5F0980CC-706E-441B-AD87-EBE5CCC8C481}"/>
              </a:ext>
            </a:extLst>
          </p:cNvPr>
          <p:cNvCxnSpPr>
            <a:cxnSpLocks/>
          </p:cNvCxnSpPr>
          <p:nvPr/>
        </p:nvCxnSpPr>
        <p:spPr>
          <a:xfrm flipV="1">
            <a:off x="979714" y="1792497"/>
            <a:ext cx="3184072" cy="447585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16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out)">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out)">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out)">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out)">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out)">
                                      <p:cBhvr>
                                        <p:cTn id="3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367" y="1134391"/>
            <a:ext cx="10191404" cy="3970318"/>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D Write a letter to the editor of a newspaper expressing your concern about growing deforestation in your area. Describe how deforestation is changing your environment. Also suggest what action could be taken to stop cutting down trees. Follow the clues below.</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anger cause by deforestation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 of carbon dioxide in the atmosphere </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a:t>
            </a:r>
            <a:r>
              <a:rPr lang="en-US" sz="2800" dirty="0">
                <a:solidFill>
                  <a:schemeClr val="tx1"/>
                </a:solidFill>
                <a:latin typeface="Times New Roman" panose="02020603050405020304" pitchFamily="18" charset="0"/>
                <a:cs typeface="Times New Roman" panose="02020603050405020304" pitchFamily="18" charset="0"/>
              </a:rPr>
              <a:t>he green house effect</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
            </a:r>
            <a:r>
              <a:rPr lang="en-US" sz="2800" dirty="0">
                <a:solidFill>
                  <a:schemeClr val="tx1"/>
                </a:solidFill>
                <a:latin typeface="Times New Roman" panose="02020603050405020304" pitchFamily="18" charset="0"/>
                <a:cs typeface="Times New Roman" panose="02020603050405020304" pitchFamily="18" charset="0"/>
              </a:rPr>
              <a:t>aking people aware of the adverse effect of deforestation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making an action plan to stop deforestation</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68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036" y="243512"/>
            <a:ext cx="11246263" cy="637097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5/7/2021</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The Editor</a:t>
            </a:r>
          </a:p>
          <a:p>
            <a:r>
              <a:rPr lang="en-US" sz="2400" dirty="0">
                <a:latin typeface="Cambria" panose="02040503050406030204" pitchFamily="18" charset="0"/>
                <a:ea typeface="Cambria" panose="02040503050406030204" pitchFamily="18" charset="0"/>
              </a:rPr>
              <a:t>The Daily Star</a:t>
            </a:r>
          </a:p>
          <a:p>
            <a:r>
              <a:rPr lang="en-US" sz="2400" dirty="0" err="1">
                <a:latin typeface="Cambria" panose="02040503050406030204" pitchFamily="18" charset="0"/>
                <a:ea typeface="Cambria" panose="02040503050406030204" pitchFamily="18" charset="0"/>
              </a:rPr>
              <a:t>Karwan</a:t>
            </a:r>
            <a:r>
              <a:rPr lang="en-US" sz="2400" dirty="0">
                <a:latin typeface="Cambria" panose="02040503050406030204" pitchFamily="18" charset="0"/>
                <a:ea typeface="Cambria" panose="02040503050406030204" pitchFamily="18" charset="0"/>
              </a:rPr>
              <a:t> Bazar, Dhaka.</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Subject: Request for publishing an article on ‘growing deforestation’.</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Dear Sir, </a:t>
            </a:r>
          </a:p>
          <a:p>
            <a:r>
              <a:rPr lang="en-US" sz="2400" dirty="0">
                <a:latin typeface="Cambria" panose="02040503050406030204" pitchFamily="18" charset="0"/>
                <a:ea typeface="Cambria" panose="02040503050406030204" pitchFamily="18" charset="0"/>
              </a:rPr>
              <a:t>With due respect and </a:t>
            </a:r>
            <a:r>
              <a:rPr lang="en-US" sz="2400" dirty="0" err="1">
                <a:latin typeface="Cambria" panose="02040503050406030204" pitchFamily="18" charset="0"/>
                <a:ea typeface="Cambria" panose="02040503050406030204" pitchFamily="18" charset="0"/>
              </a:rPr>
              <a:t>honour</a:t>
            </a:r>
            <a:r>
              <a:rPr lang="en-US" sz="2400" dirty="0">
                <a:latin typeface="Cambria" panose="02040503050406030204" pitchFamily="18" charset="0"/>
                <a:ea typeface="Cambria" panose="02040503050406030204" pitchFamily="18" charset="0"/>
              </a:rPr>
              <a:t> I would like to let you know that I am an inhabitant of </a:t>
            </a:r>
            <a:r>
              <a:rPr lang="en-US" sz="2400" dirty="0" err="1">
                <a:latin typeface="Cambria" panose="02040503050406030204" pitchFamily="18" charset="0"/>
                <a:ea typeface="Cambria" panose="02040503050406030204" pitchFamily="18" charset="0"/>
              </a:rPr>
              <a:t>Bogura</a:t>
            </a:r>
            <a:r>
              <a:rPr lang="en-US" sz="2400" dirty="0">
                <a:latin typeface="Cambria" panose="02040503050406030204" pitchFamily="18" charset="0"/>
                <a:ea typeface="Cambria" panose="02040503050406030204" pitchFamily="18" charset="0"/>
              </a:rPr>
              <a:t>. I have come to know that you are much interested to publish national and international articles on recent affairs in your daily. So, I have written an article on growing deforestation in my area. I would be grateful if you kindly publish it in your renowned daily newspaper. </a:t>
            </a:r>
          </a:p>
          <a:p>
            <a:pPr algn="ct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Yours faithfully</a:t>
            </a:r>
          </a:p>
          <a:p>
            <a:r>
              <a:rPr lang="en-US" sz="2400" dirty="0" smtClean="0">
                <a:latin typeface="Cambria" panose="02040503050406030204" pitchFamily="18" charset="0"/>
                <a:ea typeface="Cambria" panose="02040503050406030204" pitchFamily="18" charset="0"/>
              </a:rPr>
              <a:t>Md. </a:t>
            </a:r>
            <a:r>
              <a:rPr lang="en-US" sz="2400" dirty="0" err="1" smtClean="0">
                <a:latin typeface="Cambria" panose="02040503050406030204" pitchFamily="18" charset="0"/>
                <a:ea typeface="Cambria" panose="02040503050406030204" pitchFamily="18" charset="0"/>
              </a:rPr>
              <a:t>Shamsul</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Alam</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989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01142" y="615142"/>
            <a:ext cx="5103869" cy="584775"/>
          </a:xfrm>
          <a:prstGeom prst="rect">
            <a:avLst/>
          </a:prstGeom>
          <a:noFill/>
        </p:spPr>
        <p:txBody>
          <a:bodyPr wrap="square" rtlCol="0">
            <a:spAutoFit/>
          </a:bodyPr>
          <a:lstStyle/>
          <a:p>
            <a:pPr algn="ctr"/>
            <a:r>
              <a:rPr lang="en-US" sz="3200" b="1"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INTRODUCTION</a:t>
            </a:r>
          </a:p>
        </p:txBody>
      </p:sp>
      <p:sp>
        <p:nvSpPr>
          <p:cNvPr id="6" name="TextBox 5">
            <a:extLst>
              <a:ext uri="{FF2B5EF4-FFF2-40B4-BE49-F238E27FC236}">
                <a16:creationId xmlns:a16="http://schemas.microsoft.com/office/drawing/2014/main" xmlns="" id="{080C89DB-FA89-41BD-9608-4CA67ABD150F}"/>
              </a:ext>
            </a:extLst>
          </p:cNvPr>
          <p:cNvSpPr txBox="1"/>
          <p:nvPr/>
        </p:nvSpPr>
        <p:spPr>
          <a:xfrm>
            <a:off x="6787775" y="4927065"/>
            <a:ext cx="5113938" cy="830997"/>
          </a:xfrm>
          <a:prstGeom prst="rect">
            <a:avLst/>
          </a:prstGeom>
          <a:noFill/>
          <a:ln>
            <a:noFill/>
          </a:ln>
        </p:spPr>
        <p:txBody>
          <a:bodyPr wrap="square" rtlCol="0">
            <a:spAutoFit/>
          </a:bodyPr>
          <a:lstStyle/>
          <a:p>
            <a:pPr algn="just"/>
            <a:r>
              <a:rPr lang="en-US" sz="2400" b="1" dirty="0">
                <a:ln w="12700">
                  <a:solidFill>
                    <a:schemeClr val="tx2">
                      <a:lumMod val="75000"/>
                    </a:schemeClr>
                  </a:solidFill>
                  <a:prstDash val="solid"/>
                </a:ln>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ENGLISH FOR TODAY</a:t>
            </a:r>
          </a:p>
          <a:p>
            <a:pPr algn="just"/>
            <a:r>
              <a:rPr lang="en-US" sz="2400" b="1" dirty="0">
                <a:ln w="12700">
                  <a:solidFill>
                    <a:schemeClr val="tx2">
                      <a:lumMod val="75000"/>
                    </a:schemeClr>
                  </a:solidFill>
                  <a:prstDash val="solid"/>
                </a:ln>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CLASS: NINE</a:t>
            </a:r>
          </a:p>
        </p:txBody>
      </p:sp>
      <p:sp>
        <p:nvSpPr>
          <p:cNvPr id="11" name="Rectangle 10">
            <a:extLst>
              <a:ext uri="{FF2B5EF4-FFF2-40B4-BE49-F238E27FC236}">
                <a16:creationId xmlns:a16="http://schemas.microsoft.com/office/drawing/2014/main" xmlns="" id="{1E713328-EAF0-438E-8E30-361F68EC052D}"/>
              </a:ext>
            </a:extLst>
          </p:cNvPr>
          <p:cNvSpPr/>
          <p:nvPr/>
        </p:nvSpPr>
        <p:spPr>
          <a:xfrm>
            <a:off x="8075390" y="1923570"/>
            <a:ext cx="1940004" cy="246450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5" name="Group 4"/>
          <p:cNvGrpSpPr/>
          <p:nvPr/>
        </p:nvGrpSpPr>
        <p:grpSpPr>
          <a:xfrm>
            <a:off x="211955" y="1199917"/>
            <a:ext cx="8178537" cy="5205592"/>
            <a:chOff x="457200" y="533400"/>
            <a:chExt cx="8686800" cy="5943600"/>
          </a:xfrm>
        </p:grpSpPr>
        <p:sp>
          <p:nvSpPr>
            <p:cNvPr id="7" name="Rectangle 6"/>
            <p:cNvSpPr/>
            <p:nvPr/>
          </p:nvSpPr>
          <p:spPr>
            <a:xfrm>
              <a:off x="4106296" y="1905000"/>
              <a:ext cx="196211" cy="74081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000" b="1" cap="none" spc="0" dirty="0">
                <a:ln w="11430"/>
                <a:effectLst>
                  <a:outerShdw blurRad="50800" dist="39000" dir="5460000" algn="tl">
                    <a:srgbClr val="000000">
                      <a:alpha val="38000"/>
                    </a:srgbClr>
                  </a:outerShdw>
                </a:effectLst>
              </a:endParaRPr>
            </a:p>
          </p:txBody>
        </p:sp>
        <p:sp>
          <p:nvSpPr>
            <p:cNvPr id="9" name="Rectangle 8"/>
            <p:cNvSpPr/>
            <p:nvPr/>
          </p:nvSpPr>
          <p:spPr>
            <a:xfrm>
              <a:off x="609600" y="1447800"/>
              <a:ext cx="77724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 name="Rectangle 9"/>
            <p:cNvSpPr/>
            <p:nvPr/>
          </p:nvSpPr>
          <p:spPr>
            <a:xfrm flipV="1">
              <a:off x="457200" y="1600199"/>
              <a:ext cx="8305800"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2" name="Rectangle 11"/>
            <p:cNvSpPr/>
            <p:nvPr/>
          </p:nvSpPr>
          <p:spPr>
            <a:xfrm>
              <a:off x="685800" y="533400"/>
              <a:ext cx="45719"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3" name="Rectangle 12"/>
            <p:cNvSpPr/>
            <p:nvPr/>
          </p:nvSpPr>
          <p:spPr>
            <a:xfrm>
              <a:off x="838200" y="1371600"/>
              <a:ext cx="45719"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4" name="TextBox 13"/>
            <p:cNvSpPr txBox="1"/>
            <p:nvPr/>
          </p:nvSpPr>
          <p:spPr>
            <a:xfrm>
              <a:off x="1447800" y="2743200"/>
              <a:ext cx="6248400" cy="676393"/>
            </a:xfrm>
            <a:prstGeom prst="rect">
              <a:avLst/>
            </a:prstGeom>
            <a:noFill/>
          </p:spPr>
          <p:txBody>
            <a:bodyPr wrap="square" rtlCol="0">
              <a:spAutoFit/>
            </a:bodyPr>
            <a:lstStyle/>
            <a:p>
              <a:endParaRPr lang="en-US" sz="3600" dirty="0"/>
            </a:p>
          </p:txBody>
        </p:sp>
        <p:sp>
          <p:nvSpPr>
            <p:cNvPr id="15" name="TextBox 14"/>
            <p:cNvSpPr txBox="1"/>
            <p:nvPr/>
          </p:nvSpPr>
          <p:spPr>
            <a:xfrm>
              <a:off x="1447800" y="3429000"/>
              <a:ext cx="6705600" cy="483138"/>
            </a:xfrm>
            <a:prstGeom prst="rect">
              <a:avLst/>
            </a:prstGeom>
            <a:noFill/>
          </p:spPr>
          <p:txBody>
            <a:bodyPr wrap="square" rtlCol="0">
              <a:spAutoFit/>
            </a:bodyPr>
            <a:lstStyle/>
            <a:p>
              <a:endParaRPr lang="en-US" sz="2400" dirty="0"/>
            </a:p>
          </p:txBody>
        </p:sp>
        <p:sp>
          <p:nvSpPr>
            <p:cNvPr id="16" name="TextBox 15"/>
            <p:cNvSpPr txBox="1"/>
            <p:nvPr/>
          </p:nvSpPr>
          <p:spPr>
            <a:xfrm>
              <a:off x="1447800" y="3886200"/>
              <a:ext cx="4495800" cy="483138"/>
            </a:xfrm>
            <a:prstGeom prst="rect">
              <a:avLst/>
            </a:prstGeom>
            <a:noFill/>
          </p:spPr>
          <p:txBody>
            <a:bodyPr wrap="square" rtlCol="0">
              <a:spAutoFit/>
            </a:bodyPr>
            <a:lstStyle/>
            <a:p>
              <a:endParaRPr lang="en-US" sz="2400" dirty="0"/>
            </a:p>
          </p:txBody>
        </p:sp>
        <p:sp>
          <p:nvSpPr>
            <p:cNvPr id="17" name="TextBox 16"/>
            <p:cNvSpPr txBox="1"/>
            <p:nvPr/>
          </p:nvSpPr>
          <p:spPr>
            <a:xfrm>
              <a:off x="883919" y="1981200"/>
              <a:ext cx="8260081" cy="2866616"/>
            </a:xfrm>
            <a:prstGeom prst="rect">
              <a:avLst/>
            </a:prstGeom>
            <a:noFill/>
          </p:spPr>
          <p:txBody>
            <a:bodyPr wrap="square" rtlCol="0">
              <a:spAutoFit/>
            </a:bodyPr>
            <a:lstStyle/>
            <a:p>
              <a:pPr fontAlgn="auto">
                <a:spcBef>
                  <a:spcPts val="0"/>
                </a:spcBef>
                <a:spcAft>
                  <a:spcPts val="0"/>
                </a:spcAft>
                <a:defRPr/>
              </a:pPr>
              <a:r>
                <a:rPr lang="en-US" sz="2800" b="1" dirty="0" smtClean="0">
                  <a:latin typeface="Arial" pitchFamily="34" charset="0"/>
                  <a:cs typeface="Arial" pitchFamily="34" charset="0"/>
                </a:rPr>
                <a:t>Md</a:t>
              </a:r>
              <a:r>
                <a:rPr lang="en-US" sz="2800" b="1" dirty="0">
                  <a:latin typeface="Arial" pitchFamily="34" charset="0"/>
                  <a:cs typeface="Arial" pitchFamily="34" charset="0"/>
                </a:rPr>
                <a:t>. </a:t>
              </a:r>
              <a:r>
                <a:rPr lang="en-US" sz="2800" b="1" dirty="0" err="1">
                  <a:latin typeface="Arial" pitchFamily="34" charset="0"/>
                  <a:cs typeface="Arial" pitchFamily="34" charset="0"/>
                </a:rPr>
                <a:t>Shamsul</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Alam</a:t>
              </a:r>
              <a:endParaRPr lang="en-US" sz="2800" b="1" dirty="0" smtClean="0">
                <a:latin typeface="Arial" pitchFamily="34" charset="0"/>
                <a:cs typeface="Arial" pitchFamily="34" charset="0"/>
              </a:endParaRPr>
            </a:p>
            <a:p>
              <a:pPr fontAlgn="auto">
                <a:spcBef>
                  <a:spcPts val="0"/>
                </a:spcBef>
                <a:spcAft>
                  <a:spcPts val="0"/>
                </a:spcAft>
                <a:defRPr/>
              </a:pPr>
              <a:r>
                <a:rPr lang="en-US" b="1" dirty="0" smtClean="0">
                  <a:latin typeface="Arial" pitchFamily="34" charset="0"/>
                  <a:cs typeface="Arial" pitchFamily="34" charset="0"/>
                </a:rPr>
                <a:t>BA(</a:t>
              </a:r>
              <a:r>
                <a:rPr lang="en-US" b="1" dirty="0" err="1" smtClean="0">
                  <a:latin typeface="Arial" pitchFamily="34" charset="0"/>
                  <a:cs typeface="Arial" pitchFamily="34" charset="0"/>
                </a:rPr>
                <a:t>Hons</a:t>
              </a:r>
              <a:r>
                <a:rPr lang="en-US" b="1" dirty="0" smtClean="0">
                  <a:latin typeface="Arial" pitchFamily="34" charset="0"/>
                  <a:cs typeface="Arial" pitchFamily="34" charset="0"/>
                </a:rPr>
                <a:t>.)MA in English.</a:t>
              </a:r>
            </a:p>
            <a:p>
              <a:pPr fontAlgn="auto">
                <a:spcBef>
                  <a:spcPts val="0"/>
                </a:spcBef>
                <a:spcAft>
                  <a:spcPts val="0"/>
                </a:spcAft>
                <a:defRPr/>
              </a:pPr>
              <a:r>
                <a:rPr lang="en-US" b="1" dirty="0" smtClean="0">
                  <a:latin typeface="Arial" pitchFamily="34" charset="0"/>
                  <a:cs typeface="Arial" pitchFamily="34" charset="0"/>
                </a:rPr>
                <a:t>Assistant Teacher( English)</a:t>
              </a:r>
            </a:p>
            <a:p>
              <a:pPr fontAlgn="auto">
                <a:spcBef>
                  <a:spcPts val="0"/>
                </a:spcBef>
                <a:spcAft>
                  <a:spcPts val="0"/>
                </a:spcAft>
                <a:defRPr/>
              </a:pPr>
              <a:r>
                <a:rPr lang="en-US" b="1" dirty="0" err="1">
                  <a:latin typeface="Arial" pitchFamily="34" charset="0"/>
                  <a:cs typeface="Arial" pitchFamily="34" charset="0"/>
                </a:rPr>
                <a:t>Nabodoy</a:t>
              </a:r>
              <a:r>
                <a:rPr lang="en-US" b="1" dirty="0">
                  <a:latin typeface="Arial" pitchFamily="34" charset="0"/>
                  <a:cs typeface="Arial" pitchFamily="34" charset="0"/>
                </a:rPr>
                <a:t> Girl’s High School</a:t>
              </a:r>
            </a:p>
            <a:p>
              <a:pPr fontAlgn="auto">
                <a:spcBef>
                  <a:spcPts val="0"/>
                </a:spcBef>
                <a:spcAft>
                  <a:spcPts val="0"/>
                </a:spcAft>
                <a:defRPr/>
              </a:pPr>
              <a:r>
                <a:rPr lang="en-US" b="1" dirty="0" err="1">
                  <a:latin typeface="Arial" pitchFamily="34" charset="0"/>
                  <a:cs typeface="Arial" pitchFamily="34" charset="0"/>
                </a:rPr>
                <a:t>Shailkupa</a:t>
              </a:r>
              <a:r>
                <a:rPr lang="en-US" b="1" dirty="0">
                  <a:latin typeface="Arial" pitchFamily="34" charset="0"/>
                  <a:cs typeface="Arial" pitchFamily="34" charset="0"/>
                </a:rPr>
                <a:t> </a:t>
              </a:r>
              <a:r>
                <a:rPr lang="en-US" b="1" dirty="0" err="1">
                  <a:latin typeface="Arial" pitchFamily="34" charset="0"/>
                  <a:cs typeface="Arial" pitchFamily="34" charset="0"/>
                </a:rPr>
                <a:t>Jenaidah</a:t>
              </a:r>
              <a:r>
                <a:rPr lang="en-US" b="1" dirty="0">
                  <a:latin typeface="Arial" pitchFamily="34" charset="0"/>
                  <a:cs typeface="Arial" pitchFamily="34" charset="0"/>
                </a:rPr>
                <a:t>.</a:t>
              </a:r>
            </a:p>
            <a:p>
              <a:pPr fontAlgn="auto">
                <a:spcBef>
                  <a:spcPts val="0"/>
                </a:spcBef>
                <a:spcAft>
                  <a:spcPts val="0"/>
                </a:spcAft>
                <a:defRPr/>
              </a:pPr>
              <a:endParaRPr lang="en-US" b="1" dirty="0" smtClean="0">
                <a:latin typeface="Arial" pitchFamily="34" charset="0"/>
                <a:cs typeface="Arial" pitchFamily="34" charset="0"/>
              </a:endParaRPr>
            </a:p>
            <a:p>
              <a:pPr fontAlgn="auto">
                <a:spcBef>
                  <a:spcPts val="0"/>
                </a:spcBef>
                <a:spcAft>
                  <a:spcPts val="0"/>
                </a:spcAft>
                <a:defRPr/>
              </a:pPr>
              <a:r>
                <a:rPr lang="en-US" b="1" dirty="0" smtClean="0">
                  <a:latin typeface="Arial" pitchFamily="34" charset="0"/>
                  <a:cs typeface="Arial" pitchFamily="34" charset="0"/>
                </a:rPr>
                <a:t>Phone:01917-452052,01722-922691</a:t>
              </a:r>
            </a:p>
            <a:p>
              <a:pPr fontAlgn="auto">
                <a:spcBef>
                  <a:spcPts val="0"/>
                </a:spcBef>
                <a:spcAft>
                  <a:spcPts val="0"/>
                </a:spcAft>
                <a:defRPr/>
              </a:pPr>
              <a:endParaRPr lang="en-US" b="1" dirty="0" smtClean="0">
                <a:latin typeface="Arial" pitchFamily="34" charset="0"/>
                <a:cs typeface="Arial" pitchFamily="34" charset="0"/>
              </a:endParaRPr>
            </a:p>
            <a:p>
              <a:pPr fontAlgn="auto">
                <a:spcBef>
                  <a:spcPts val="0"/>
                </a:spcBef>
                <a:spcAft>
                  <a:spcPts val="0"/>
                </a:spcAft>
                <a:defRPr/>
              </a:pPr>
              <a:r>
                <a:rPr lang="en-US" b="1" dirty="0" smtClean="0">
                  <a:latin typeface="Arial" pitchFamily="34" charset="0"/>
                  <a:cs typeface="Arial" pitchFamily="34" charset="0"/>
                </a:rPr>
                <a:t>Email:shamsul101085@gmail.com</a:t>
              </a:r>
              <a:endParaRPr lang="en-US" b="1" dirty="0">
                <a:latin typeface="Arial" pitchFamily="34" charset="0"/>
                <a:cs typeface="Arial" pitchFamily="34" charset="0"/>
              </a:endParaRPr>
            </a:p>
          </p:txBody>
        </p:sp>
      </p:grpSp>
    </p:spTree>
    <p:extLst>
      <p:ext uri="{BB962C8B-B14F-4D97-AF65-F5344CB8AC3E}">
        <p14:creationId xmlns:p14="http://schemas.microsoft.com/office/powerpoint/2010/main" val="16946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xmlns="" id="{4358392C-C7AE-4EEB-876F-481E36A39A21}"/>
              </a:ext>
            </a:extLst>
          </p:cNvPr>
          <p:cNvSpPr txBox="1">
            <a:spLocks/>
          </p:cNvSpPr>
          <p:nvPr/>
        </p:nvSpPr>
        <p:spPr>
          <a:xfrm>
            <a:off x="457200" y="581296"/>
            <a:ext cx="11277600" cy="5884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1. What does ‘fossil’ mean?</a:t>
            </a:r>
          </a:p>
          <a:p>
            <a:pPr marL="0" indent="0">
              <a:buNone/>
            </a:pPr>
            <a:r>
              <a:rPr lang="en-US" dirty="0">
                <a:latin typeface="Times New Roman" panose="02020603050405020304" pitchFamily="18" charset="0"/>
                <a:cs typeface="Times New Roman" panose="02020603050405020304" pitchFamily="18" charset="0"/>
              </a:rPr>
              <a:t>        a. ruins                          b. havocs    </a:t>
            </a:r>
          </a:p>
          <a:p>
            <a:pPr marL="0" indent="0">
              <a:buNone/>
            </a:pPr>
            <a:r>
              <a:rPr lang="en-US" dirty="0">
                <a:latin typeface="Times New Roman" panose="02020603050405020304" pitchFamily="18" charset="0"/>
                <a:cs typeface="Times New Roman" panose="02020603050405020304" pitchFamily="18" charset="0"/>
              </a:rPr>
              <a:t>       c. debris                         d. impression of plant or animal hardened in rock</a:t>
            </a:r>
          </a:p>
          <a:p>
            <a:pPr marL="0" indent="0">
              <a:buNone/>
            </a:pPr>
            <a:r>
              <a:rPr lang="en-US" dirty="0">
                <a:latin typeface="Times New Roman" panose="02020603050405020304" pitchFamily="18" charset="0"/>
                <a:cs typeface="Times New Roman" panose="02020603050405020304" pitchFamily="18" charset="0"/>
              </a:rPr>
              <a:t>2. What does ‘rapidly’ mean?</a:t>
            </a:r>
          </a:p>
          <a:p>
            <a:pPr marL="0" indent="0">
              <a:buNone/>
            </a:pPr>
            <a:r>
              <a:rPr lang="en-US" dirty="0">
                <a:latin typeface="Times New Roman" panose="02020603050405020304" pitchFamily="18" charset="0"/>
                <a:cs typeface="Times New Roman" panose="02020603050405020304" pitchFamily="18" charset="0"/>
              </a:rPr>
              <a:t>        a.  suddenly                  b. swiftly   </a:t>
            </a:r>
          </a:p>
          <a:p>
            <a:pPr marL="0" indent="0">
              <a:buNone/>
            </a:pPr>
            <a:r>
              <a:rPr lang="en-US" dirty="0">
                <a:latin typeface="Times New Roman" panose="02020603050405020304" pitchFamily="18" charset="0"/>
                <a:cs typeface="Times New Roman" panose="02020603050405020304" pitchFamily="18" charset="0"/>
              </a:rPr>
              <a:t>        c. drastically                d. steadily</a:t>
            </a:r>
          </a:p>
          <a:p>
            <a:pPr marL="0" indent="0">
              <a:buNone/>
            </a:pPr>
            <a:r>
              <a:rPr lang="en-US" dirty="0">
                <a:latin typeface="Times New Roman" panose="02020603050405020304" pitchFamily="18" charset="0"/>
                <a:cs typeface="Times New Roman" panose="02020603050405020304" pitchFamily="18" charset="0"/>
              </a:rPr>
              <a:t>3. Which of the period describes the beginning of rapid industrialization?</a:t>
            </a:r>
          </a:p>
          <a:p>
            <a:pPr marL="0" indent="0">
              <a:buNone/>
            </a:pPr>
            <a:r>
              <a:rPr lang="en-US" dirty="0">
                <a:latin typeface="Times New Roman" panose="02020603050405020304" pitchFamily="18" charset="0"/>
                <a:cs typeface="Times New Roman" panose="02020603050405020304" pitchFamily="18" charset="0"/>
              </a:rPr>
              <a:t>       a. The start of the 19</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b. The start of the 18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a:t>
            </a:r>
          </a:p>
          <a:p>
            <a:pPr marL="0" indent="0">
              <a:buNone/>
            </a:pPr>
            <a:r>
              <a:rPr lang="en-US" dirty="0">
                <a:latin typeface="Times New Roman" panose="02020603050405020304" pitchFamily="18" charset="0"/>
                <a:cs typeface="Times New Roman" panose="02020603050405020304" pitchFamily="18" charset="0"/>
              </a:rPr>
              <a:t>       b. The end of the 18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d.  The end of the 19</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a:t>
            </a:r>
          </a:p>
        </p:txBody>
      </p:sp>
      <p:sp>
        <p:nvSpPr>
          <p:cNvPr id="3" name="Oval 2">
            <a:extLst>
              <a:ext uri="{FF2B5EF4-FFF2-40B4-BE49-F238E27FC236}">
                <a16:creationId xmlns:a16="http://schemas.microsoft.com/office/drawing/2014/main" xmlns="" id="{7A87A5BB-6424-4E5D-B272-EB48A9B3A884}"/>
              </a:ext>
            </a:extLst>
          </p:cNvPr>
          <p:cNvSpPr/>
          <p:nvPr/>
        </p:nvSpPr>
        <p:spPr>
          <a:xfrm>
            <a:off x="4490358" y="1600200"/>
            <a:ext cx="408214"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xmlns="" id="{1ECFCAE6-A8F4-40AA-B294-8F669A1F9220}"/>
              </a:ext>
            </a:extLst>
          </p:cNvPr>
          <p:cNvSpPr/>
          <p:nvPr/>
        </p:nvSpPr>
        <p:spPr>
          <a:xfrm>
            <a:off x="4490358" y="2619104"/>
            <a:ext cx="408214"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B12263C5-6838-4B6A-927E-07E8CBCA78C9}"/>
              </a:ext>
            </a:extLst>
          </p:cNvPr>
          <p:cNvSpPr/>
          <p:nvPr/>
        </p:nvSpPr>
        <p:spPr>
          <a:xfrm>
            <a:off x="5551717" y="4738551"/>
            <a:ext cx="408214"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30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xmlns="" id="{8C205554-905F-468E-A00B-6ED868988ACA}"/>
              </a:ext>
            </a:extLst>
          </p:cNvPr>
          <p:cNvSpPr txBox="1">
            <a:spLocks/>
          </p:cNvSpPr>
          <p:nvPr/>
        </p:nvSpPr>
        <p:spPr>
          <a:xfrm>
            <a:off x="457200" y="483326"/>
            <a:ext cx="9993086" cy="61950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4. Greenhouse is caused by-------</a:t>
            </a:r>
          </a:p>
          <a:p>
            <a:pPr marL="0" indent="0">
              <a:buNone/>
            </a:pPr>
            <a:r>
              <a:rPr lang="en-US" dirty="0">
                <a:latin typeface="Times New Roman" panose="02020603050405020304" pitchFamily="18" charset="0"/>
                <a:cs typeface="Times New Roman" panose="02020603050405020304" pitchFamily="18" charset="0"/>
              </a:rPr>
              <a:t>a.  indiscriminate felling down of trees   b. planting of more trees</a:t>
            </a:r>
          </a:p>
          <a:p>
            <a:pPr marL="0" indent="0">
              <a:buNone/>
            </a:pPr>
            <a:r>
              <a:rPr lang="en-US" dirty="0">
                <a:latin typeface="Times New Roman" panose="02020603050405020304" pitchFamily="18" charset="0"/>
                <a:cs typeface="Times New Roman" panose="02020603050405020304" pitchFamily="18" charset="0"/>
              </a:rPr>
              <a:t>c. forestation                                            d. reforestation</a:t>
            </a:r>
          </a:p>
          <a:p>
            <a:pPr marL="0" indent="0">
              <a:buNone/>
            </a:pPr>
            <a:r>
              <a:rPr lang="en-US" dirty="0">
                <a:latin typeface="Times New Roman" panose="02020603050405020304" pitchFamily="18" charset="0"/>
                <a:cs typeface="Times New Roman" panose="02020603050405020304" pitchFamily="18" charset="0"/>
              </a:rPr>
              <a:t>5. What is the figure related to barrels of crude oil burnt everyday?</a:t>
            </a:r>
          </a:p>
          <a:p>
            <a:pPr marL="0" indent="0">
              <a:buNone/>
            </a:pPr>
            <a:r>
              <a:rPr lang="en-US" dirty="0">
                <a:latin typeface="Times New Roman" panose="02020603050405020304" pitchFamily="18" charset="0"/>
                <a:cs typeface="Times New Roman" panose="02020603050405020304" pitchFamily="18" charset="0"/>
              </a:rPr>
              <a:t> a. 85 million                                           b. 8.5 million    </a:t>
            </a:r>
          </a:p>
          <a:p>
            <a:pPr marL="0" indent="0">
              <a:buNone/>
            </a:pPr>
            <a:r>
              <a:rPr lang="en-US" dirty="0">
                <a:latin typeface="Times New Roman" panose="02020603050405020304" pitchFamily="18" charset="0"/>
                <a:cs typeface="Times New Roman" panose="02020603050405020304" pitchFamily="18" charset="0"/>
              </a:rPr>
              <a:t> c. 850 million                                         d. 0.85 million</a:t>
            </a:r>
          </a:p>
          <a:p>
            <a:pPr marL="0" indent="0">
              <a:buNone/>
            </a:pPr>
            <a:r>
              <a:rPr lang="en-US" dirty="0">
                <a:latin typeface="Times New Roman" panose="02020603050405020304" pitchFamily="18" charset="0"/>
                <a:cs typeface="Times New Roman" panose="02020603050405020304" pitchFamily="18" charset="0"/>
              </a:rPr>
              <a:t>6. -------- is one of the greenhouse gases.</a:t>
            </a:r>
          </a:p>
          <a:p>
            <a:pPr marL="0" indent="0">
              <a:buNone/>
            </a:pPr>
            <a:r>
              <a:rPr lang="en-US" dirty="0">
                <a:latin typeface="Times New Roman" panose="02020603050405020304" pitchFamily="18" charset="0"/>
                <a:cs typeface="Times New Roman" panose="02020603050405020304" pitchFamily="18" charset="0"/>
              </a:rPr>
              <a:t> a. Oxygen                                               b. Carbon dioxide   </a:t>
            </a:r>
          </a:p>
          <a:p>
            <a:pPr marL="0" indent="0">
              <a:buNone/>
            </a:pPr>
            <a:r>
              <a:rPr lang="en-US" dirty="0">
                <a:latin typeface="Times New Roman" panose="02020603050405020304" pitchFamily="18" charset="0"/>
                <a:cs typeface="Times New Roman" panose="02020603050405020304" pitchFamily="18" charset="0"/>
              </a:rPr>
              <a:t> c. Oxygen and Carbon dioxide              d. Hydrogen</a:t>
            </a:r>
          </a:p>
          <a:p>
            <a:pPr marL="0" indent="0">
              <a:buNone/>
            </a:pPr>
            <a:r>
              <a:rPr lang="en-US" dirty="0">
                <a:latin typeface="Times New Roman" panose="02020603050405020304" pitchFamily="18" charset="0"/>
                <a:cs typeface="Times New Roman" panose="02020603050405020304" pitchFamily="18" charset="0"/>
              </a:rPr>
              <a:t>7. Who/what caused deforestation?</a:t>
            </a:r>
          </a:p>
          <a:p>
            <a:pPr marL="0" indent="0">
              <a:buNone/>
            </a:pPr>
            <a:r>
              <a:rPr lang="en-US" dirty="0">
                <a:latin typeface="Times New Roman" panose="02020603050405020304" pitchFamily="18" charset="0"/>
                <a:cs typeface="Times New Roman" panose="02020603050405020304" pitchFamily="18" charset="0"/>
              </a:rPr>
              <a:t> a. Human being                                     b. Nature </a:t>
            </a:r>
          </a:p>
          <a:p>
            <a:pPr marL="0" indent="0">
              <a:buNone/>
            </a:pPr>
            <a:r>
              <a:rPr lang="en-US" dirty="0">
                <a:latin typeface="Times New Roman" panose="02020603050405020304" pitchFamily="18" charset="0"/>
                <a:cs typeface="Times New Roman" panose="02020603050405020304" pitchFamily="18" charset="0"/>
              </a:rPr>
              <a:t>c. Automatically                                     d. Wild animals</a:t>
            </a:r>
          </a:p>
        </p:txBody>
      </p:sp>
      <p:sp>
        <p:nvSpPr>
          <p:cNvPr id="3" name="Oval 2">
            <a:extLst>
              <a:ext uri="{FF2B5EF4-FFF2-40B4-BE49-F238E27FC236}">
                <a16:creationId xmlns:a16="http://schemas.microsoft.com/office/drawing/2014/main" xmlns="" id="{F5A4AC82-27FF-4692-A181-3DE0D50A4D57}"/>
              </a:ext>
            </a:extLst>
          </p:cNvPr>
          <p:cNvSpPr/>
          <p:nvPr/>
        </p:nvSpPr>
        <p:spPr>
          <a:xfrm>
            <a:off x="457200" y="1061357"/>
            <a:ext cx="408214"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xmlns="" id="{6FA33600-DD2C-4C55-9933-2D02B101E6D5}"/>
              </a:ext>
            </a:extLst>
          </p:cNvPr>
          <p:cNvSpPr/>
          <p:nvPr/>
        </p:nvSpPr>
        <p:spPr>
          <a:xfrm>
            <a:off x="522514" y="2521131"/>
            <a:ext cx="408214"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86B5C210-FF5F-406B-AB17-85CC8FDB6DFF}"/>
              </a:ext>
            </a:extLst>
          </p:cNvPr>
          <p:cNvSpPr/>
          <p:nvPr/>
        </p:nvSpPr>
        <p:spPr>
          <a:xfrm>
            <a:off x="6220948" y="4111391"/>
            <a:ext cx="408214"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xmlns="" id="{95F02A51-F7DD-4E4F-A88F-14CCB48F969E}"/>
              </a:ext>
            </a:extLst>
          </p:cNvPr>
          <p:cNvSpPr/>
          <p:nvPr/>
        </p:nvSpPr>
        <p:spPr>
          <a:xfrm>
            <a:off x="496956" y="5640456"/>
            <a:ext cx="408214"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39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9A2D83E-264A-48D9-9832-5A25532EEBD4}"/>
              </a:ext>
            </a:extLst>
          </p:cNvPr>
          <p:cNvSpPr txBox="1"/>
          <p:nvPr/>
        </p:nvSpPr>
        <p:spPr>
          <a:xfrm>
            <a:off x="-408215" y="138068"/>
            <a:ext cx="12377057" cy="1551002"/>
          </a:xfrm>
          <a:prstGeom prst="rect">
            <a:avLst/>
          </a:prstGeom>
          <a:noFill/>
        </p:spPr>
        <p:txBody>
          <a:bodyPr wrap="square">
            <a:spAutoFit/>
          </a:bodyPr>
          <a:lstStyle/>
          <a:p>
            <a:pPr marL="790575" marR="71755" indent="-674370">
              <a:lnSpc>
                <a:spcPct val="116000"/>
              </a:lnSpc>
              <a:spcBef>
                <a:spcPts val="235"/>
              </a:spcBef>
              <a:spcAft>
                <a:spcPts val="0"/>
              </a:spcAft>
            </a:pP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E. </a:t>
            </a:r>
            <a:r>
              <a:rPr lang="en-US" sz="2800" spc="-8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ook</a:t>
            </a:r>
            <a:r>
              <a:rPr lang="en-US" sz="2800" spc="24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at</a:t>
            </a:r>
            <a:r>
              <a:rPr lang="en-US" sz="2800" spc="3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2800" spc="-4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se</a:t>
            </a:r>
            <a:r>
              <a:rPr lang="en-US" sz="2800" spc="8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60" dirty="0" err="1">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2800" dirty="0" err="1">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oters</a:t>
            </a:r>
            <a:r>
              <a:rPr lang="en-US" sz="2800" spc="29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800" spc="-3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spc="-18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2800" spc="-14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2800" spc="-9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w</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15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They</a:t>
            </a:r>
            <a:r>
              <a:rPr lang="en-US" sz="2800" spc="38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are</a:t>
            </a:r>
            <a:r>
              <a:rPr lang="en-US" sz="2800" spc="22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made</a:t>
            </a:r>
            <a:r>
              <a:rPr lang="en-US" sz="2800" spc="27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US" sz="2800" spc="37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ma</a:t>
            </a:r>
            <a:r>
              <a:rPr lang="en-US" sz="2800" spc="-3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spc="18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2800" spc="-3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ople</a:t>
            </a:r>
            <a:r>
              <a:rPr lang="en-US" sz="2800" spc="37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4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spc="-8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w</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spc="-11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sz="2800" spc="-21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2800" spc="34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800" spc="44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2800" spc="-11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spc="-1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2800" spc="-14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rs</a:t>
            </a:r>
            <a:r>
              <a:rPr lang="en-US" sz="2800" spc="51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2800" spc="8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2800" spc="-19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en-US" sz="2800" spc="-18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spc="-19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2800" spc="-7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2800" spc="-13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on.</a:t>
            </a:r>
            <a:r>
              <a:rPr lang="en-US" sz="2800" spc="41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US" sz="2800" spc="-4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group</a:t>
            </a:r>
            <a:r>
              <a:rPr lang="en-US" sz="2800" spc="54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des</a:t>
            </a:r>
            <a:r>
              <a:rPr lang="en-US" sz="2800" spc="-7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800" spc="-17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spc="1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spc="51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po</a:t>
            </a:r>
            <a:r>
              <a:rPr lang="en-US" sz="2800" spc="-1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ter</a:t>
            </a:r>
            <a:r>
              <a:rPr lang="en-US" sz="2800" spc="57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US" sz="2800" spc="52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show the</a:t>
            </a:r>
            <a:r>
              <a:rPr lang="en-US" sz="2800" spc="-13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u="heavy" dirty="0">
                <a:solidFill>
                  <a:srgbClr val="161616"/>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dan</a:t>
            </a:r>
            <a:r>
              <a:rPr lang="en-US" sz="2800" u="heavy" spc="-140" dirty="0">
                <a:solidFill>
                  <a:srgbClr val="161616"/>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g</a:t>
            </a:r>
            <a:r>
              <a:rPr lang="en-US" sz="2800" u="heavy" dirty="0">
                <a:solidFill>
                  <a:srgbClr val="161616"/>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ers</a:t>
            </a:r>
            <a:r>
              <a:rPr lang="en-US" sz="2800" u="heavy" spc="-90" dirty="0">
                <a:solidFill>
                  <a:srgbClr val="161616"/>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spc="-15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aused</a:t>
            </a:r>
            <a:r>
              <a:rPr lang="en-US" sz="2800" spc="-20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2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sz="2800" spc="-3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2800" spc="-12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forest</a:t>
            </a:r>
            <a:r>
              <a:rPr lang="en-US" sz="2800" spc="-3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tion.</a:t>
            </a:r>
            <a:r>
              <a:rPr lang="en-US" sz="2800" spc="-35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2800" spc="-15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spc="-31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write</a:t>
            </a:r>
            <a:r>
              <a:rPr lang="en-US" sz="2800" spc="-18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spc="-31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800" spc="-14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2800" spc="-1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an</a:t>
            </a:r>
            <a:r>
              <a:rPr lang="en-US" sz="2800" spc="-30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en-US" sz="2800" spc="-33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800" spc="-33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2800" spc="4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ste</a:t>
            </a:r>
            <a:r>
              <a:rPr lang="en-US" sz="2800" spc="-195"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sz="2800" dirty="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6457693C-7C3B-42CE-8F4D-A6EDF8DCF3C7}"/>
              </a:ext>
            </a:extLst>
          </p:cNvPr>
          <p:cNvPicPr>
            <a:picLocks noChangeAspect="1"/>
          </p:cNvPicPr>
          <p:nvPr/>
        </p:nvPicPr>
        <p:blipFill>
          <a:blip r:embed="rId2"/>
          <a:stretch>
            <a:fillRect/>
          </a:stretch>
        </p:blipFill>
        <p:spPr>
          <a:xfrm>
            <a:off x="482492" y="1891515"/>
            <a:ext cx="3224093" cy="37067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6" name="Picture 15">
            <a:extLst>
              <a:ext uri="{FF2B5EF4-FFF2-40B4-BE49-F238E27FC236}">
                <a16:creationId xmlns:a16="http://schemas.microsoft.com/office/drawing/2014/main" xmlns="" id="{E98E9A92-E00A-46A2-8817-2F871CBF8CC2}"/>
              </a:ext>
            </a:extLst>
          </p:cNvPr>
          <p:cNvPicPr>
            <a:picLocks noChangeAspect="1"/>
          </p:cNvPicPr>
          <p:nvPr/>
        </p:nvPicPr>
        <p:blipFill>
          <a:blip r:embed="rId3"/>
          <a:stretch>
            <a:fillRect/>
          </a:stretch>
        </p:blipFill>
        <p:spPr>
          <a:xfrm>
            <a:off x="7854040" y="1856006"/>
            <a:ext cx="3224093" cy="37422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17">
            <a:extLst>
              <a:ext uri="{FF2B5EF4-FFF2-40B4-BE49-F238E27FC236}">
                <a16:creationId xmlns:a16="http://schemas.microsoft.com/office/drawing/2014/main" xmlns="" id="{FD798C0B-0428-42C7-BB0E-0C32B98446E5}"/>
              </a:ext>
            </a:extLst>
          </p:cNvPr>
          <p:cNvPicPr>
            <a:picLocks noChangeAspect="1"/>
          </p:cNvPicPr>
          <p:nvPr/>
        </p:nvPicPr>
        <p:blipFill>
          <a:blip r:embed="rId4"/>
          <a:stretch>
            <a:fillRect/>
          </a:stretch>
        </p:blipFill>
        <p:spPr>
          <a:xfrm>
            <a:off x="4168266" y="1891515"/>
            <a:ext cx="3224093" cy="37067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9611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4575" y="521134"/>
            <a:ext cx="4634009"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Home Work</a:t>
            </a:r>
          </a:p>
        </p:txBody>
      </p:sp>
      <p:sp>
        <p:nvSpPr>
          <p:cNvPr id="4" name="TextBox 3">
            <a:extLst>
              <a:ext uri="{FF2B5EF4-FFF2-40B4-BE49-F238E27FC236}">
                <a16:creationId xmlns:a16="http://schemas.microsoft.com/office/drawing/2014/main" xmlns="" id="{09CC6A0C-263D-4181-9039-553187639493}"/>
              </a:ext>
            </a:extLst>
          </p:cNvPr>
          <p:cNvSpPr txBox="1"/>
          <p:nvPr/>
        </p:nvSpPr>
        <p:spPr>
          <a:xfrm>
            <a:off x="2158676" y="5240092"/>
            <a:ext cx="7605809"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Write a summary of the above passage.</a:t>
            </a:r>
          </a:p>
        </p:txBody>
      </p:sp>
    </p:spTree>
    <p:extLst>
      <p:ext uri="{BB962C8B-B14F-4D97-AF65-F5344CB8AC3E}">
        <p14:creationId xmlns:p14="http://schemas.microsoft.com/office/powerpoint/2010/main" val="34271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0241" y="2429313"/>
            <a:ext cx="6931729"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Thank You all!</a:t>
            </a:r>
          </a:p>
        </p:txBody>
      </p:sp>
    </p:spTree>
    <p:extLst>
      <p:ext uri="{BB962C8B-B14F-4D97-AF65-F5344CB8AC3E}">
        <p14:creationId xmlns:p14="http://schemas.microsoft.com/office/powerpoint/2010/main" val="161910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969" y="451508"/>
            <a:ext cx="9240252" cy="523220"/>
          </a:xfrm>
          <a:prstGeom prst="rect">
            <a:avLst/>
          </a:prstGeom>
          <a:solidFill>
            <a:schemeClr val="bg2"/>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Look at the picture and try to tell what our today’s topic is</a:t>
            </a:r>
          </a:p>
        </p:txBody>
      </p:sp>
      <p:pic>
        <p:nvPicPr>
          <p:cNvPr id="4" name="Picture 3">
            <a:extLst>
              <a:ext uri="{FF2B5EF4-FFF2-40B4-BE49-F238E27FC236}">
                <a16:creationId xmlns:a16="http://schemas.microsoft.com/office/drawing/2014/main" xmlns="" id="{99877CC1-A97F-4193-BEB5-5DDAA1C66AD4}"/>
              </a:ext>
            </a:extLst>
          </p:cNvPr>
          <p:cNvPicPr>
            <a:picLocks noChangeAspect="1"/>
          </p:cNvPicPr>
          <p:nvPr/>
        </p:nvPicPr>
        <p:blipFill rotWithShape="1">
          <a:blip r:embed="rId2"/>
          <a:srcRect b="19286"/>
          <a:stretch/>
        </p:blipFill>
        <p:spPr>
          <a:xfrm>
            <a:off x="2261678" y="974728"/>
            <a:ext cx="7722979" cy="5442155"/>
          </a:xfrm>
          <a:prstGeom prst="rect">
            <a:avLst/>
          </a:prstGeom>
        </p:spPr>
      </p:pic>
    </p:spTree>
    <p:extLst>
      <p:ext uri="{BB962C8B-B14F-4D97-AF65-F5344CB8AC3E}">
        <p14:creationId xmlns:p14="http://schemas.microsoft.com/office/powerpoint/2010/main" val="407979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0253" y="663774"/>
            <a:ext cx="9574501" cy="769441"/>
          </a:xfrm>
          <a:prstGeom prst="rect">
            <a:avLst/>
          </a:prstGeom>
          <a:noFill/>
        </p:spPr>
        <p:txBody>
          <a:bodyPr wrap="square" rtlCol="0">
            <a:spAutoFit/>
          </a:bodyPr>
          <a:lstStyle/>
          <a:p>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Yes, you are right, Our today’s lesson is</a:t>
            </a:r>
            <a:endParaRPr lang="en-US" sz="4400" dirty="0">
              <a:ln w="0"/>
              <a:effectLst>
                <a:outerShdw blurRad="38100" dist="19050" dir="2700000" algn="tl" rotWithShape="0">
                  <a:schemeClr val="dk1">
                    <a:alpha val="40000"/>
                  </a:schemeClr>
                </a:outerShdw>
              </a:effectLst>
            </a:endParaRPr>
          </a:p>
        </p:txBody>
      </p:sp>
      <p:sp>
        <p:nvSpPr>
          <p:cNvPr id="3" name="TextBox 2"/>
          <p:cNvSpPr txBox="1"/>
          <p:nvPr/>
        </p:nvSpPr>
        <p:spPr>
          <a:xfrm>
            <a:off x="2543683" y="4734006"/>
            <a:ext cx="6481649" cy="1631216"/>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dirty="0">
                <a:latin typeface="Times New Roman" panose="02020603050405020304" pitchFamily="18" charset="0"/>
                <a:cs typeface="Times New Roman" panose="02020603050405020304" pitchFamily="18" charset="0"/>
              </a:rPr>
              <a:t>Man and climate</a:t>
            </a:r>
          </a:p>
          <a:p>
            <a:r>
              <a:rPr lang="en-US" sz="4000" dirty="0">
                <a:latin typeface="Times New Roman" panose="02020603050405020304" pitchFamily="18" charset="0"/>
                <a:cs typeface="Times New Roman" panose="02020603050405020304" pitchFamily="18" charset="0"/>
              </a:rPr>
              <a:t>	 Unit-5     Lesson-3 	</a:t>
            </a:r>
          </a:p>
        </p:txBody>
      </p:sp>
      <p:pic>
        <p:nvPicPr>
          <p:cNvPr id="4" name="Picture 3">
            <a:extLst>
              <a:ext uri="{FF2B5EF4-FFF2-40B4-BE49-F238E27FC236}">
                <a16:creationId xmlns:a16="http://schemas.microsoft.com/office/drawing/2014/main" xmlns="" id="{0C63254F-1A9D-47F5-9E80-0D5280F546C9}"/>
              </a:ext>
            </a:extLst>
          </p:cNvPr>
          <p:cNvPicPr>
            <a:picLocks noChangeAspect="1"/>
          </p:cNvPicPr>
          <p:nvPr/>
        </p:nvPicPr>
        <p:blipFill>
          <a:blip r:embed="rId2"/>
          <a:stretch>
            <a:fillRect/>
          </a:stretch>
        </p:blipFill>
        <p:spPr>
          <a:xfrm>
            <a:off x="3834063" y="1604211"/>
            <a:ext cx="3923997" cy="2958799"/>
          </a:xfrm>
          <a:prstGeom prst="rect">
            <a:avLst/>
          </a:prstGeom>
        </p:spPr>
      </p:pic>
    </p:spTree>
    <p:extLst>
      <p:ext uri="{BB962C8B-B14F-4D97-AF65-F5344CB8AC3E}">
        <p14:creationId xmlns:p14="http://schemas.microsoft.com/office/powerpoint/2010/main" val="20833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8136" y="841651"/>
            <a:ext cx="5611091"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LEARNING OUTCOMES</a:t>
            </a:r>
          </a:p>
        </p:txBody>
      </p:sp>
      <p:sp>
        <p:nvSpPr>
          <p:cNvPr id="4" name="Content Placeholder 2">
            <a:extLst>
              <a:ext uri="{FF2B5EF4-FFF2-40B4-BE49-F238E27FC236}">
                <a16:creationId xmlns:a16="http://schemas.microsoft.com/office/drawing/2014/main" xmlns="" id="{C8520E15-9344-4C09-AB4F-4DAB3584F8C5}"/>
              </a:ext>
            </a:extLst>
          </p:cNvPr>
          <p:cNvSpPr txBox="1">
            <a:spLocks/>
          </p:cNvSpPr>
          <p:nvPr/>
        </p:nvSpPr>
        <p:spPr>
          <a:xfrm>
            <a:off x="870196" y="656121"/>
            <a:ext cx="10451608" cy="4750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5000"/>
              </a:lnSpc>
              <a:spcBef>
                <a:spcPct val="20000"/>
              </a:spcBef>
              <a:buFont typeface="Arial" panose="020B0604020202020204" pitchFamily="34" charset="0"/>
              <a:buNone/>
              <a:defRPr/>
            </a:pPr>
            <a:endParaRPr lang="en-US" sz="3600" dirty="0">
              <a:solidFill>
                <a:srgbClr val="0070C0"/>
              </a:solidFill>
              <a:latin typeface="Times New Roman" panose="02020603050405020304" pitchFamily="18" charset="0"/>
              <a:cs typeface="Times New Roman" pitchFamily="18" charset="0"/>
            </a:endParaRPr>
          </a:p>
          <a:p>
            <a:pPr marL="0" indent="0" algn="just">
              <a:lnSpc>
                <a:spcPct val="125000"/>
              </a:lnSpc>
              <a:spcBef>
                <a:spcPct val="20000"/>
              </a:spcBef>
              <a:buFont typeface="Arial" panose="020B0604020202020204" pitchFamily="34" charset="0"/>
              <a:buNone/>
              <a:defRPr/>
            </a:pPr>
            <a:r>
              <a:rPr lang="en-US" sz="3600" dirty="0">
                <a:latin typeface="Times New Roman" panose="02020603050405020304" pitchFamily="18" charset="0"/>
                <a:cs typeface="Times New Roman" pitchFamily="18" charset="0"/>
              </a:rPr>
              <a:t>After finishing this lesson students will be able to-</a:t>
            </a:r>
          </a:p>
          <a:p>
            <a:pPr algn="just">
              <a:lnSpc>
                <a:spcPct val="125000"/>
              </a:lnSpc>
              <a:spcBef>
                <a:spcPct val="20000"/>
              </a:spcBef>
              <a:buFont typeface="Wingdings" panose="05000000000000000000" pitchFamily="2" charset="2"/>
              <a:buChar char="Ø"/>
              <a:defRPr/>
            </a:pPr>
            <a:r>
              <a:rPr lang="en-US" dirty="0">
                <a:latin typeface="Times New Roman" pitchFamily="18" charset="0"/>
                <a:cs typeface="Times New Roman" pitchFamily="18" charset="0"/>
              </a:rPr>
              <a:t> </a:t>
            </a:r>
            <a:r>
              <a:rPr lang="en-US" sz="3200" dirty="0">
                <a:latin typeface="Times New Roman" pitchFamily="18" charset="0"/>
                <a:cs typeface="Times New Roman" pitchFamily="18" charset="0"/>
              </a:rPr>
              <a:t>say how the climate is changing</a:t>
            </a:r>
          </a:p>
          <a:p>
            <a:pPr algn="just">
              <a:lnSpc>
                <a:spcPct val="125000"/>
              </a:lnSpc>
              <a:spcBef>
                <a:spcPct val="20000"/>
              </a:spcBef>
              <a:buFont typeface="Wingdings" panose="05000000000000000000" pitchFamily="2" charset="2"/>
              <a:buChar char="Ø"/>
              <a:defRPr/>
            </a:pPr>
            <a:r>
              <a:rPr lang="en-US" sz="3200" dirty="0">
                <a:latin typeface="Times New Roman" pitchFamily="18" charset="0"/>
                <a:cs typeface="Times New Roman" pitchFamily="18" charset="0"/>
              </a:rPr>
              <a:t> describe where the fossil fuels are being used</a:t>
            </a:r>
          </a:p>
          <a:p>
            <a:pPr algn="just">
              <a:lnSpc>
                <a:spcPct val="125000"/>
              </a:lnSpc>
              <a:spcBef>
                <a:spcPct val="20000"/>
              </a:spcBef>
              <a:buFont typeface="Wingdings" panose="05000000000000000000" pitchFamily="2" charset="2"/>
              <a:buChar char="Ø"/>
              <a:defRPr/>
            </a:pPr>
            <a:r>
              <a:rPr lang="en-US" sz="3200" dirty="0">
                <a:latin typeface="Times New Roman" pitchFamily="18" charset="0"/>
                <a:cs typeface="Times New Roman" pitchFamily="18" charset="0"/>
              </a:rPr>
              <a:t> write true or false</a:t>
            </a:r>
          </a:p>
          <a:p>
            <a:pPr algn="just">
              <a:lnSpc>
                <a:spcPct val="125000"/>
              </a:lnSpc>
              <a:spcBef>
                <a:spcPct val="20000"/>
              </a:spcBef>
              <a:buFont typeface="Wingdings" panose="05000000000000000000" pitchFamily="2" charset="2"/>
              <a:buChar char="Ø"/>
              <a:defRPr/>
            </a:pPr>
            <a:r>
              <a:rPr lang="en-US" sz="3200" dirty="0">
                <a:latin typeface="Times New Roman" pitchFamily="18" charset="0"/>
                <a:cs typeface="Times New Roman" pitchFamily="18" charset="0"/>
              </a:rPr>
              <a:t> choose the best answers from the alternatives</a:t>
            </a:r>
          </a:p>
          <a:p>
            <a:pPr algn="just">
              <a:lnSpc>
                <a:spcPct val="125000"/>
              </a:lnSpc>
              <a:spcBef>
                <a:spcPct val="20000"/>
              </a:spcBef>
              <a:buFont typeface="Wingdings" panose="05000000000000000000" pitchFamily="2" charset="2"/>
              <a:buChar char="Ø"/>
              <a:defRPr/>
            </a:pPr>
            <a:r>
              <a:rPr lang="en-US" sz="3200" dirty="0">
                <a:latin typeface="Times New Roman" pitchFamily="18" charset="0"/>
                <a:cs typeface="Times New Roman" pitchFamily="18" charset="0"/>
              </a:rPr>
              <a:t>Answer the following questions</a:t>
            </a:r>
          </a:p>
        </p:txBody>
      </p:sp>
    </p:spTree>
    <p:extLst>
      <p:ext uri="{BB962C8B-B14F-4D97-AF65-F5344CB8AC3E}">
        <p14:creationId xmlns:p14="http://schemas.microsoft.com/office/powerpoint/2010/main" val="2926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p:cTn id="4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9076" y="452965"/>
            <a:ext cx="50731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learn some unknown words</a:t>
            </a:r>
          </a:p>
        </p:txBody>
      </p:sp>
      <p:sp>
        <p:nvSpPr>
          <p:cNvPr id="7" name="TextBox 6"/>
          <p:cNvSpPr txBox="1"/>
          <p:nvPr/>
        </p:nvSpPr>
        <p:spPr>
          <a:xfrm>
            <a:off x="194090" y="1674714"/>
            <a:ext cx="169196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Radiation</a:t>
            </a:r>
          </a:p>
        </p:txBody>
      </p:sp>
      <p:sp>
        <p:nvSpPr>
          <p:cNvPr id="11" name="TextBox 10">
            <a:extLst>
              <a:ext uri="{FF2B5EF4-FFF2-40B4-BE49-F238E27FC236}">
                <a16:creationId xmlns:a16="http://schemas.microsoft.com/office/drawing/2014/main" xmlns="" id="{AADD9826-34B4-4BFE-89C6-53FE1D113B21}"/>
              </a:ext>
            </a:extLst>
          </p:cNvPr>
          <p:cNvSpPr txBox="1"/>
          <p:nvPr/>
        </p:nvSpPr>
        <p:spPr>
          <a:xfrm>
            <a:off x="8461104" y="1678213"/>
            <a:ext cx="2027849" cy="523220"/>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Divergence</a:t>
            </a:r>
            <a:endParaRPr lang="en-US" sz="2800" dirty="0"/>
          </a:p>
        </p:txBody>
      </p:sp>
      <p:sp>
        <p:nvSpPr>
          <p:cNvPr id="12" name="TextBox 11">
            <a:extLst>
              <a:ext uri="{FF2B5EF4-FFF2-40B4-BE49-F238E27FC236}">
                <a16:creationId xmlns:a16="http://schemas.microsoft.com/office/drawing/2014/main" xmlns="" id="{A0FC33C4-A3A0-4EB2-8875-97C7A1B6DA93}"/>
              </a:ext>
            </a:extLst>
          </p:cNvPr>
          <p:cNvSpPr txBox="1"/>
          <p:nvPr/>
        </p:nvSpPr>
        <p:spPr>
          <a:xfrm>
            <a:off x="8481329" y="2306149"/>
            <a:ext cx="2425141" cy="523220"/>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Diffusion</a:t>
            </a:r>
            <a:endParaRPr lang="en-US" sz="2800" dirty="0"/>
          </a:p>
        </p:txBody>
      </p:sp>
      <p:sp>
        <p:nvSpPr>
          <p:cNvPr id="13" name="TextBox 12">
            <a:extLst>
              <a:ext uri="{FF2B5EF4-FFF2-40B4-BE49-F238E27FC236}">
                <a16:creationId xmlns:a16="http://schemas.microsoft.com/office/drawing/2014/main" xmlns="" id="{D0051FEC-3745-454E-94B3-1E74A2E63A3F}"/>
              </a:ext>
            </a:extLst>
          </p:cNvPr>
          <p:cNvSpPr txBox="1"/>
          <p:nvPr/>
        </p:nvSpPr>
        <p:spPr>
          <a:xfrm>
            <a:off x="8461104" y="2869653"/>
            <a:ext cx="2425141" cy="523220"/>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Dispersion</a:t>
            </a:r>
            <a:endParaRPr lang="en-US" sz="2800" dirty="0"/>
          </a:p>
        </p:txBody>
      </p:sp>
      <p:pic>
        <p:nvPicPr>
          <p:cNvPr id="2" name="Picture 1">
            <a:extLst>
              <a:ext uri="{FF2B5EF4-FFF2-40B4-BE49-F238E27FC236}">
                <a16:creationId xmlns:a16="http://schemas.microsoft.com/office/drawing/2014/main" xmlns="" id="{5E5DA413-D45C-44E2-9D16-1A5C2E76EC81}"/>
              </a:ext>
            </a:extLst>
          </p:cNvPr>
          <p:cNvPicPr>
            <a:picLocks noChangeAspect="1"/>
          </p:cNvPicPr>
          <p:nvPr/>
        </p:nvPicPr>
        <p:blipFill>
          <a:blip r:embed="rId2"/>
          <a:stretch>
            <a:fillRect/>
          </a:stretch>
        </p:blipFill>
        <p:spPr>
          <a:xfrm>
            <a:off x="2063589" y="1039911"/>
            <a:ext cx="6042441" cy="4143375"/>
          </a:xfrm>
          <a:prstGeom prst="rect">
            <a:avLst/>
          </a:prstGeom>
        </p:spPr>
      </p:pic>
      <p:sp>
        <p:nvSpPr>
          <p:cNvPr id="10" name="TextBox 9">
            <a:extLst>
              <a:ext uri="{FF2B5EF4-FFF2-40B4-BE49-F238E27FC236}">
                <a16:creationId xmlns:a16="http://schemas.microsoft.com/office/drawing/2014/main" xmlns="" id="{2D7676F0-9F8B-4F3A-B733-40A49521196D}"/>
              </a:ext>
            </a:extLst>
          </p:cNvPr>
          <p:cNvSpPr txBox="1"/>
          <p:nvPr/>
        </p:nvSpPr>
        <p:spPr>
          <a:xfrm>
            <a:off x="8461104" y="3474315"/>
            <a:ext cx="2027849" cy="523220"/>
          </a:xfrm>
          <a:prstGeom prst="rect">
            <a:avLst/>
          </a:prstGeom>
          <a:noFill/>
        </p:spPr>
        <p:txBody>
          <a:bodyPr wrap="square" rtlCol="0">
            <a:spAutoFit/>
          </a:bodyPr>
          <a:lstStyle/>
          <a:p>
            <a:pPr fontAlgn="t"/>
            <a:r>
              <a:rPr lang="fr-FR" sz="2800" dirty="0" err="1">
                <a:latin typeface="Times New Roman" panose="02020603050405020304" pitchFamily="18" charset="0"/>
                <a:cs typeface="Times New Roman" panose="02020603050405020304" pitchFamily="18" charset="0"/>
              </a:rPr>
              <a:t>Divergency</a:t>
            </a:r>
            <a:endParaRPr lang="fr-FR"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141D1AFE-D111-48EF-9287-4BEC4D65F281}"/>
              </a:ext>
            </a:extLst>
          </p:cNvPr>
          <p:cNvSpPr txBox="1"/>
          <p:nvPr/>
        </p:nvSpPr>
        <p:spPr>
          <a:xfrm>
            <a:off x="2094400" y="5247013"/>
            <a:ext cx="7814098" cy="138499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T</a:t>
            </a:r>
            <a:r>
              <a:rPr lang="en-US" sz="2800" b="0" i="0" dirty="0">
                <a:effectLst/>
                <a:latin typeface="Times New Roman" panose="02020603050405020304" pitchFamily="18" charset="0"/>
                <a:cs typeface="Times New Roman" panose="02020603050405020304" pitchFamily="18" charset="0"/>
              </a:rPr>
              <a:t>he emission of energy as electromagnetic waves or as moving subatomic particles, especially high-energy particles which cause ionization.</a:t>
            </a:r>
            <a:endParaRPr lang="en-US"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750452D6-4A8D-4B00-A2CB-9CC894F81020}"/>
              </a:ext>
            </a:extLst>
          </p:cNvPr>
          <p:cNvSpPr txBox="1"/>
          <p:nvPr/>
        </p:nvSpPr>
        <p:spPr>
          <a:xfrm>
            <a:off x="448197" y="1151494"/>
            <a:ext cx="16799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Word</a:t>
            </a:r>
          </a:p>
        </p:txBody>
      </p:sp>
      <p:sp>
        <p:nvSpPr>
          <p:cNvPr id="16" name="TextBox 15">
            <a:extLst>
              <a:ext uri="{FF2B5EF4-FFF2-40B4-BE49-F238E27FC236}">
                <a16:creationId xmlns:a16="http://schemas.microsoft.com/office/drawing/2014/main" xmlns="" id="{F1A4DE4B-0DFA-4CB7-BC8A-E6050E5C646F}"/>
              </a:ext>
            </a:extLst>
          </p:cNvPr>
          <p:cNvSpPr txBox="1"/>
          <p:nvPr/>
        </p:nvSpPr>
        <p:spPr>
          <a:xfrm>
            <a:off x="8534134" y="1135868"/>
            <a:ext cx="188480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Synonym</a:t>
            </a:r>
          </a:p>
        </p:txBody>
      </p:sp>
      <p:sp>
        <p:nvSpPr>
          <p:cNvPr id="17" name="TextBox 16">
            <a:extLst>
              <a:ext uri="{FF2B5EF4-FFF2-40B4-BE49-F238E27FC236}">
                <a16:creationId xmlns:a16="http://schemas.microsoft.com/office/drawing/2014/main" xmlns="" id="{A676DFC8-51C8-41B4-B039-FAF46152BCFA}"/>
              </a:ext>
            </a:extLst>
          </p:cNvPr>
          <p:cNvSpPr txBox="1"/>
          <p:nvPr/>
        </p:nvSpPr>
        <p:spPr>
          <a:xfrm>
            <a:off x="2390594" y="5484023"/>
            <a:ext cx="6202016" cy="523220"/>
          </a:xfrm>
          <a:prstGeom prst="rect">
            <a:avLst/>
          </a:prstGeom>
          <a:noFill/>
        </p:spPr>
        <p:txBody>
          <a:bodyPr wrap="square">
            <a:spAutoFit/>
          </a:bodyPr>
          <a:lstStyle/>
          <a:p>
            <a:r>
              <a:rPr lang="en-US" sz="2800" b="0" i="0" dirty="0">
                <a:effectLst/>
                <a:latin typeface="Times New Roman" panose="02020603050405020304" pitchFamily="18" charset="0"/>
                <a:cs typeface="Times New Roman" panose="02020603050405020304" pitchFamily="18" charset="0"/>
              </a:rPr>
              <a:t>They got a dose of </a:t>
            </a:r>
            <a:r>
              <a:rPr lang="en-US" sz="2800" dirty="0">
                <a:latin typeface="Times New Roman" panose="02020603050405020304" pitchFamily="18" charset="0"/>
                <a:cs typeface="Times New Roman" panose="02020603050405020304" pitchFamily="18" charset="0"/>
              </a:rPr>
              <a:t>radiation</a:t>
            </a:r>
            <a:r>
              <a:rPr lang="en-US" sz="2800" b="0" i="0" dirty="0">
                <a:effectLst/>
                <a:latin typeface="Times New Roman" panose="02020603050405020304" pitchFamily="18" charset="0"/>
                <a:cs typeface="Times New Roman" panose="02020603050405020304" pitchFamily="18" charset="0"/>
              </a:rPr>
              <a:t> poisoning.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6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14"/>
                                        </p:tgtEl>
                                      </p:cBhvr>
                                    </p:animEffect>
                                    <p:anim calcmode="lin" valueType="num">
                                      <p:cBhvr>
                                        <p:cTn id="43" dur="1000"/>
                                        <p:tgtEl>
                                          <p:spTgt spid="14"/>
                                        </p:tgtEl>
                                        <p:attrNameLst>
                                          <p:attrName>ppt_x</p:attrName>
                                        </p:attrNameLst>
                                      </p:cBhvr>
                                      <p:tavLst>
                                        <p:tav tm="0">
                                          <p:val>
                                            <p:strVal val="ppt_x"/>
                                          </p:val>
                                        </p:tav>
                                        <p:tav tm="100000">
                                          <p:val>
                                            <p:strVal val="ppt_x"/>
                                          </p:val>
                                        </p:tav>
                                      </p:tavLst>
                                    </p:anim>
                                    <p:anim calcmode="lin" valueType="num">
                                      <p:cBhvr>
                                        <p:cTn id="44" dur="1000"/>
                                        <p:tgtEl>
                                          <p:spTgt spid="14"/>
                                        </p:tgtEl>
                                        <p:attrNameLst>
                                          <p:attrName>ppt_y</p:attrName>
                                        </p:attrNameLst>
                                      </p:cBhvr>
                                      <p:tavLst>
                                        <p:tav tm="0">
                                          <p:val>
                                            <p:strVal val="ppt_y"/>
                                          </p:val>
                                        </p:tav>
                                        <p:tav tm="100000">
                                          <p:val>
                                            <p:strVal val="ppt_y+.1"/>
                                          </p:val>
                                        </p:tav>
                                      </p:tavLst>
                                    </p:anim>
                                    <p:set>
                                      <p:cBhvr>
                                        <p:cTn id="45" dur="1" fill="hold">
                                          <p:stCondLst>
                                            <p:cond delay="9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P spid="13" grpId="0"/>
      <p:bldP spid="10" grpId="0"/>
      <p:bldP spid="14" grpId="0"/>
      <p:bldP spid="14" grpId="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9076" y="452965"/>
            <a:ext cx="50731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learn some unknown words</a:t>
            </a:r>
          </a:p>
        </p:txBody>
      </p:sp>
      <p:sp>
        <p:nvSpPr>
          <p:cNvPr id="7" name="TextBox 6"/>
          <p:cNvSpPr txBox="1"/>
          <p:nvPr/>
        </p:nvSpPr>
        <p:spPr>
          <a:xfrm>
            <a:off x="373557" y="1680779"/>
            <a:ext cx="169196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Orbit</a:t>
            </a:r>
          </a:p>
        </p:txBody>
      </p:sp>
      <p:sp>
        <p:nvSpPr>
          <p:cNvPr id="11" name="TextBox 10">
            <a:extLst>
              <a:ext uri="{FF2B5EF4-FFF2-40B4-BE49-F238E27FC236}">
                <a16:creationId xmlns:a16="http://schemas.microsoft.com/office/drawing/2014/main" xmlns="" id="{AADD9826-34B4-4BFE-89C6-53FE1D113B21}"/>
              </a:ext>
            </a:extLst>
          </p:cNvPr>
          <p:cNvSpPr txBox="1"/>
          <p:nvPr/>
        </p:nvSpPr>
        <p:spPr>
          <a:xfrm>
            <a:off x="8461104" y="1678213"/>
            <a:ext cx="20278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Path</a:t>
            </a:r>
          </a:p>
        </p:txBody>
      </p:sp>
      <p:sp>
        <p:nvSpPr>
          <p:cNvPr id="12" name="TextBox 11">
            <a:extLst>
              <a:ext uri="{FF2B5EF4-FFF2-40B4-BE49-F238E27FC236}">
                <a16:creationId xmlns:a16="http://schemas.microsoft.com/office/drawing/2014/main" xmlns="" id="{A0FC33C4-A3A0-4EB2-8875-97C7A1B6DA93}"/>
              </a:ext>
            </a:extLst>
          </p:cNvPr>
          <p:cNvSpPr txBox="1"/>
          <p:nvPr/>
        </p:nvSpPr>
        <p:spPr>
          <a:xfrm>
            <a:off x="8481329" y="2306149"/>
            <a:ext cx="24251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Track</a:t>
            </a:r>
          </a:p>
        </p:txBody>
      </p:sp>
      <p:sp>
        <p:nvSpPr>
          <p:cNvPr id="13" name="TextBox 12">
            <a:extLst>
              <a:ext uri="{FF2B5EF4-FFF2-40B4-BE49-F238E27FC236}">
                <a16:creationId xmlns:a16="http://schemas.microsoft.com/office/drawing/2014/main" xmlns="" id="{D0051FEC-3745-454E-94B3-1E74A2E63A3F}"/>
              </a:ext>
            </a:extLst>
          </p:cNvPr>
          <p:cNvSpPr txBox="1"/>
          <p:nvPr/>
        </p:nvSpPr>
        <p:spPr>
          <a:xfrm>
            <a:off x="8461104" y="2869653"/>
            <a:ext cx="24251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Trajectory</a:t>
            </a:r>
          </a:p>
        </p:txBody>
      </p:sp>
      <p:sp>
        <p:nvSpPr>
          <p:cNvPr id="10" name="TextBox 9">
            <a:extLst>
              <a:ext uri="{FF2B5EF4-FFF2-40B4-BE49-F238E27FC236}">
                <a16:creationId xmlns:a16="http://schemas.microsoft.com/office/drawing/2014/main" xmlns="" id="{2D7676F0-9F8B-4F3A-B733-40A49521196D}"/>
              </a:ext>
            </a:extLst>
          </p:cNvPr>
          <p:cNvSpPr txBox="1"/>
          <p:nvPr/>
        </p:nvSpPr>
        <p:spPr>
          <a:xfrm>
            <a:off x="8461104" y="3474315"/>
            <a:ext cx="20278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Circuit</a:t>
            </a:r>
          </a:p>
        </p:txBody>
      </p:sp>
      <p:sp>
        <p:nvSpPr>
          <p:cNvPr id="14" name="TextBox 13">
            <a:extLst>
              <a:ext uri="{FF2B5EF4-FFF2-40B4-BE49-F238E27FC236}">
                <a16:creationId xmlns:a16="http://schemas.microsoft.com/office/drawing/2014/main" xmlns="" id="{141D1AFE-D111-48EF-9287-4BEC4D65F281}"/>
              </a:ext>
            </a:extLst>
          </p:cNvPr>
          <p:cNvSpPr txBox="1"/>
          <p:nvPr/>
        </p:nvSpPr>
        <p:spPr>
          <a:xfrm>
            <a:off x="2094400" y="5247013"/>
            <a:ext cx="7221878" cy="138499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curved path of a celestial object or spacecraft around a star, planet, or moon, especially a periodic elliptical revolution.</a:t>
            </a:r>
          </a:p>
        </p:txBody>
      </p:sp>
      <p:sp>
        <p:nvSpPr>
          <p:cNvPr id="15" name="TextBox 14">
            <a:extLst>
              <a:ext uri="{FF2B5EF4-FFF2-40B4-BE49-F238E27FC236}">
                <a16:creationId xmlns:a16="http://schemas.microsoft.com/office/drawing/2014/main" xmlns="" id="{750452D6-4A8D-4B00-A2CB-9CC894F81020}"/>
              </a:ext>
            </a:extLst>
          </p:cNvPr>
          <p:cNvSpPr txBox="1"/>
          <p:nvPr/>
        </p:nvSpPr>
        <p:spPr>
          <a:xfrm>
            <a:off x="448197" y="1151494"/>
            <a:ext cx="16799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Word</a:t>
            </a:r>
          </a:p>
        </p:txBody>
      </p:sp>
      <p:sp>
        <p:nvSpPr>
          <p:cNvPr id="16" name="TextBox 15">
            <a:extLst>
              <a:ext uri="{FF2B5EF4-FFF2-40B4-BE49-F238E27FC236}">
                <a16:creationId xmlns:a16="http://schemas.microsoft.com/office/drawing/2014/main" xmlns="" id="{F1A4DE4B-0DFA-4CB7-BC8A-E6050E5C646F}"/>
              </a:ext>
            </a:extLst>
          </p:cNvPr>
          <p:cNvSpPr txBox="1"/>
          <p:nvPr/>
        </p:nvSpPr>
        <p:spPr>
          <a:xfrm>
            <a:off x="8534134" y="1135868"/>
            <a:ext cx="188480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Synonym</a:t>
            </a:r>
          </a:p>
        </p:txBody>
      </p:sp>
      <p:sp>
        <p:nvSpPr>
          <p:cNvPr id="17" name="TextBox 16">
            <a:extLst>
              <a:ext uri="{FF2B5EF4-FFF2-40B4-BE49-F238E27FC236}">
                <a16:creationId xmlns:a16="http://schemas.microsoft.com/office/drawing/2014/main" xmlns="" id="{A676DFC8-51C8-41B4-B039-FAF46152BCFA}"/>
              </a:ext>
            </a:extLst>
          </p:cNvPr>
          <p:cNvSpPr txBox="1"/>
          <p:nvPr/>
        </p:nvSpPr>
        <p:spPr>
          <a:xfrm>
            <a:off x="7520058" y="4770660"/>
            <a:ext cx="4307232"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Earth's orbit around the sun.</a:t>
            </a:r>
          </a:p>
        </p:txBody>
      </p:sp>
      <p:pic>
        <p:nvPicPr>
          <p:cNvPr id="3" name="Picture 2">
            <a:extLst>
              <a:ext uri="{FF2B5EF4-FFF2-40B4-BE49-F238E27FC236}">
                <a16:creationId xmlns:a16="http://schemas.microsoft.com/office/drawing/2014/main" xmlns="" id="{6D25A844-655B-4390-9B91-4B524F9A0A97}"/>
              </a:ext>
            </a:extLst>
          </p:cNvPr>
          <p:cNvPicPr>
            <a:picLocks noChangeAspect="1"/>
          </p:cNvPicPr>
          <p:nvPr/>
        </p:nvPicPr>
        <p:blipFill>
          <a:blip r:embed="rId2"/>
          <a:stretch>
            <a:fillRect/>
          </a:stretch>
        </p:blipFill>
        <p:spPr>
          <a:xfrm>
            <a:off x="2700391" y="1316435"/>
            <a:ext cx="5277418" cy="3665933"/>
          </a:xfrm>
          <a:prstGeom prst="rect">
            <a:avLst/>
          </a:prstGeom>
        </p:spPr>
      </p:pic>
    </p:spTree>
    <p:extLst>
      <p:ext uri="{BB962C8B-B14F-4D97-AF65-F5344CB8AC3E}">
        <p14:creationId xmlns:p14="http://schemas.microsoft.com/office/powerpoint/2010/main" val="12805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14"/>
                                        </p:tgtEl>
                                      </p:cBhvr>
                                    </p:animEffect>
                                    <p:anim calcmode="lin" valueType="num">
                                      <p:cBhvr>
                                        <p:cTn id="43" dur="1000"/>
                                        <p:tgtEl>
                                          <p:spTgt spid="14"/>
                                        </p:tgtEl>
                                        <p:attrNameLst>
                                          <p:attrName>ppt_x</p:attrName>
                                        </p:attrNameLst>
                                      </p:cBhvr>
                                      <p:tavLst>
                                        <p:tav tm="0">
                                          <p:val>
                                            <p:strVal val="ppt_x"/>
                                          </p:val>
                                        </p:tav>
                                        <p:tav tm="100000">
                                          <p:val>
                                            <p:strVal val="ppt_x"/>
                                          </p:val>
                                        </p:tav>
                                      </p:tavLst>
                                    </p:anim>
                                    <p:anim calcmode="lin" valueType="num">
                                      <p:cBhvr>
                                        <p:cTn id="44" dur="1000"/>
                                        <p:tgtEl>
                                          <p:spTgt spid="14"/>
                                        </p:tgtEl>
                                        <p:attrNameLst>
                                          <p:attrName>ppt_y</p:attrName>
                                        </p:attrNameLst>
                                      </p:cBhvr>
                                      <p:tavLst>
                                        <p:tav tm="0">
                                          <p:val>
                                            <p:strVal val="ppt_y"/>
                                          </p:val>
                                        </p:tav>
                                        <p:tav tm="100000">
                                          <p:val>
                                            <p:strVal val="ppt_y+.1"/>
                                          </p:val>
                                        </p:tav>
                                      </p:tavLst>
                                    </p:anim>
                                    <p:set>
                                      <p:cBhvr>
                                        <p:cTn id="45" dur="1" fill="hold">
                                          <p:stCondLst>
                                            <p:cond delay="9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P spid="13" grpId="0"/>
      <p:bldP spid="10" grpId="0"/>
      <p:bldP spid="14" grpId="0"/>
      <p:bldP spid="14" grpId="1"/>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9076" y="452965"/>
            <a:ext cx="50731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learn some unknown words</a:t>
            </a:r>
          </a:p>
        </p:txBody>
      </p:sp>
      <p:sp>
        <p:nvSpPr>
          <p:cNvPr id="7" name="TextBox 6"/>
          <p:cNvSpPr txBox="1"/>
          <p:nvPr/>
        </p:nvSpPr>
        <p:spPr>
          <a:xfrm>
            <a:off x="373557" y="1680779"/>
            <a:ext cx="205485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Atmosphere</a:t>
            </a:r>
          </a:p>
        </p:txBody>
      </p:sp>
      <p:sp>
        <p:nvSpPr>
          <p:cNvPr id="11" name="TextBox 10">
            <a:extLst>
              <a:ext uri="{FF2B5EF4-FFF2-40B4-BE49-F238E27FC236}">
                <a16:creationId xmlns:a16="http://schemas.microsoft.com/office/drawing/2014/main" xmlns="" id="{AADD9826-34B4-4BFE-89C6-53FE1D113B21}"/>
              </a:ext>
            </a:extLst>
          </p:cNvPr>
          <p:cNvSpPr txBox="1"/>
          <p:nvPr/>
        </p:nvSpPr>
        <p:spPr>
          <a:xfrm>
            <a:off x="8461104" y="1678213"/>
            <a:ext cx="22868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Environment </a:t>
            </a:r>
          </a:p>
        </p:txBody>
      </p:sp>
      <p:sp>
        <p:nvSpPr>
          <p:cNvPr id="12" name="TextBox 11">
            <a:extLst>
              <a:ext uri="{FF2B5EF4-FFF2-40B4-BE49-F238E27FC236}">
                <a16:creationId xmlns:a16="http://schemas.microsoft.com/office/drawing/2014/main" xmlns="" id="{A0FC33C4-A3A0-4EB2-8875-97C7A1B6DA93}"/>
              </a:ext>
            </a:extLst>
          </p:cNvPr>
          <p:cNvSpPr txBox="1"/>
          <p:nvPr/>
        </p:nvSpPr>
        <p:spPr>
          <a:xfrm>
            <a:off x="8481329" y="2306149"/>
            <a:ext cx="24251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Troposphere</a:t>
            </a:r>
          </a:p>
        </p:txBody>
      </p:sp>
      <p:sp>
        <p:nvSpPr>
          <p:cNvPr id="13" name="TextBox 12">
            <a:extLst>
              <a:ext uri="{FF2B5EF4-FFF2-40B4-BE49-F238E27FC236}">
                <a16:creationId xmlns:a16="http://schemas.microsoft.com/office/drawing/2014/main" xmlns="" id="{D0051FEC-3745-454E-94B3-1E74A2E63A3F}"/>
              </a:ext>
            </a:extLst>
          </p:cNvPr>
          <p:cNvSpPr txBox="1"/>
          <p:nvPr/>
        </p:nvSpPr>
        <p:spPr>
          <a:xfrm>
            <a:off x="8461104" y="2869653"/>
            <a:ext cx="24251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Mesosphere</a:t>
            </a:r>
          </a:p>
        </p:txBody>
      </p:sp>
      <p:sp>
        <p:nvSpPr>
          <p:cNvPr id="10" name="TextBox 9">
            <a:extLst>
              <a:ext uri="{FF2B5EF4-FFF2-40B4-BE49-F238E27FC236}">
                <a16:creationId xmlns:a16="http://schemas.microsoft.com/office/drawing/2014/main" xmlns="" id="{2D7676F0-9F8B-4F3A-B733-40A49521196D}"/>
              </a:ext>
            </a:extLst>
          </p:cNvPr>
          <p:cNvSpPr txBox="1"/>
          <p:nvPr/>
        </p:nvSpPr>
        <p:spPr>
          <a:xfrm>
            <a:off x="8461104" y="3474315"/>
            <a:ext cx="20278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Airspace</a:t>
            </a:r>
          </a:p>
        </p:txBody>
      </p:sp>
      <p:sp>
        <p:nvSpPr>
          <p:cNvPr id="14" name="TextBox 13">
            <a:extLst>
              <a:ext uri="{FF2B5EF4-FFF2-40B4-BE49-F238E27FC236}">
                <a16:creationId xmlns:a16="http://schemas.microsoft.com/office/drawing/2014/main" xmlns="" id="{141D1AFE-D111-48EF-9287-4BEC4D65F281}"/>
              </a:ext>
            </a:extLst>
          </p:cNvPr>
          <p:cNvSpPr txBox="1"/>
          <p:nvPr/>
        </p:nvSpPr>
        <p:spPr>
          <a:xfrm>
            <a:off x="2004459" y="5666896"/>
            <a:ext cx="7221878" cy="954107"/>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envelope of gases surrounding the earth or another planet</a:t>
            </a:r>
          </a:p>
        </p:txBody>
      </p:sp>
      <p:sp>
        <p:nvSpPr>
          <p:cNvPr id="15" name="TextBox 14">
            <a:extLst>
              <a:ext uri="{FF2B5EF4-FFF2-40B4-BE49-F238E27FC236}">
                <a16:creationId xmlns:a16="http://schemas.microsoft.com/office/drawing/2014/main" xmlns="" id="{750452D6-4A8D-4B00-A2CB-9CC894F81020}"/>
              </a:ext>
            </a:extLst>
          </p:cNvPr>
          <p:cNvSpPr txBox="1"/>
          <p:nvPr/>
        </p:nvSpPr>
        <p:spPr>
          <a:xfrm>
            <a:off x="448197" y="1151494"/>
            <a:ext cx="16799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Word</a:t>
            </a:r>
          </a:p>
        </p:txBody>
      </p:sp>
      <p:sp>
        <p:nvSpPr>
          <p:cNvPr id="16" name="TextBox 15">
            <a:extLst>
              <a:ext uri="{FF2B5EF4-FFF2-40B4-BE49-F238E27FC236}">
                <a16:creationId xmlns:a16="http://schemas.microsoft.com/office/drawing/2014/main" xmlns="" id="{F1A4DE4B-0DFA-4CB7-BC8A-E6050E5C646F}"/>
              </a:ext>
            </a:extLst>
          </p:cNvPr>
          <p:cNvSpPr txBox="1"/>
          <p:nvPr/>
        </p:nvSpPr>
        <p:spPr>
          <a:xfrm>
            <a:off x="8534134" y="1135868"/>
            <a:ext cx="188480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Synonym</a:t>
            </a:r>
          </a:p>
        </p:txBody>
      </p:sp>
      <p:sp>
        <p:nvSpPr>
          <p:cNvPr id="17" name="TextBox 16">
            <a:extLst>
              <a:ext uri="{FF2B5EF4-FFF2-40B4-BE49-F238E27FC236}">
                <a16:creationId xmlns:a16="http://schemas.microsoft.com/office/drawing/2014/main" xmlns="" id="{A676DFC8-51C8-41B4-B039-FAF46152BCFA}"/>
              </a:ext>
            </a:extLst>
          </p:cNvPr>
          <p:cNvSpPr txBox="1"/>
          <p:nvPr/>
        </p:nvSpPr>
        <p:spPr>
          <a:xfrm>
            <a:off x="693174" y="5159872"/>
            <a:ext cx="1048610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hotel is famous for its friendly, welcoming atmosphere</a:t>
            </a:r>
          </a:p>
        </p:txBody>
      </p:sp>
      <p:pic>
        <p:nvPicPr>
          <p:cNvPr id="2" name="Picture 1">
            <a:extLst>
              <a:ext uri="{FF2B5EF4-FFF2-40B4-BE49-F238E27FC236}">
                <a16:creationId xmlns:a16="http://schemas.microsoft.com/office/drawing/2014/main" xmlns="" id="{D18CCC06-C471-45E0-AADF-D0A2F7C9F540}"/>
              </a:ext>
            </a:extLst>
          </p:cNvPr>
          <p:cNvPicPr>
            <a:picLocks noChangeAspect="1"/>
          </p:cNvPicPr>
          <p:nvPr/>
        </p:nvPicPr>
        <p:blipFill rotWithShape="1">
          <a:blip r:embed="rId2"/>
          <a:srcRect b="8995"/>
          <a:stretch/>
        </p:blipFill>
        <p:spPr>
          <a:xfrm>
            <a:off x="2977677" y="1090859"/>
            <a:ext cx="4706912" cy="3996513"/>
          </a:xfrm>
          <a:prstGeom prst="rect">
            <a:avLst/>
          </a:prstGeom>
        </p:spPr>
      </p:pic>
    </p:spTree>
    <p:extLst>
      <p:ext uri="{BB962C8B-B14F-4D97-AF65-F5344CB8AC3E}">
        <p14:creationId xmlns:p14="http://schemas.microsoft.com/office/powerpoint/2010/main" val="24202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14"/>
                                        </p:tgtEl>
                                      </p:cBhvr>
                                    </p:animEffect>
                                    <p:anim calcmode="lin" valueType="num">
                                      <p:cBhvr>
                                        <p:cTn id="43" dur="1000"/>
                                        <p:tgtEl>
                                          <p:spTgt spid="14"/>
                                        </p:tgtEl>
                                        <p:attrNameLst>
                                          <p:attrName>ppt_x</p:attrName>
                                        </p:attrNameLst>
                                      </p:cBhvr>
                                      <p:tavLst>
                                        <p:tav tm="0">
                                          <p:val>
                                            <p:strVal val="ppt_x"/>
                                          </p:val>
                                        </p:tav>
                                        <p:tav tm="100000">
                                          <p:val>
                                            <p:strVal val="ppt_x"/>
                                          </p:val>
                                        </p:tav>
                                      </p:tavLst>
                                    </p:anim>
                                    <p:anim calcmode="lin" valueType="num">
                                      <p:cBhvr>
                                        <p:cTn id="44" dur="1000"/>
                                        <p:tgtEl>
                                          <p:spTgt spid="14"/>
                                        </p:tgtEl>
                                        <p:attrNameLst>
                                          <p:attrName>ppt_y</p:attrName>
                                        </p:attrNameLst>
                                      </p:cBhvr>
                                      <p:tavLst>
                                        <p:tav tm="0">
                                          <p:val>
                                            <p:strVal val="ppt_y"/>
                                          </p:val>
                                        </p:tav>
                                        <p:tav tm="100000">
                                          <p:val>
                                            <p:strVal val="ppt_y+.1"/>
                                          </p:val>
                                        </p:tav>
                                      </p:tavLst>
                                    </p:anim>
                                    <p:set>
                                      <p:cBhvr>
                                        <p:cTn id="45" dur="1" fill="hold">
                                          <p:stCondLst>
                                            <p:cond delay="9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P spid="13" grpId="0"/>
      <p:bldP spid="10" grpId="0"/>
      <p:bldP spid="14" grpId="0"/>
      <p:bldP spid="14" grpId="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9076" y="452965"/>
            <a:ext cx="50731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learn some unknown words</a:t>
            </a:r>
          </a:p>
        </p:txBody>
      </p:sp>
      <p:sp>
        <p:nvSpPr>
          <p:cNvPr id="7" name="TextBox 6"/>
          <p:cNvSpPr txBox="1"/>
          <p:nvPr/>
        </p:nvSpPr>
        <p:spPr>
          <a:xfrm>
            <a:off x="373557" y="1680779"/>
            <a:ext cx="205485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Pasture</a:t>
            </a:r>
          </a:p>
        </p:txBody>
      </p:sp>
      <p:sp>
        <p:nvSpPr>
          <p:cNvPr id="11" name="TextBox 10">
            <a:extLst>
              <a:ext uri="{FF2B5EF4-FFF2-40B4-BE49-F238E27FC236}">
                <a16:creationId xmlns:a16="http://schemas.microsoft.com/office/drawing/2014/main" xmlns="" id="{AADD9826-34B4-4BFE-89C6-53FE1D113B21}"/>
              </a:ext>
            </a:extLst>
          </p:cNvPr>
          <p:cNvSpPr txBox="1"/>
          <p:nvPr/>
        </p:nvSpPr>
        <p:spPr>
          <a:xfrm>
            <a:off x="8461104" y="1678213"/>
            <a:ext cx="22868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Agist</a:t>
            </a:r>
          </a:p>
        </p:txBody>
      </p:sp>
      <p:sp>
        <p:nvSpPr>
          <p:cNvPr id="12" name="TextBox 11">
            <a:extLst>
              <a:ext uri="{FF2B5EF4-FFF2-40B4-BE49-F238E27FC236}">
                <a16:creationId xmlns:a16="http://schemas.microsoft.com/office/drawing/2014/main" xmlns="" id="{A0FC33C4-A3A0-4EB2-8875-97C7A1B6DA93}"/>
              </a:ext>
            </a:extLst>
          </p:cNvPr>
          <p:cNvSpPr txBox="1"/>
          <p:nvPr/>
        </p:nvSpPr>
        <p:spPr>
          <a:xfrm>
            <a:off x="8481329" y="2306149"/>
            <a:ext cx="24251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Meadow</a:t>
            </a:r>
          </a:p>
        </p:txBody>
      </p:sp>
      <p:sp>
        <p:nvSpPr>
          <p:cNvPr id="13" name="TextBox 12">
            <a:extLst>
              <a:ext uri="{FF2B5EF4-FFF2-40B4-BE49-F238E27FC236}">
                <a16:creationId xmlns:a16="http://schemas.microsoft.com/office/drawing/2014/main" xmlns="" id="{D0051FEC-3745-454E-94B3-1E74A2E63A3F}"/>
              </a:ext>
            </a:extLst>
          </p:cNvPr>
          <p:cNvSpPr txBox="1"/>
          <p:nvPr/>
        </p:nvSpPr>
        <p:spPr>
          <a:xfrm>
            <a:off x="8461104" y="2869653"/>
            <a:ext cx="24251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Grass field</a:t>
            </a:r>
          </a:p>
        </p:txBody>
      </p:sp>
      <p:sp>
        <p:nvSpPr>
          <p:cNvPr id="10" name="TextBox 9">
            <a:extLst>
              <a:ext uri="{FF2B5EF4-FFF2-40B4-BE49-F238E27FC236}">
                <a16:creationId xmlns:a16="http://schemas.microsoft.com/office/drawing/2014/main" xmlns="" id="{2D7676F0-9F8B-4F3A-B733-40A49521196D}"/>
              </a:ext>
            </a:extLst>
          </p:cNvPr>
          <p:cNvSpPr txBox="1"/>
          <p:nvPr/>
        </p:nvSpPr>
        <p:spPr>
          <a:xfrm>
            <a:off x="8461104" y="3474315"/>
            <a:ext cx="20278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Herbage</a:t>
            </a:r>
          </a:p>
        </p:txBody>
      </p:sp>
      <p:sp>
        <p:nvSpPr>
          <p:cNvPr id="14" name="TextBox 13">
            <a:extLst>
              <a:ext uri="{FF2B5EF4-FFF2-40B4-BE49-F238E27FC236}">
                <a16:creationId xmlns:a16="http://schemas.microsoft.com/office/drawing/2014/main" xmlns="" id="{141D1AFE-D111-48EF-9287-4BEC4D65F281}"/>
              </a:ext>
            </a:extLst>
          </p:cNvPr>
          <p:cNvSpPr txBox="1"/>
          <p:nvPr/>
        </p:nvSpPr>
        <p:spPr>
          <a:xfrm>
            <a:off x="1947532" y="5177221"/>
            <a:ext cx="7221878" cy="954107"/>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To pasture is to put livestock into a field to graze, or to retire an old horse.</a:t>
            </a:r>
          </a:p>
        </p:txBody>
      </p:sp>
      <p:sp>
        <p:nvSpPr>
          <p:cNvPr id="15" name="TextBox 14">
            <a:extLst>
              <a:ext uri="{FF2B5EF4-FFF2-40B4-BE49-F238E27FC236}">
                <a16:creationId xmlns:a16="http://schemas.microsoft.com/office/drawing/2014/main" xmlns="" id="{750452D6-4A8D-4B00-A2CB-9CC894F81020}"/>
              </a:ext>
            </a:extLst>
          </p:cNvPr>
          <p:cNvSpPr txBox="1"/>
          <p:nvPr/>
        </p:nvSpPr>
        <p:spPr>
          <a:xfrm>
            <a:off x="448197" y="1151494"/>
            <a:ext cx="16799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Word</a:t>
            </a:r>
          </a:p>
        </p:txBody>
      </p:sp>
      <p:sp>
        <p:nvSpPr>
          <p:cNvPr id="16" name="TextBox 15">
            <a:extLst>
              <a:ext uri="{FF2B5EF4-FFF2-40B4-BE49-F238E27FC236}">
                <a16:creationId xmlns:a16="http://schemas.microsoft.com/office/drawing/2014/main" xmlns="" id="{F1A4DE4B-0DFA-4CB7-BC8A-E6050E5C646F}"/>
              </a:ext>
            </a:extLst>
          </p:cNvPr>
          <p:cNvSpPr txBox="1"/>
          <p:nvPr/>
        </p:nvSpPr>
        <p:spPr>
          <a:xfrm>
            <a:off x="8534134" y="1135868"/>
            <a:ext cx="188480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Synonym</a:t>
            </a:r>
          </a:p>
        </p:txBody>
      </p:sp>
      <p:sp>
        <p:nvSpPr>
          <p:cNvPr id="17" name="TextBox 16">
            <a:extLst>
              <a:ext uri="{FF2B5EF4-FFF2-40B4-BE49-F238E27FC236}">
                <a16:creationId xmlns:a16="http://schemas.microsoft.com/office/drawing/2014/main" xmlns="" id="{A676DFC8-51C8-41B4-B039-FAF46152BCFA}"/>
              </a:ext>
            </a:extLst>
          </p:cNvPr>
          <p:cNvSpPr txBox="1"/>
          <p:nvPr/>
        </p:nvSpPr>
        <p:spPr>
          <a:xfrm>
            <a:off x="2428407" y="5281937"/>
            <a:ext cx="618523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cows came home from the pasture.</a:t>
            </a:r>
          </a:p>
        </p:txBody>
      </p:sp>
      <p:pic>
        <p:nvPicPr>
          <p:cNvPr id="8" name="Picture 7">
            <a:extLst>
              <a:ext uri="{FF2B5EF4-FFF2-40B4-BE49-F238E27FC236}">
                <a16:creationId xmlns:a16="http://schemas.microsoft.com/office/drawing/2014/main" xmlns="" id="{25B092E5-AF93-4055-B910-19EA02C3CD70}"/>
              </a:ext>
            </a:extLst>
          </p:cNvPr>
          <p:cNvPicPr>
            <a:picLocks noChangeAspect="1"/>
          </p:cNvPicPr>
          <p:nvPr/>
        </p:nvPicPr>
        <p:blipFill>
          <a:blip r:embed="rId2"/>
          <a:stretch>
            <a:fillRect/>
          </a:stretch>
        </p:blipFill>
        <p:spPr>
          <a:xfrm>
            <a:off x="2623278" y="1184224"/>
            <a:ext cx="5426440" cy="3666826"/>
          </a:xfrm>
          <a:prstGeom prst="rect">
            <a:avLst/>
          </a:prstGeom>
        </p:spPr>
      </p:pic>
    </p:spTree>
    <p:extLst>
      <p:ext uri="{BB962C8B-B14F-4D97-AF65-F5344CB8AC3E}">
        <p14:creationId xmlns:p14="http://schemas.microsoft.com/office/powerpoint/2010/main" val="352695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14"/>
                                        </p:tgtEl>
                                      </p:cBhvr>
                                    </p:animEffect>
                                    <p:anim calcmode="lin" valueType="num">
                                      <p:cBhvr>
                                        <p:cTn id="43" dur="1000"/>
                                        <p:tgtEl>
                                          <p:spTgt spid="14"/>
                                        </p:tgtEl>
                                        <p:attrNameLst>
                                          <p:attrName>ppt_x</p:attrName>
                                        </p:attrNameLst>
                                      </p:cBhvr>
                                      <p:tavLst>
                                        <p:tav tm="0">
                                          <p:val>
                                            <p:strVal val="ppt_x"/>
                                          </p:val>
                                        </p:tav>
                                        <p:tav tm="100000">
                                          <p:val>
                                            <p:strVal val="ppt_x"/>
                                          </p:val>
                                        </p:tav>
                                      </p:tavLst>
                                    </p:anim>
                                    <p:anim calcmode="lin" valueType="num">
                                      <p:cBhvr>
                                        <p:cTn id="44" dur="1000"/>
                                        <p:tgtEl>
                                          <p:spTgt spid="14"/>
                                        </p:tgtEl>
                                        <p:attrNameLst>
                                          <p:attrName>ppt_y</p:attrName>
                                        </p:attrNameLst>
                                      </p:cBhvr>
                                      <p:tavLst>
                                        <p:tav tm="0">
                                          <p:val>
                                            <p:strVal val="ppt_y"/>
                                          </p:val>
                                        </p:tav>
                                        <p:tav tm="100000">
                                          <p:val>
                                            <p:strVal val="ppt_y+.1"/>
                                          </p:val>
                                        </p:tav>
                                      </p:tavLst>
                                    </p:anim>
                                    <p:set>
                                      <p:cBhvr>
                                        <p:cTn id="45" dur="1" fill="hold">
                                          <p:stCondLst>
                                            <p:cond delay="9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P spid="13" grpId="0"/>
      <p:bldP spid="10" grpId="0"/>
      <p:bldP spid="14" grpId="0"/>
      <p:bldP spid="14" grpId="1"/>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981</TotalTime>
  <Words>1471</Words>
  <Application>Microsoft Office PowerPoint</Application>
  <PresentationFormat>Widescreen</PresentationFormat>
  <Paragraphs>156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Freelancer zs</dc:creator>
  <cp:lastModifiedBy>Windows User</cp:lastModifiedBy>
  <cp:revision>90</cp:revision>
  <dcterms:created xsi:type="dcterms:W3CDTF">2020-10-26T14:25:31Z</dcterms:created>
  <dcterms:modified xsi:type="dcterms:W3CDTF">2022-05-13T01:45:31Z</dcterms:modified>
</cp:coreProperties>
</file>