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12" r:id="rId2"/>
    <p:sldId id="257" r:id="rId3"/>
    <p:sldId id="311" r:id="rId4"/>
    <p:sldId id="305" r:id="rId5"/>
    <p:sldId id="306" r:id="rId6"/>
    <p:sldId id="261" r:id="rId7"/>
    <p:sldId id="263" r:id="rId8"/>
    <p:sldId id="318" r:id="rId9"/>
    <p:sldId id="319" r:id="rId10"/>
    <p:sldId id="323" r:id="rId11"/>
    <p:sldId id="324" r:id="rId12"/>
    <p:sldId id="320" r:id="rId13"/>
    <p:sldId id="313" r:id="rId14"/>
    <p:sldId id="285" r:id="rId15"/>
    <p:sldId id="325" r:id="rId16"/>
    <p:sldId id="314" r:id="rId17"/>
    <p:sldId id="316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4"/>
    <a:srgbClr val="2CC6EA"/>
    <a:srgbClr val="00823B"/>
    <a:srgbClr val="00421E"/>
    <a:srgbClr val="00FF00"/>
    <a:srgbClr val="F53DDB"/>
    <a:srgbClr val="FF0066"/>
    <a:srgbClr val="FF33CC"/>
    <a:srgbClr val="FF2929"/>
    <a:srgbClr val="24F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8" autoAdjust="0"/>
    <p:restoredTop sz="91231" autoAdjust="0"/>
  </p:normalViewPr>
  <p:slideViewPr>
    <p:cSldViewPr>
      <p:cViewPr>
        <p:scale>
          <a:sx n="68" d="100"/>
          <a:sy n="68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20412-AAC4-400D-BA10-4063F677F9D7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80FA4-06DB-4204-B653-4EDC21EEB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5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FDCE-7F3A-4E8B-A458-890C84474836}" type="datetimeFigureOut">
              <a:rPr lang="en-US" smtClean="0"/>
              <a:t>18-Jun-22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D0B8-1FFF-4F80-A611-7A26225D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8" y="207554"/>
            <a:ext cx="1566101" cy="1612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0" y="2006276"/>
            <a:ext cx="8500300" cy="4470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5" y="294277"/>
            <a:ext cx="6629399" cy="14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1910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42672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715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চিত্রঃ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সেন্টিফিউগাল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যন্ত্র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8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96200" cy="5257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77000" y="2895600"/>
            <a:ext cx="9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0" y="26670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রক্তরস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৫৫%</a:t>
            </a:r>
            <a:endParaRPr lang="en-US" sz="2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7000" y="41910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1400" y="3962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রক্তকনিকা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৪৫%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6172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চিত্রঃ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রক্তের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পৃথকীকরণ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218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7126" y="685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</a:rPr>
              <a:t>রক্তরস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7616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/>
              <a:t>  </a:t>
            </a:r>
            <a:r>
              <a:rPr lang="en-US" sz="2800" b="1" dirty="0" err="1" smtClean="0"/>
              <a:t>হালকা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হলুদ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বর্ণের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তরল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অংশ</a:t>
            </a:r>
            <a:endParaRPr lang="en-US" sz="28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পানির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পরিমাণ</a:t>
            </a:r>
            <a:r>
              <a:rPr lang="en-US" sz="2800" b="1" dirty="0" smtClean="0"/>
              <a:t> ৯০-৯২%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কঠিন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পদার্থের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পরিমান</a:t>
            </a:r>
            <a:r>
              <a:rPr lang="en-US" sz="2800" b="1" dirty="0" smtClean="0"/>
              <a:t> ৮-১০%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/>
              <a:t> </a:t>
            </a:r>
            <a:r>
              <a:rPr lang="en-US" sz="2800" b="1" dirty="0" smtClean="0"/>
              <a:t>( </a:t>
            </a:r>
            <a:r>
              <a:rPr lang="en-US" sz="2800" b="1" dirty="0" err="1" smtClean="0"/>
              <a:t>জৈব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পদার্থ</a:t>
            </a:r>
            <a:r>
              <a:rPr lang="en-US" sz="2800" b="1" dirty="0" smtClean="0"/>
              <a:t> ৭-৮% ও </a:t>
            </a:r>
            <a:r>
              <a:rPr lang="en-US" sz="2800" b="1" dirty="0" err="1" smtClean="0"/>
              <a:t>অজৈব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পদার্থ</a:t>
            </a:r>
            <a:r>
              <a:rPr lang="en-US" sz="2800" b="1" dirty="0" smtClean="0"/>
              <a:t> ০.৯% 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/>
              <a:t> </a:t>
            </a:r>
            <a:r>
              <a:rPr lang="en-US" sz="2800" b="1" dirty="0" err="1"/>
              <a:t>জৈব</a:t>
            </a:r>
            <a:r>
              <a:rPr lang="en-US" sz="2800" b="1" dirty="0"/>
              <a:t> </a:t>
            </a:r>
            <a:r>
              <a:rPr lang="en-US" sz="2800" b="1" dirty="0" err="1" smtClean="0"/>
              <a:t>পদার্থঃ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খাদ্যসার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রেচন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পদার্থ</a:t>
            </a:r>
            <a:r>
              <a:rPr lang="en-US" sz="2800" b="1" dirty="0" smtClean="0"/>
              <a:t>, 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হরমোন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এনজাইম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ইত্যাদি</a:t>
            </a:r>
            <a:endParaRPr lang="en-US" sz="28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err="1"/>
              <a:t>অজৈব</a:t>
            </a:r>
            <a:r>
              <a:rPr lang="en-US" sz="2800" b="1" dirty="0"/>
              <a:t> </a:t>
            </a:r>
            <a:r>
              <a:rPr lang="en-US" sz="2800" b="1" dirty="0" err="1" smtClean="0"/>
              <a:t>পদার্থঃ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সোডিয়াম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পটাসিয়াম</a:t>
            </a:r>
            <a:r>
              <a:rPr lang="en-US" sz="2800" b="1" dirty="0" smtClean="0"/>
              <a:t>,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ক্যালসিয়াম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ফসফরাস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ইত্যাদি</a:t>
            </a:r>
            <a:r>
              <a:rPr lang="en-US" sz="2800" b="1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49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2362200" y="422031"/>
            <a:ext cx="4267200" cy="1209831"/>
          </a:xfrm>
          <a:prstGeom prst="roundRect">
            <a:avLst>
              <a:gd name="adj" fmla="val 48322"/>
            </a:avLst>
          </a:prstGeom>
          <a:noFill/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602566" y="2133600"/>
            <a:ext cx="7786468" cy="1143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marL="685800" indent="-685800" algn="just">
              <a:buFont typeface="Wingdings" pitchFamily="2" charset="2"/>
              <a:buChar char="q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?    </a:t>
            </a:r>
            <a:r>
              <a:rPr lang="en-US" sz="4800" b="1" dirty="0" smtClean="0">
                <a:ln w="1905"/>
                <a:solidFill>
                  <a:srgbClr val="1D1D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4800" b="1" dirty="0">
              <a:ln w="1905"/>
              <a:solidFill>
                <a:srgbClr val="1D1DD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566" y="3962400"/>
            <a:ext cx="77864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উত্তরঃ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রক্তরসে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পানির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পরিমাণ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বেশি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থাকে</a:t>
            </a:r>
            <a:r>
              <a:rPr lang="en-US" sz="2800" b="1" dirty="0" smtClean="0"/>
              <a:t> । </a:t>
            </a:r>
            <a:r>
              <a:rPr lang="en-US" sz="2800" b="1" dirty="0" err="1" smtClean="0"/>
              <a:t>এতে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পানির</a:t>
            </a:r>
            <a:r>
              <a:rPr lang="en-US" sz="2800" b="1" dirty="0" smtClean="0"/>
              <a:t> </a:t>
            </a:r>
            <a:r>
              <a:rPr lang="en-US" sz="2800" b="1" dirty="0" err="1"/>
              <a:t>পরিমাণ</a:t>
            </a:r>
            <a:r>
              <a:rPr lang="en-US" sz="2800" b="1" dirty="0"/>
              <a:t> ৯০-৯২</a:t>
            </a:r>
            <a:r>
              <a:rPr lang="en-US" sz="2800" b="1" dirty="0" smtClean="0"/>
              <a:t>%।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8105"/>
            <a:ext cx="3834245" cy="8793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6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রক্তরসের কাজ- </a:t>
            </a:r>
            <a:endParaRPr lang="en-US" sz="6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85" y="1981200"/>
            <a:ext cx="8839200" cy="381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41"/>
              </a:avLst>
            </a:prstTxWarp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1400" b="1" dirty="0">
                <a:latin typeface="NikoshBAN" pitchFamily="2" charset="0"/>
                <a:cs typeface="NikoshBAN" pitchFamily="2" charset="0"/>
              </a:rPr>
              <a:t>পরিপাককৃত খাদ্যসার রক্তরসের মাধ্যমে দেহের বিভিন্ন টিস্যু ও অঙ্গে বাহিত হয়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রক্তরস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টিস্যুর বর্জ্যপদার্থ রেচনের জন্য বৃক্কে নিয়ে যায়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bn-BD" sz="14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রক্তরসের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হরমোন,এনজাইম,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বিভিন্ন অঙ্গে বাহিত হয়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রক্তরস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রক্তের অম্ল ক্ষারের ভারসাম্য রক্ষা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381000"/>
            <a:ext cx="4876800" cy="1066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দলীয়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47671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রক্তরসের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কাজগুলো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একটি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পোষ্টার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পেপারে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উল্লেখ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</a:t>
            </a:r>
            <a:r>
              <a:rPr lang="en-US" sz="3600" b="1" dirty="0" smtClean="0"/>
              <a:t>।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853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পরিপাককৃত খাদ্যসার রক্তরসের মাধ্যমে দেহের বিভিন্ন টিস্যু ও অঙ্গে বাহিত হয়।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রক্তরস টিস্যুর বর্জ্যপদার্থ রেচনের জন্য বৃক্কে নিয়ে যায়।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রক্তরসের মাধ্যমে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হরমোন,এনজাইম,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অঙ্গে বাহিত হয়।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রক্তরস রক্তের অম্ল ক্ষারের ভারসাম্য রক্ষা 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1448" y="162430"/>
            <a:ext cx="44577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11500" b="1" dirty="0" err="1">
                <a:solidFill>
                  <a:srgbClr val="0091C4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sz="115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115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1500" dirty="0"/>
          </a:p>
        </p:txBody>
      </p:sp>
      <p:sp>
        <p:nvSpPr>
          <p:cNvPr id="5" name="Rectangle 4"/>
          <p:cNvSpPr/>
          <p:nvPr/>
        </p:nvSpPr>
        <p:spPr>
          <a:xfrm>
            <a:off x="685800" y="2057400"/>
            <a:ext cx="716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পূর্ণবয়স্ক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৫-৬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রক্তরসের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৫৫%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P</a:t>
            </a:r>
            <a:r>
              <a:rPr lang="en-US" sz="3600" b="1" baseline="300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এইচ 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৩৫- 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৪৫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1752600" y="304800"/>
            <a:ext cx="4191000" cy="1172314"/>
          </a:xfrm>
          <a:prstGeom prst="roundRect">
            <a:avLst>
              <a:gd name="adj" fmla="val 48322"/>
            </a:avLst>
          </a:prstGeom>
          <a:solidFill>
            <a:srgbClr val="0080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35018" y="3124200"/>
            <a:ext cx="8432225" cy="180556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রক্তরসের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4000" b="1" dirty="0" smtClean="0">
                <a:solidFill>
                  <a:srgbClr val="CC0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4000" b="1" dirty="0">
              <a:solidFill>
                <a:srgbClr val="CC000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6" name="Picture 2" descr="C:\Users\Sanjoy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38" y="157655"/>
            <a:ext cx="1957388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454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727"/>
            <a:ext cx="9144000" cy="2829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10" y="4172186"/>
            <a:ext cx="805988" cy="1302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4661179" y="3766659"/>
            <a:ext cx="805988" cy="1302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6706836" y="4607438"/>
            <a:ext cx="805988" cy="1302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5277" y="71685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966461"/>
            <a:ext cx="9144000" cy="28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945" y="449519"/>
            <a:ext cx="5272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কোর্ট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কলেজ,রাজশাহী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০১৭২০-৪৬৪৬০৬</a:t>
            </a:r>
            <a:endParaRPr lang="en-US" sz="32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mamun.nill@gmail.com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3422" y="3733800"/>
            <a:ext cx="393005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 শ্রেণির </a:t>
            </a:r>
            <a:endParaRPr lang="bn-IN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জীববিজ্ঞান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 পত্র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সময়-৪৫ মিনিট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31498" y="3526211"/>
            <a:ext cx="4724400" cy="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"/>
            <a:ext cx="2993629" cy="29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56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1968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421E"/>
                </a:solidFill>
                <a:latin typeface="NikoshBAN" pitchFamily="2" charset="0"/>
                <a:cs typeface="NikoshBAN" pitchFamily="2" charset="0"/>
              </a:rPr>
              <a:t>চল কিছু ছবি </a:t>
            </a:r>
            <a:r>
              <a:rPr lang="bn-BD" sz="7200" b="1" dirty="0" smtClean="0">
                <a:solidFill>
                  <a:srgbClr val="00421E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7200" b="1" dirty="0" smtClean="0">
                <a:solidFill>
                  <a:srgbClr val="00421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solidFill>
                  <a:srgbClr val="00421E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7200" b="1" dirty="0" smtClean="0">
                <a:solidFill>
                  <a:srgbClr val="00421E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7200" dirty="0">
              <a:solidFill>
                <a:srgbClr val="00421E"/>
              </a:solidFill>
            </a:endParaRPr>
          </a:p>
          <a:p>
            <a:endParaRPr lang="en-US" sz="9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2" y="121920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1" y="1209675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4163" y="847724"/>
            <a:ext cx="1847850" cy="2466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4" y="4343400"/>
            <a:ext cx="2702536" cy="1819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324350"/>
            <a:ext cx="2495550" cy="1838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456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bn-BD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6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 ধারণা করতে পারছ?</a:t>
            </a:r>
            <a:r>
              <a:rPr lang="bn-BD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4915073" cy="49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605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bn-BD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048000"/>
            <a:ext cx="9067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solidFill>
                  <a:srgbClr val="0091C4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13800" b="1" dirty="0" smtClean="0">
                <a:solidFill>
                  <a:srgbClr val="0091C4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3800" b="1" dirty="0" err="1" smtClean="0">
                <a:solidFill>
                  <a:srgbClr val="0091C4"/>
                </a:solidFill>
                <a:latin typeface="NikoshBAN" pitchFamily="2" charset="0"/>
                <a:cs typeface="NikoshBAN" pitchFamily="2" charset="0"/>
              </a:rPr>
              <a:t>রক্তরস</a:t>
            </a:r>
            <a:endParaRPr lang="en-US" sz="9600" b="1" dirty="0" smtClean="0">
              <a:solidFill>
                <a:srgbClr val="0091C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54004" y="1524000"/>
            <a:ext cx="68683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1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1455" y="2514600"/>
            <a:ext cx="331927" cy="4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2814" y="2990671"/>
            <a:ext cx="7721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charset="0"/>
                <a:cs typeface="NikoshBAN" charset="0"/>
              </a:rPr>
              <a:t> </a:t>
            </a:r>
            <a:r>
              <a:rPr lang="hi-IN" sz="5400" b="1" dirty="0" smtClean="0"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5400" b="1" dirty="0" smtClean="0">
                <a:latin typeface="NikoshBAN" charset="0"/>
              </a:rPr>
              <a:t>............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41892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রক্তরসের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  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819400" y="228600"/>
            <a:ext cx="3352800" cy="2209800"/>
          </a:xfrm>
          <a:prstGeom prst="cloudCallout">
            <a:avLst>
              <a:gd name="adj1" fmla="val -22931"/>
              <a:gd name="adj2" fmla="val 7013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শিখনফল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</a:rPr>
              <a:t> </a:t>
            </a:r>
            <a:endParaRPr lang="en-US" sz="28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24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229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নালির মধ্যে দিয়ে প্রবাহিত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রং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বর্ণের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ক্ষারধর্মী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স্বাদ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ঈষ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লবনাক্ত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পি এইচ 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৩৫- 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৪৫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আপেক্ষিক গুরুত্ব 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.0৬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তাপমাত্রা ৩৬-৩৮ডিগ্রি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সেঃ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৫-৬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048000" y="47764"/>
            <a:ext cx="237436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10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0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" y="4343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3600" b="1" dirty="0" smtClean="0"/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অস্বচ্ছ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ক্ষারীয়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অন্তঃকোষীয়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590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" y="228600"/>
            <a:ext cx="908020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382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719</cp:revision>
  <dcterms:created xsi:type="dcterms:W3CDTF">2017-09-03T13:24:11Z</dcterms:created>
  <dcterms:modified xsi:type="dcterms:W3CDTF">2022-06-17T18:09:29Z</dcterms:modified>
</cp:coreProperties>
</file>