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257" r:id="rId2"/>
    <p:sldId id="258" r:id="rId3"/>
    <p:sldId id="259" r:id="rId4"/>
    <p:sldId id="260" r:id="rId5"/>
    <p:sldId id="261" r:id="rId6"/>
    <p:sldId id="276" r:id="rId7"/>
    <p:sldId id="283" r:id="rId8"/>
    <p:sldId id="282" r:id="rId9"/>
    <p:sldId id="288" r:id="rId10"/>
    <p:sldId id="292" r:id="rId11"/>
    <p:sldId id="293" r:id="rId12"/>
    <p:sldId id="294" r:id="rId13"/>
    <p:sldId id="295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267" r:id="rId33"/>
    <p:sldId id="268" r:id="rId34"/>
    <p:sldId id="269" r:id="rId35"/>
    <p:sldId id="271" r:id="rId36"/>
    <p:sldId id="272" r:id="rId37"/>
    <p:sldId id="277" r:id="rId38"/>
    <p:sldId id="286" r:id="rId39"/>
    <p:sldId id="296" r:id="rId40"/>
    <p:sldId id="274" r:id="rId41"/>
    <p:sldId id="285" r:id="rId4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>
        <p:scale>
          <a:sx n="75" d="100"/>
          <a:sy n="75" d="100"/>
        </p:scale>
        <p:origin x="-1212" y="-3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4A9833-0A99-43A4-A939-58FC6BF56A40}" type="doc">
      <dgm:prSet loTypeId="urn:microsoft.com/office/officeart/2005/8/layout/radial1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C2ACDC2-5F8D-4160-872C-1079D9C7077E}">
      <dgm:prSet phldrT="[Text]"/>
      <dgm:spPr/>
      <dgm:t>
        <a:bodyPr/>
        <a:lstStyle/>
        <a:p>
          <a:r>
            <a:rPr lang="en-US" dirty="0" err="1" smtClean="0">
              <a:latin typeface="SutonnyMJ" pitchFamily="2" charset="0"/>
              <a:cs typeface="SutonnyMJ" pitchFamily="2" charset="0"/>
            </a:rPr>
            <a:t>Awfhv‡bi</a:t>
          </a:r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 কারণ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B58BE8-21DE-45EB-8A32-96DF15D01B1F}" type="parTrans" cxnId="{55967ADE-66F1-45C6-84BA-038D853AB0EE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2D0E95-3855-4ED2-AA0B-451E9EA65631}" type="sibTrans" cxnId="{55967ADE-66F1-45C6-84BA-038D853AB0EE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EAF52E-6C30-42AB-A8FD-17969377B0E5}">
      <dgm:prSet phldrT="[Text]" custT="1"/>
      <dgm:spPr/>
      <dgm:t>
        <a:bodyPr/>
        <a:lstStyle/>
        <a:p>
          <a:r>
            <a:rPr lang="bn-BD" sz="5400" dirty="0" smtClean="0">
              <a:latin typeface="NikoshBAN" pitchFamily="2" charset="0"/>
              <a:cs typeface="NikoshBAN" pitchFamily="2" charset="0"/>
            </a:rPr>
            <a:t>ধর্মীয়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5F3024-D984-405A-A16B-1792C7A755C1}" type="parTrans" cxnId="{5807156B-B197-466C-811A-0731DB11E6B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2291CED-D5F3-48C5-84A5-625A3FAD5F91}" type="sibTrans" cxnId="{5807156B-B197-466C-811A-0731DB11E6B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A72F79-6928-44CF-A071-E0B6525AE331}">
      <dgm:prSet phldrT="[Text]"/>
      <dgm:spPr/>
      <dgm:t>
        <a:bodyPr/>
        <a:lstStyle/>
        <a:p>
          <a:r>
            <a:rPr lang="bn-BD" smtClean="0">
              <a:latin typeface="NikoshBAN" pitchFamily="2" charset="0"/>
              <a:cs typeface="NikoshBAN" pitchFamily="2" charset="0"/>
            </a:rPr>
            <a:t>রাজনৈতিক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FC2F72-8F87-433A-842D-5E2C9AFC792B}" type="parTrans" cxnId="{6643FC76-5899-4147-BC86-849F2424038E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8D6141-EB0A-4E0B-96F0-C3AFC221EAA2}" type="sibTrans" cxnId="{6643FC76-5899-4147-BC86-849F2424038E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5945FA-B65A-46B5-B10E-F87A73F780C0}">
      <dgm:prSet phldrT="[Text]"/>
      <dgm:spPr/>
      <dgm:t>
        <a:bodyPr/>
        <a:lstStyle/>
        <a:p>
          <a:r>
            <a:rPr lang="bn-BD" smtClean="0">
              <a:latin typeface="NikoshBAN" pitchFamily="2" charset="0"/>
              <a:cs typeface="NikoshBAN" pitchFamily="2" charset="0"/>
            </a:rPr>
            <a:t>অর্থনৈতিক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96A0B3-7F41-46B3-8F02-6DD3603D8662}" type="parTrans" cxnId="{FADAD721-E690-44F6-8BE3-39600D4ACA55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F3506C-AD21-4B82-81E3-EDF4CE712178}" type="sibTrans" cxnId="{FADAD721-E690-44F6-8BE3-39600D4ACA55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A3042CB-599E-4F44-A64D-B79E27855248}" type="pres">
      <dgm:prSet presAssocID="{464A9833-0A99-43A4-A939-58FC6BF56A4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9A9EA5-6626-4811-89E5-1C50642B2F8E}" type="pres">
      <dgm:prSet presAssocID="{2C2ACDC2-5F8D-4160-872C-1079D9C7077E}" presName="centerShape" presStyleLbl="node0" presStyleIdx="0" presStyleCnt="1" custScaleX="128037" custLinFactNeighborX="905" custLinFactNeighborY="1810"/>
      <dgm:spPr/>
      <dgm:t>
        <a:bodyPr/>
        <a:lstStyle/>
        <a:p>
          <a:endParaRPr lang="en-US"/>
        </a:p>
      </dgm:t>
    </dgm:pt>
    <dgm:pt modelId="{D9591B15-3AD5-4445-985A-44E1F21C24F9}" type="pres">
      <dgm:prSet presAssocID="{8A5F3024-D984-405A-A16B-1792C7A755C1}" presName="Name9" presStyleLbl="parChTrans1D2" presStyleIdx="0" presStyleCnt="3"/>
      <dgm:spPr/>
      <dgm:t>
        <a:bodyPr/>
        <a:lstStyle/>
        <a:p>
          <a:endParaRPr lang="en-US"/>
        </a:p>
      </dgm:t>
    </dgm:pt>
    <dgm:pt modelId="{93A5AD5D-34C1-4E69-A727-513C80B14A7A}" type="pres">
      <dgm:prSet presAssocID="{8A5F3024-D984-405A-A16B-1792C7A755C1}" presName="connTx" presStyleLbl="parChTrans1D2" presStyleIdx="0" presStyleCnt="3"/>
      <dgm:spPr/>
      <dgm:t>
        <a:bodyPr/>
        <a:lstStyle/>
        <a:p>
          <a:endParaRPr lang="en-US"/>
        </a:p>
      </dgm:t>
    </dgm:pt>
    <dgm:pt modelId="{B3F229BE-6503-4246-9F68-19421D160909}" type="pres">
      <dgm:prSet presAssocID="{4EEAF52E-6C30-42AB-A8FD-17969377B0E5}" presName="node" presStyleLbl="node1" presStyleIdx="0" presStyleCnt="3" custScaleX="208865" custRadScaleRad="88223" custRadScaleInc="2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2E7F3-C89F-499D-AB84-9493686C522D}" type="pres">
      <dgm:prSet presAssocID="{A6FC2F72-8F87-433A-842D-5E2C9AFC792B}" presName="Name9" presStyleLbl="parChTrans1D2" presStyleIdx="1" presStyleCnt="3"/>
      <dgm:spPr/>
      <dgm:t>
        <a:bodyPr/>
        <a:lstStyle/>
        <a:p>
          <a:endParaRPr lang="en-US"/>
        </a:p>
      </dgm:t>
    </dgm:pt>
    <dgm:pt modelId="{A5C77C52-6147-415E-97E2-262FBC4B4924}" type="pres">
      <dgm:prSet presAssocID="{A6FC2F72-8F87-433A-842D-5E2C9AFC792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E9BA9640-9EDD-4A3E-A8AE-ECA472ADCFE7}" type="pres">
      <dgm:prSet presAssocID="{15A72F79-6928-44CF-A071-E0B6525AE331}" presName="node" presStyleLbl="node1" presStyleIdx="1" presStyleCnt="3" custScaleX="161014" custRadScaleRad="135701" custRadScaleInc="7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93FAF-4901-438C-91C8-F74856464E0C}" type="pres">
      <dgm:prSet presAssocID="{CC96A0B3-7F41-46B3-8F02-6DD3603D8662}" presName="Name9" presStyleLbl="parChTrans1D2" presStyleIdx="2" presStyleCnt="3"/>
      <dgm:spPr/>
      <dgm:t>
        <a:bodyPr/>
        <a:lstStyle/>
        <a:p>
          <a:endParaRPr lang="en-US"/>
        </a:p>
      </dgm:t>
    </dgm:pt>
    <dgm:pt modelId="{A0CF31AA-451E-4D40-BC6A-1967B467BFE2}" type="pres">
      <dgm:prSet presAssocID="{CC96A0B3-7F41-46B3-8F02-6DD3603D866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63B50EE8-00A2-4A33-9740-F0127A89E665}" type="pres">
      <dgm:prSet presAssocID="{B15945FA-B65A-46B5-B10E-F87A73F780C0}" presName="node" presStyleLbl="node1" presStyleIdx="2" presStyleCnt="3" custRadScaleRad="104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AE20FB-9A02-440E-A748-256F310FB78A}" type="presOf" srcId="{CC96A0B3-7F41-46B3-8F02-6DD3603D8662}" destId="{0CE93FAF-4901-438C-91C8-F74856464E0C}" srcOrd="0" destOrd="0" presId="urn:microsoft.com/office/officeart/2005/8/layout/radial1"/>
    <dgm:cxn modelId="{9FB15DC6-DFE5-4936-B879-1FDA9C38BCEA}" type="presOf" srcId="{464A9833-0A99-43A4-A939-58FC6BF56A40}" destId="{6A3042CB-599E-4F44-A64D-B79E27855248}" srcOrd="0" destOrd="0" presId="urn:microsoft.com/office/officeart/2005/8/layout/radial1"/>
    <dgm:cxn modelId="{2F8C911E-1F9A-4E88-82B5-637B871277FB}" type="presOf" srcId="{15A72F79-6928-44CF-A071-E0B6525AE331}" destId="{E9BA9640-9EDD-4A3E-A8AE-ECA472ADCFE7}" srcOrd="0" destOrd="0" presId="urn:microsoft.com/office/officeart/2005/8/layout/radial1"/>
    <dgm:cxn modelId="{6643FC76-5899-4147-BC86-849F2424038E}" srcId="{2C2ACDC2-5F8D-4160-872C-1079D9C7077E}" destId="{15A72F79-6928-44CF-A071-E0B6525AE331}" srcOrd="1" destOrd="0" parTransId="{A6FC2F72-8F87-433A-842D-5E2C9AFC792B}" sibTransId="{D38D6141-EB0A-4E0B-96F0-C3AFC221EAA2}"/>
    <dgm:cxn modelId="{72AA98F8-3DD4-4E02-BDAA-12925924D027}" type="presOf" srcId="{2C2ACDC2-5F8D-4160-872C-1079D9C7077E}" destId="{039A9EA5-6626-4811-89E5-1C50642B2F8E}" srcOrd="0" destOrd="0" presId="urn:microsoft.com/office/officeart/2005/8/layout/radial1"/>
    <dgm:cxn modelId="{30C07753-4552-4D0F-B4B6-8AF9A538D695}" type="presOf" srcId="{CC96A0B3-7F41-46B3-8F02-6DD3603D8662}" destId="{A0CF31AA-451E-4D40-BC6A-1967B467BFE2}" srcOrd="1" destOrd="0" presId="urn:microsoft.com/office/officeart/2005/8/layout/radial1"/>
    <dgm:cxn modelId="{A11CEBCB-E956-4D11-9792-FC9B363C717C}" type="presOf" srcId="{8A5F3024-D984-405A-A16B-1792C7A755C1}" destId="{D9591B15-3AD5-4445-985A-44E1F21C24F9}" srcOrd="0" destOrd="0" presId="urn:microsoft.com/office/officeart/2005/8/layout/radial1"/>
    <dgm:cxn modelId="{D03B0A34-8B1C-4181-A9FF-1E6152408EB4}" type="presOf" srcId="{8A5F3024-D984-405A-A16B-1792C7A755C1}" destId="{93A5AD5D-34C1-4E69-A727-513C80B14A7A}" srcOrd="1" destOrd="0" presId="urn:microsoft.com/office/officeart/2005/8/layout/radial1"/>
    <dgm:cxn modelId="{FADAD721-E690-44F6-8BE3-39600D4ACA55}" srcId="{2C2ACDC2-5F8D-4160-872C-1079D9C7077E}" destId="{B15945FA-B65A-46B5-B10E-F87A73F780C0}" srcOrd="2" destOrd="0" parTransId="{CC96A0B3-7F41-46B3-8F02-6DD3603D8662}" sibTransId="{F2F3506C-AD21-4B82-81E3-EDF4CE712178}"/>
    <dgm:cxn modelId="{55967ADE-66F1-45C6-84BA-038D853AB0EE}" srcId="{464A9833-0A99-43A4-A939-58FC6BF56A40}" destId="{2C2ACDC2-5F8D-4160-872C-1079D9C7077E}" srcOrd="0" destOrd="0" parTransId="{D6B58BE8-21DE-45EB-8A32-96DF15D01B1F}" sibTransId="{122D0E95-3855-4ED2-AA0B-451E9EA65631}"/>
    <dgm:cxn modelId="{3B82831C-43E3-4536-AE12-AD8AD84BBD4A}" type="presOf" srcId="{4EEAF52E-6C30-42AB-A8FD-17969377B0E5}" destId="{B3F229BE-6503-4246-9F68-19421D160909}" srcOrd="0" destOrd="0" presId="urn:microsoft.com/office/officeart/2005/8/layout/radial1"/>
    <dgm:cxn modelId="{EF68C84D-E02B-49DC-B0EE-60E3E9742C82}" type="presOf" srcId="{A6FC2F72-8F87-433A-842D-5E2C9AFC792B}" destId="{B432E7F3-C89F-499D-AB84-9493686C522D}" srcOrd="0" destOrd="0" presId="urn:microsoft.com/office/officeart/2005/8/layout/radial1"/>
    <dgm:cxn modelId="{9B4B7F42-FB49-4451-969C-99FA29C331A2}" type="presOf" srcId="{A6FC2F72-8F87-433A-842D-5E2C9AFC792B}" destId="{A5C77C52-6147-415E-97E2-262FBC4B4924}" srcOrd="1" destOrd="0" presId="urn:microsoft.com/office/officeart/2005/8/layout/radial1"/>
    <dgm:cxn modelId="{5807156B-B197-466C-811A-0731DB11E6B3}" srcId="{2C2ACDC2-5F8D-4160-872C-1079D9C7077E}" destId="{4EEAF52E-6C30-42AB-A8FD-17969377B0E5}" srcOrd="0" destOrd="0" parTransId="{8A5F3024-D984-405A-A16B-1792C7A755C1}" sibTransId="{32291CED-D5F3-48C5-84A5-625A3FAD5F91}"/>
    <dgm:cxn modelId="{67258A59-830B-4D25-8DDA-F4F1464E2882}" type="presOf" srcId="{B15945FA-B65A-46B5-B10E-F87A73F780C0}" destId="{63B50EE8-00A2-4A33-9740-F0127A89E665}" srcOrd="0" destOrd="0" presId="urn:microsoft.com/office/officeart/2005/8/layout/radial1"/>
    <dgm:cxn modelId="{42A872A9-CD14-4FFE-9551-39A88CE9607E}" type="presParOf" srcId="{6A3042CB-599E-4F44-A64D-B79E27855248}" destId="{039A9EA5-6626-4811-89E5-1C50642B2F8E}" srcOrd="0" destOrd="0" presId="urn:microsoft.com/office/officeart/2005/8/layout/radial1"/>
    <dgm:cxn modelId="{6D6215CF-4ABA-4C76-A80F-21F8D35B224C}" type="presParOf" srcId="{6A3042CB-599E-4F44-A64D-B79E27855248}" destId="{D9591B15-3AD5-4445-985A-44E1F21C24F9}" srcOrd="1" destOrd="0" presId="urn:microsoft.com/office/officeart/2005/8/layout/radial1"/>
    <dgm:cxn modelId="{36D7E931-825E-4A74-A3D3-E9CAC7E025DE}" type="presParOf" srcId="{D9591B15-3AD5-4445-985A-44E1F21C24F9}" destId="{93A5AD5D-34C1-4E69-A727-513C80B14A7A}" srcOrd="0" destOrd="0" presId="urn:microsoft.com/office/officeart/2005/8/layout/radial1"/>
    <dgm:cxn modelId="{BFAC90BB-36ED-43B3-BF58-59A71C1DC889}" type="presParOf" srcId="{6A3042CB-599E-4F44-A64D-B79E27855248}" destId="{B3F229BE-6503-4246-9F68-19421D160909}" srcOrd="2" destOrd="0" presId="urn:microsoft.com/office/officeart/2005/8/layout/radial1"/>
    <dgm:cxn modelId="{3EACB838-00DE-4BB5-8B9E-4628BA779241}" type="presParOf" srcId="{6A3042CB-599E-4F44-A64D-B79E27855248}" destId="{B432E7F3-C89F-499D-AB84-9493686C522D}" srcOrd="3" destOrd="0" presId="urn:microsoft.com/office/officeart/2005/8/layout/radial1"/>
    <dgm:cxn modelId="{0A989A48-EAE5-42B5-8FAB-28F812BD140E}" type="presParOf" srcId="{B432E7F3-C89F-499D-AB84-9493686C522D}" destId="{A5C77C52-6147-415E-97E2-262FBC4B4924}" srcOrd="0" destOrd="0" presId="urn:microsoft.com/office/officeart/2005/8/layout/radial1"/>
    <dgm:cxn modelId="{7766D9F5-13AD-40FF-94E4-EEAC8BCABEC8}" type="presParOf" srcId="{6A3042CB-599E-4F44-A64D-B79E27855248}" destId="{E9BA9640-9EDD-4A3E-A8AE-ECA472ADCFE7}" srcOrd="4" destOrd="0" presId="urn:microsoft.com/office/officeart/2005/8/layout/radial1"/>
    <dgm:cxn modelId="{71CB33B9-E278-45D0-A9A6-96D0B479F9E7}" type="presParOf" srcId="{6A3042CB-599E-4F44-A64D-B79E27855248}" destId="{0CE93FAF-4901-438C-91C8-F74856464E0C}" srcOrd="5" destOrd="0" presId="urn:microsoft.com/office/officeart/2005/8/layout/radial1"/>
    <dgm:cxn modelId="{A10317CF-3C7C-4A0D-8698-FBBAC664360F}" type="presParOf" srcId="{0CE93FAF-4901-438C-91C8-F74856464E0C}" destId="{A0CF31AA-451E-4D40-BC6A-1967B467BFE2}" srcOrd="0" destOrd="0" presId="urn:microsoft.com/office/officeart/2005/8/layout/radial1"/>
    <dgm:cxn modelId="{71259FC2-93AB-41B5-BD81-35D6BF1616AA}" type="presParOf" srcId="{6A3042CB-599E-4F44-A64D-B79E27855248}" destId="{63B50EE8-00A2-4A33-9740-F0127A89E665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A9EA5-6626-4811-89E5-1C50642B2F8E}">
      <dsp:nvSpPr>
        <dsp:cNvPr id="0" name=""/>
        <dsp:cNvSpPr/>
      </dsp:nvSpPr>
      <dsp:spPr>
        <a:xfrm>
          <a:off x="2071289" y="2077149"/>
          <a:ext cx="1954876" cy="152680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SutonnyMJ" pitchFamily="2" charset="0"/>
              <a:cs typeface="SutonnyMJ" pitchFamily="2" charset="0"/>
            </a:rPr>
            <a:t>Awfhv‡bi</a:t>
          </a: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কারণ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57574" y="2300745"/>
        <a:ext cx="1382306" cy="1079614"/>
      </dsp:txXfrm>
    </dsp:sp>
    <dsp:sp modelId="{D9591B15-3AD5-4445-985A-44E1F21C24F9}">
      <dsp:nvSpPr>
        <dsp:cNvPr id="0" name=""/>
        <dsp:cNvSpPr/>
      </dsp:nvSpPr>
      <dsp:spPr>
        <a:xfrm rot="16222573">
          <a:off x="2905720" y="1906996"/>
          <a:ext cx="297994" cy="42337"/>
        </a:xfrm>
        <a:custGeom>
          <a:avLst/>
          <a:gdLst/>
          <a:ahLst/>
          <a:cxnLst/>
          <a:rect l="0" t="0" r="0" b="0"/>
          <a:pathLst>
            <a:path>
              <a:moveTo>
                <a:pt x="0" y="21168"/>
              </a:moveTo>
              <a:lnTo>
                <a:pt x="297994" y="211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47268" y="1920715"/>
        <a:ext cx="14899" cy="14899"/>
      </dsp:txXfrm>
    </dsp:sp>
    <dsp:sp modelId="{B3F229BE-6503-4246-9F68-19421D160909}">
      <dsp:nvSpPr>
        <dsp:cNvPr id="0" name=""/>
        <dsp:cNvSpPr/>
      </dsp:nvSpPr>
      <dsp:spPr>
        <a:xfrm>
          <a:off x="1466227" y="252368"/>
          <a:ext cx="3188963" cy="152680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latin typeface="NikoshBAN" pitchFamily="2" charset="0"/>
              <a:cs typeface="NikoshBAN" pitchFamily="2" charset="0"/>
            </a:rPr>
            <a:t>ধর্মীয়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33240" y="475964"/>
        <a:ext cx="2254937" cy="1079614"/>
      </dsp:txXfrm>
    </dsp:sp>
    <dsp:sp modelId="{B432E7F3-C89F-499D-AB84-9493686C522D}">
      <dsp:nvSpPr>
        <dsp:cNvPr id="0" name=""/>
        <dsp:cNvSpPr/>
      </dsp:nvSpPr>
      <dsp:spPr>
        <a:xfrm rot="1398415">
          <a:off x="3890609" y="3255921"/>
          <a:ext cx="342818" cy="42337"/>
        </a:xfrm>
        <a:custGeom>
          <a:avLst/>
          <a:gdLst/>
          <a:ahLst/>
          <a:cxnLst/>
          <a:rect l="0" t="0" r="0" b="0"/>
          <a:pathLst>
            <a:path>
              <a:moveTo>
                <a:pt x="0" y="21168"/>
              </a:moveTo>
              <a:lnTo>
                <a:pt x="342818" y="211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53448" y="3268519"/>
        <a:ext cx="17140" cy="17140"/>
      </dsp:txXfrm>
    </dsp:sp>
    <dsp:sp modelId="{E9BA9640-9EDD-4A3E-A8AE-ECA472ADCFE7}">
      <dsp:nvSpPr>
        <dsp:cNvPr id="0" name=""/>
        <dsp:cNvSpPr/>
      </dsp:nvSpPr>
      <dsp:spPr>
        <a:xfrm>
          <a:off x="4000239" y="3016618"/>
          <a:ext cx="2458371" cy="1526806"/>
        </a:xfrm>
        <a:prstGeom prst="ellipse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smtClean="0">
              <a:latin typeface="NikoshBAN" pitchFamily="2" charset="0"/>
              <a:cs typeface="NikoshBAN" pitchFamily="2" charset="0"/>
            </a:rPr>
            <a:t>রাজনৈতিক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60259" y="3240214"/>
        <a:ext cx="1738331" cy="1079614"/>
      </dsp:txXfrm>
    </dsp:sp>
    <dsp:sp modelId="{0CE93FAF-4901-438C-91C8-F74856464E0C}">
      <dsp:nvSpPr>
        <dsp:cNvPr id="0" name=""/>
        <dsp:cNvSpPr/>
      </dsp:nvSpPr>
      <dsp:spPr>
        <a:xfrm rot="9175240">
          <a:off x="1869995" y="3324417"/>
          <a:ext cx="381864" cy="42337"/>
        </a:xfrm>
        <a:custGeom>
          <a:avLst/>
          <a:gdLst/>
          <a:ahLst/>
          <a:cxnLst/>
          <a:rect l="0" t="0" r="0" b="0"/>
          <a:pathLst>
            <a:path>
              <a:moveTo>
                <a:pt x="0" y="21168"/>
              </a:moveTo>
              <a:lnTo>
                <a:pt x="381864" y="211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051381" y="3336039"/>
        <a:ext cx="19093" cy="19093"/>
      </dsp:txXfrm>
    </dsp:sp>
    <dsp:sp modelId="{63B50EE8-00A2-4A33-9740-F0127A89E665}">
      <dsp:nvSpPr>
        <dsp:cNvPr id="0" name=""/>
        <dsp:cNvSpPr/>
      </dsp:nvSpPr>
      <dsp:spPr>
        <a:xfrm>
          <a:off x="447806" y="3016618"/>
          <a:ext cx="1526806" cy="1526806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smtClean="0">
              <a:latin typeface="NikoshBAN" pitchFamily="2" charset="0"/>
              <a:cs typeface="NikoshBAN" pitchFamily="2" charset="0"/>
            </a:rPr>
            <a:t>অর্থনৈতিক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1402" y="3240214"/>
        <a:ext cx="1079614" cy="1079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705D7-3CD5-4F40-AAA5-419B776DE1D3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568C2-B5E6-474F-972A-A0300095D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4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5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9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6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8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3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3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6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0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0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7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3" name="cashreg.wav"/>
          </p:stSnd>
        </p:sndAc>
      </p:transition>
    </mc:Choice>
    <mc:Fallback xmlns="">
      <p:transition spd="slow">
        <p:fade/>
        <p:sndAc>
          <p:stSnd>
            <p:snd r:embed="rId14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10.wav"/><Relationship Id="rId4" Type="http://schemas.openxmlformats.org/officeDocument/2006/relationships/image" Target="../media/image10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0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0.wav"/><Relationship Id="rId4" Type="http://schemas.microsoft.com/office/2007/relationships/hdphoto" Target="../media/hdphoto1.wdp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0.wav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72387"/>
            <a:ext cx="8077200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kyf</a:t>
            </a:r>
            <a:r>
              <a:rPr lang="en-US" sz="8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mKvj</a:t>
            </a:r>
            <a:endParaRPr lang="bn-BD" sz="5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Documents and Settings\pc\Desktop\ID-24 Gouri\Red_rose_000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533400" y="1485900"/>
            <a:ext cx="7620000" cy="39249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1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81005006"/>
              </p:ext>
            </p:extLst>
          </p:nvPr>
        </p:nvGraphicFramePr>
        <p:xfrm>
          <a:off x="1128712" y="209550"/>
          <a:ext cx="6491288" cy="4543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39130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9A9EA5-6626-4811-89E5-1C50642B2F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039A9EA5-6626-4811-89E5-1C50642B2F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039A9EA5-6626-4811-89E5-1C50642B2F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039A9EA5-6626-4811-89E5-1C50642B2F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591B15-3AD5-4445-985A-44E1F21C2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D9591B15-3AD5-4445-985A-44E1F21C24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D9591B15-3AD5-4445-985A-44E1F21C2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D9591B15-3AD5-4445-985A-44E1F21C2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F229BE-6503-4246-9F68-19421D160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B3F229BE-6503-4246-9F68-19421D1609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B3F229BE-6503-4246-9F68-19421D160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B3F229BE-6503-4246-9F68-19421D160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32E7F3-C89F-499D-AB84-9493686C5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B432E7F3-C89F-499D-AB84-9493686C52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B432E7F3-C89F-499D-AB84-9493686C5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B432E7F3-C89F-499D-AB84-9493686C5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BA9640-9EDD-4A3E-A8AE-ECA472ADC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E9BA9640-9EDD-4A3E-A8AE-ECA472ADCF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E9BA9640-9EDD-4A3E-A8AE-ECA472ADC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E9BA9640-9EDD-4A3E-A8AE-ECA472ADC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E93FAF-4901-438C-91C8-F74856464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0CE93FAF-4901-438C-91C8-F74856464E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0CE93FAF-4901-438C-91C8-F74856464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0CE93FAF-4901-438C-91C8-F74856464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B50EE8-00A2-4A33-9740-F0127A89E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63B50EE8-00A2-4A33-9740-F0127A89E6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63B50EE8-00A2-4A33-9740-F0127A89E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3B50EE8-00A2-4A33-9740-F0127A89E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81000" y="0"/>
            <a:ext cx="8153400" cy="1220321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agx©q</a:t>
            </a:r>
            <a:r>
              <a:rPr lang="en-US" sz="9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bn-BD" sz="115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382151"/>
            <a:ext cx="9144000" cy="3761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4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cÖPvi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kvm‡Ki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KZ©e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ivRvi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ciag©mwnÂy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c‡ÿ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agx©q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847885"/>
      </p:ext>
    </p:extLst>
  </p:cSld>
  <p:clrMapOvr>
    <a:masterClrMapping/>
  </p:clrMapOvr>
  <p:transition spd="slow">
    <p:fade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81000" y="57150"/>
            <a:ext cx="8153400" cy="1220321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9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bn-BD" sz="115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382151"/>
            <a:ext cx="9144000" cy="3761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4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iv‡R¨i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wbivcËv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|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Rqcvj‡K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cÖwZnZ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lvl="4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3| ¯’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vqx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kvmb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847885"/>
      </p:ext>
    </p:extLst>
  </p:cSld>
  <p:clrMapOvr>
    <a:masterClrMapping/>
  </p:clrMapOvr>
  <p:transition spd="slow">
    <p:fade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81000" y="0"/>
            <a:ext cx="8153400" cy="1220321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A_©‰</a:t>
            </a:r>
            <a:r>
              <a:rPr lang="en-US" sz="9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9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bn-BD" sz="115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439301"/>
            <a:ext cx="9144000" cy="3761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4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fvi‡Zi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a‰bk¦h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©|</a:t>
            </a:r>
            <a:endPara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/>
            <a:r>
              <a:rPr lang="bn-BD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gymwjg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kvmK‡`i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‡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kÖôZ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cÖgvb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bn-BD" sz="2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/>
            <a:r>
              <a:rPr lang="bn-BD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বিশাল সেনাবাহিনী রক্ষণাবেক্ষণ</a:t>
            </a:r>
          </a:p>
          <a:p>
            <a:pPr lvl="4"/>
            <a:r>
              <a:rPr lang="bn-BD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গজনীকে সম্মৃদ্ধশালী নগরীতে পরিণত করার আকাঙ্ক্ষা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lvl="4"/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5| </a:t>
            </a:r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জ্ঞান বিজ্ঞানের পৃষ্টপোষকতা</a:t>
            </a:r>
            <a:endParaRPr lang="en-US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lvl="4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6|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Gwkqv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847885"/>
      </p:ext>
    </p:extLst>
  </p:cSld>
  <p:clrMapOvr>
    <a:masterClrMapping/>
  </p:clrMapOvr>
  <p:transition spd="slow">
    <p:fade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rmAutofit fontScale="90000"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সুলতান মাহমুদের ভারত অভিযান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1g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1000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mxgvšÍeZx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kni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`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yM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`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Lj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Lvqevi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mxgvšÍ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kni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yM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Lj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ab-m¤ú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Autofit/>
          </a:bodyPr>
          <a:lstStyle/>
          <a:p>
            <a:r>
              <a:rPr lang="en-US" sz="8800" dirty="0" smtClean="0">
                <a:latin typeface="SutonnyMJ" pitchFamily="2" charset="0"/>
                <a:cs typeface="SutonnyMJ" pitchFamily="2" charset="0"/>
              </a:rPr>
              <a:t>2q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1001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ivRv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Rqcv‡ji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Awfhvb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wcZ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kÎy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cvÄv‡ei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Rqcv‡ji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m‡½|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Rqcvj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ew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›` nq|2,50,000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w`inv‡g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gyw³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1002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AvZœnZ¨v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Autofit/>
          </a:bodyPr>
          <a:lstStyle/>
          <a:p>
            <a:r>
              <a:rPr lang="en-US" sz="8800" dirty="0" smtClean="0">
                <a:latin typeface="SutonnyMJ" pitchFamily="2" charset="0"/>
                <a:cs typeface="SutonnyMJ" pitchFamily="2" charset="0"/>
              </a:rPr>
              <a:t>3q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1004-5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ivRv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weRq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iv‡qi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Awfhvb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wSjvg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b`xi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cwðg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ZxieZx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wfiv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iv‡R¨i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‡×|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civwRZ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AvZœnZ¨v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fxi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MRbxi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A½ivR¨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Autofit/>
          </a:bodyPr>
          <a:lstStyle/>
          <a:p>
            <a:r>
              <a:rPr lang="en-US" sz="8800" dirty="0" smtClean="0">
                <a:latin typeface="SutonnyMJ" pitchFamily="2" charset="0"/>
                <a:cs typeface="SutonnyMJ" pitchFamily="2" charset="0"/>
              </a:rPr>
              <a:t>4_©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1006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gyjZvb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KvigvwZqvb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dvZv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vD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cvÂv‡ei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›`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cv‡ji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m‡½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mwÜ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smtClean="0">
                <a:latin typeface="SutonnyMJ" pitchFamily="2" charset="0"/>
                <a:cs typeface="SutonnyMJ" pitchFamily="2" charset="0"/>
              </a:rPr>
              <a:t>K‡ib|ek¨Zv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xKvi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Autofit/>
          </a:bodyPr>
          <a:lstStyle/>
          <a:p>
            <a:r>
              <a:rPr lang="en-US" sz="8800" dirty="0" smtClean="0">
                <a:latin typeface="SutonnyMJ" pitchFamily="2" charset="0"/>
                <a:cs typeface="SutonnyMJ" pitchFamily="2" charset="0"/>
              </a:rPr>
              <a:t>5g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1007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ivRv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myLcv‡ji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Awfhvb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, 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Autofit/>
          </a:bodyPr>
          <a:lstStyle/>
          <a:p>
            <a:r>
              <a:rPr lang="en-US" sz="8800" dirty="0" smtClean="0">
                <a:latin typeface="SutonnyMJ" pitchFamily="2" charset="0"/>
                <a:cs typeface="SutonnyMJ" pitchFamily="2" charset="0"/>
              </a:rPr>
              <a:t>6ô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1008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Avb›`cv‡ji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Awfhvb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.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451476"/>
            <a:ext cx="8001000" cy="3477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60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amakalMJ" pitchFamily="2" charset="0"/>
                <a:cs typeface="SamakalMJ" pitchFamily="2" charset="0"/>
              </a:rPr>
              <a:t>wejwKQ</a:t>
            </a:r>
            <a:r>
              <a:rPr lang="en-US" sz="3600" dirty="0" smtClean="0">
                <a:latin typeface="SamakalMJ" pitchFamily="2" charset="0"/>
                <a:cs typeface="SamakalMJ" pitchFamily="2" charset="0"/>
              </a:rPr>
              <a:t> </a:t>
            </a:r>
            <a:r>
              <a:rPr lang="en-US" sz="3600" dirty="0">
                <a:latin typeface="SamakalMJ" pitchFamily="2" charset="0"/>
                <a:cs typeface="SamakalMJ" pitchFamily="2" charset="0"/>
              </a:rPr>
              <a:t>†</a:t>
            </a:r>
            <a:r>
              <a:rPr lang="en-US" sz="3600" dirty="0" err="1">
                <a:latin typeface="SamakalMJ" pitchFamily="2" charset="0"/>
                <a:cs typeface="SamakalMJ" pitchFamily="2" charset="0"/>
              </a:rPr>
              <a:t>eMg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b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সংস্কৃতি বিভাগ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কুমুদিনী</a:t>
            </a:r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টাঙ্গাইল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285750"/>
            <a:ext cx="53340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পরিচিতিঃ</a:t>
            </a:r>
          </a:p>
        </p:txBody>
      </p:sp>
    </p:spTree>
    <p:extLst>
      <p:ext uri="{BB962C8B-B14F-4D97-AF65-F5344CB8AC3E}">
        <p14:creationId xmlns:p14="http://schemas.microsoft.com/office/powerpoint/2010/main" val="64679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Autofit/>
          </a:bodyPr>
          <a:lstStyle/>
          <a:p>
            <a:r>
              <a:rPr lang="en-US" sz="8800" dirty="0" smtClean="0">
                <a:latin typeface="SutonnyMJ" pitchFamily="2" charset="0"/>
                <a:cs typeface="SutonnyMJ" pitchFamily="2" charset="0"/>
              </a:rPr>
              <a:t>7g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1009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bvMi‡KvU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gyjZvb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weRq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... 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Autofit/>
          </a:bodyPr>
          <a:lstStyle/>
          <a:p>
            <a:r>
              <a:rPr lang="en-US" sz="8800" dirty="0" smtClean="0">
                <a:latin typeface="SutonnyMJ" pitchFamily="2" charset="0"/>
                <a:cs typeface="SutonnyMJ" pitchFamily="2" charset="0"/>
              </a:rPr>
              <a:t>8g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1010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dvZv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vD‡`i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we‡`ªvn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gb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Autofit/>
          </a:bodyPr>
          <a:lstStyle/>
          <a:p>
            <a:r>
              <a:rPr lang="en-US" sz="8800" dirty="0" smtClean="0">
                <a:latin typeface="SutonnyMJ" pitchFamily="2" charset="0"/>
                <a:cs typeface="SutonnyMJ" pitchFamily="2" charset="0"/>
              </a:rPr>
              <a:t>9g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1014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wÎ‡jvPb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cv‡ji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Awfhvb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w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Autofit/>
          </a:bodyPr>
          <a:lstStyle/>
          <a:p>
            <a:r>
              <a:rPr lang="en-US" sz="8800" dirty="0" smtClean="0">
                <a:latin typeface="SutonnyMJ" pitchFamily="2" charset="0"/>
                <a:cs typeface="SutonnyMJ" pitchFamily="2" charset="0"/>
              </a:rPr>
              <a:t>10g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1014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v‡bk¦i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weRq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w</a:t>
            </a: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Autofit/>
          </a:bodyPr>
          <a:lstStyle/>
          <a:p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GKv`k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1015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Kvwk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¥‡ii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Awfhvb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Autofit/>
          </a:bodyPr>
          <a:lstStyle/>
          <a:p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Øv`k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1018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g_yqv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K‡bŠR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weRq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..</a:t>
            </a: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Autofit/>
          </a:bodyPr>
          <a:lstStyle/>
          <a:p>
            <a:r>
              <a:rPr lang="en-US" sz="8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Z‡qv`k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1019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Pv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‡›`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iv‡R¨i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Awfhvb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..</a:t>
            </a: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Autofit/>
          </a:bodyPr>
          <a:lstStyle/>
          <a:p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PZz`©k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1021-22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Mvqvwjqi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Avµg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Y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.. 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Autofit/>
          </a:bodyPr>
          <a:lstStyle/>
          <a:p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cÂ`k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1021-22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KvwjÄi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weRq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...</a:t>
            </a: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Autofit/>
          </a:bodyPr>
          <a:lstStyle/>
          <a:p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lô`k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1026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mvgbv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_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gw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›`i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weRq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¸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Riv‡Ui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PvbyK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iv‡R¨i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Kvw_Iqv‡oi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cwðg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DcK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‚‡j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Aew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¯’Z| 300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weMÖn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aŸsm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2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m¦Y©g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~`&amp;ªv I 200 </a:t>
            </a:r>
            <a:r>
              <a:rPr lang="en-US" sz="4000" b="1" smtClean="0">
                <a:latin typeface="SutonnyMJ" pitchFamily="2" charset="0"/>
                <a:cs typeface="SutonnyMJ" pitchFamily="2" charset="0"/>
              </a:rPr>
              <a:t>gY</a:t>
            </a: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pct5">
            <a:fgClr>
              <a:srgbClr val="00B0F0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GKv`k</a:t>
            </a:r>
            <a:endParaRPr lang="bn-BD" sz="3600" dirty="0" smtClean="0">
              <a:solidFill>
                <a:srgbClr val="FF0000"/>
              </a:solidFill>
              <a:latin typeface="SutonnyMJ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 ইসলামের ইতিহাস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ms¯K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পাঠঃ </a:t>
            </a: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সুলতান মাহমুদের ভারত অভিযান</a:t>
            </a:r>
          </a:p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45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মিঃ</a:t>
            </a:r>
          </a:p>
          <a:p>
            <a:pPr>
              <a:buNone/>
            </a:pPr>
            <a:endParaRPr lang="bn-BD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06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Autofit/>
          </a:bodyPr>
          <a:lstStyle/>
          <a:p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mß`k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Awfhvb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1027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vã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RvV‡`i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Awfhvb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81000" y="0"/>
            <a:ext cx="8153400" cy="1220321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gvngy‡`i</a:t>
            </a:r>
            <a:r>
              <a:rPr lang="en-US" sz="8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mvd‡j¨i</a:t>
            </a:r>
            <a:r>
              <a:rPr lang="en-US" sz="8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KviY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382151"/>
            <a:ext cx="9144000" cy="3761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4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ivR‰bwZK</a:t>
            </a:r>
            <a:endParaRPr lang="bn-BD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/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mbvevwnbx</a:t>
            </a:r>
            <a:r>
              <a:rPr lang="bn-BD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/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fviZxq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Kb‡dWv‡imx</a:t>
            </a:r>
            <a:endParaRPr lang="bn-BD" sz="4000" b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fviZxq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ÎæwUc~Y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I `~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e©j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bZ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…Z¡|</a:t>
            </a:r>
          </a:p>
          <a:p>
            <a:pPr lvl="4"/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5|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× †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847885"/>
      </p:ext>
    </p:extLst>
  </p:cSld>
  <p:clrMapOvr>
    <a:masterClrMapping/>
  </p:clrMapOvr>
  <p:transition spd="slow">
    <p:fade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4172"/>
          </a:xfrm>
          <a:gradFill>
            <a:gsLst>
              <a:gs pos="0">
                <a:srgbClr val="92D050"/>
              </a:gs>
              <a:gs pos="5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অভিযানের  রাজনৈতিক ফলাফল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0" y="1200151"/>
            <a:ext cx="4038600" cy="2571750"/>
          </a:xfrm>
          <a:gradFill>
            <a:gsLst>
              <a:gs pos="0">
                <a:srgbClr val="92D050"/>
              </a:gs>
              <a:gs pos="5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পাঞ্জাব ব্যাতিত অন্য কোন অঞ্চল সাম্রাজ্যভূক্ত করেননি</a:t>
            </a:r>
          </a:p>
          <a:p>
            <a:pPr>
              <a:buFont typeface="Wingdings" pitchFamily="2" charset="2"/>
              <a:buChar char="Ø"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পাঞ্জাব অধিকারের মধ্য দিয়ে ভারতীয় রাজাদের রাজনৈতিক দূর্বলতা প্রকাশ পায়</a:t>
            </a:r>
          </a:p>
          <a:p>
            <a:pPr>
              <a:buFont typeface="Wingdings" pitchFamily="2" charset="2"/>
              <a:buChar char="Ø"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পাঞ্জাব অধিকার ভারত   অভ্যন্তরে  প্রবেশের দ্বার খুলে দেয়</a:t>
            </a:r>
          </a:p>
          <a:p>
            <a:pPr marL="0" indent="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7259897">
            <a:off x="5153025" y="742951"/>
            <a:ext cx="3028950" cy="3657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r>
              <a:rPr lang="bn-BD" dirty="0" smtClean="0"/>
              <a:t>          </a:t>
            </a:r>
          </a:p>
          <a:p>
            <a:pPr marL="0" indent="0">
              <a:buNone/>
            </a:pPr>
            <a:endParaRPr lang="bn-BD" dirty="0"/>
          </a:p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endParaRPr lang="bn-BD" dirty="0"/>
          </a:p>
          <a:p>
            <a:pPr marL="0" indent="0">
              <a:buNone/>
            </a:pPr>
            <a:r>
              <a:rPr lang="bn-BD" dirty="0" smtClean="0"/>
              <a:t>                   </a:t>
            </a:r>
          </a:p>
          <a:p>
            <a:pPr marL="0" indent="0">
              <a:buNone/>
            </a:pPr>
            <a:r>
              <a:rPr lang="bn-BD" dirty="0" smtClean="0"/>
              <a:t>                                   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14451"/>
            <a:ext cx="3657600" cy="37856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পাঞ্জাব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রাজনৈতিক দুর্বলতা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দ্বার উম্মোচন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98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2" y="628650"/>
            <a:ext cx="8153400" cy="34778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bn-BD" sz="2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রাজনৈতিক ফলাফলঃ</a:t>
            </a:r>
            <a:endParaRPr lang="en-US" sz="2800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সুলতান মাহমুদের অভিযান কার্যকর  ও ফলপ্রসু  হয়ে ছিল এতে কোন সন্দেহ নেই। গজনভীদের অবলম্বন   ও  ভারতীয় রাজাদের দুর্বলতার সুযোগেই মুহম্মদ ঘুরী ভারত বর্ষে প্রথম বারের মত  একটি স্থায়ী রাজ্য প্রতিষ্ঠা করতে  সমার্থ হন।</a:t>
            </a:r>
          </a:p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ঐতিহাসিক ঈশ্বরী প্রসাদ বলেন- “ ভারত অভিযান সীমিত অর্থে সুলতান মাহমুদকে ভারতে নরপতি হিসাবে মর্যাদা দান করে।” এ মত সমর্থন করে ঈশ্বরী প্রসাদ বলেন—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His military life is a record of unbroken success.”</a:t>
            </a:r>
            <a:endParaRPr lang="bn-BD" sz="2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42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gConfetti">
            <a:fgClr>
              <a:schemeClr val="bg1">
                <a:lumMod val="85000"/>
              </a:schemeClr>
            </a:fgClr>
            <a:bgClr>
              <a:srgbClr val="92D050"/>
            </a:bgClr>
          </a:pattFill>
        </p:spPr>
        <p:txBody>
          <a:bodyPr>
            <a:no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সুলতান মাহমুদের অভিযানের অর্থনৈতিক ফলাফল 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solidFill>
                  <a:srgbClr val="C00000"/>
                </a:solidFill>
              </a:rPr>
              <a:t>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অপূরণীয় ক্ষতি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সম্মৃদ্ধি ও উন্নতি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267200" cy="3394472"/>
          </a:xfrm>
          <a:blipFill dpi="0" rotWithShape="1">
            <a:blip r:embed="rId4"/>
            <a:srcRect/>
            <a:tile tx="0" ty="0" sx="100000" sy="100000" flip="x" algn="tl"/>
          </a:blipFill>
        </p:spPr>
        <p:txBody>
          <a:bodyPr/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ভারতে যুগ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যুগ ধরে সঞ্চিত ধণ-সম্পদের অপূরণীয় ক্ষতি সাধন</a:t>
            </a:r>
          </a:p>
          <a:p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গজনী ও তার জনগণের সম্মৃদ্ধি ও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উন্নতি সাধিত হয়</a:t>
            </a:r>
            <a:endParaRPr lang="bn-BD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86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5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মাহমুদের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অভিযানের ধর্মীয়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ফলাফল </a:t>
            </a:r>
            <a:endParaRPr lang="en-US" sz="3600" dirty="0"/>
          </a:p>
        </p:txBody>
      </p:sp>
      <p:pic>
        <p:nvPicPr>
          <p:cNvPr id="1026" name="Picture 2" descr="C:\Users\DOEL\Downloads\search_files\images_18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57300"/>
            <a:ext cx="38862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771900"/>
            <a:ext cx="4038600" cy="12573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পীর - দরবেশ 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পন্ডিত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 ইসলাম প্রচার</a:t>
            </a:r>
          </a:p>
          <a:p>
            <a:endParaRPr lang="en-US" dirty="0"/>
          </a:p>
        </p:txBody>
      </p:sp>
      <p:pic>
        <p:nvPicPr>
          <p:cNvPr id="1027" name="Picture 3" descr="C:\Users\DOEL\Downloads\search_files\images_33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076" y="1543050"/>
            <a:ext cx="3217024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52479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85751"/>
            <a:ext cx="8229600" cy="3970318"/>
          </a:xfrm>
          <a:prstGeom prst="rect">
            <a:avLst/>
          </a:prstGeom>
          <a:pattFill prst="lgConfetti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ধর্মীয় ফলাফলঃ</a:t>
            </a:r>
          </a:p>
          <a:p>
            <a:endParaRPr lang="bn-BD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ডব্লিউ হেগ বলেন – </a:t>
            </a:r>
          </a:p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তিনিই প্রথম যিনি ভারত বর্ষের অনেক অভ্যন্তরে ইসলামের পতাকা বহন করে নিয়ে যান।”</a:t>
            </a:r>
          </a:p>
        </p:txBody>
      </p:sp>
    </p:spTree>
    <p:extLst>
      <p:ext uri="{BB962C8B-B14F-4D97-AF65-F5344CB8AC3E}">
        <p14:creationId xmlns:p14="http://schemas.microsoft.com/office/powerpoint/2010/main" val="45492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DnDiag">
            <a:fgClr>
              <a:schemeClr val="bg1">
                <a:lumMod val="85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সুলতান মাহমুদের ভারত অভিযানের সাংস্কৃতিক ফলাফল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1"/>
            <a:ext cx="4038600" cy="3394472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ভাব বিনিময়</a:t>
            </a:r>
          </a:p>
          <a:p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ভারতীয় দর্শন,  অংকশাস্ত্র, জোতির্বিদ্যা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অমুসলিমদের সংস্পর্শে আসার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সুযোগে তাদের মধ্য  ভাব বিনিময় ঘটে।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প্রখ্যাত জ্ঞান তাপস আল-বেরুনী সহ অনেকে সংস্কৃত ভাষা ,দর্শণ,অংক শাস্ত্র, ও জোতির্বিদ্যায় বুৎপত্তি অর্জন করেন।</a:t>
            </a:r>
            <a:endPara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71550"/>
            <a:ext cx="8534400" cy="5201424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x" algn="tl"/>
          </a:blipFill>
        </p:spPr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bn-BD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মাহমুদের ভারত অভিযানের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ফলাফল কী ছিল ?  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**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আলোচনা করে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খাতায় লিখ।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50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5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81000" y="0"/>
            <a:ext cx="8153400" cy="1220321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g~j¨vqb</a:t>
            </a:r>
            <a:r>
              <a:rPr lang="bn-BD" sz="115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382151"/>
            <a:ext cx="9144000" cy="3761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4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সুলতান মাহমুদ কত সালে ভারতে  ১ম অভিযান  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পরিচালনা করেন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</a:t>
            </a:r>
            <a:r>
              <a:rPr lang="bn-BD" sz="28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ন রাজ্যকে  স্থায়ীভাবে  স্বীয় রাজ্যভুক্ত করেছিলেন?</a:t>
            </a:r>
            <a:r>
              <a:rPr lang="bn-BD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/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সোমনাথ  কত সালে জয় করেন </a:t>
            </a:r>
            <a:r>
              <a:rPr lang="bn-BD" sz="3200" dirty="0" smtClean="0">
                <a:solidFill>
                  <a:srgbClr val="FFFF00"/>
                </a:solidFill>
              </a:rPr>
              <a:t>?</a:t>
            </a:r>
            <a:endParaRPr lang="bn-BD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 মুসলিম রাজার বিরুদ্ধে  তিনি অভিযান পরিচালনা করেন ?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847885"/>
      </p:ext>
    </p:extLst>
  </p:cSld>
  <p:clrMapOvr>
    <a:masterClrMapping/>
  </p:clrMapOvr>
  <p:transition spd="slow">
    <p:fade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wkLb</a:t>
            </a:r>
            <a:r>
              <a:rPr lang="en-US" sz="8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dj</a:t>
            </a:r>
            <a:endParaRPr lang="en-US" sz="88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5850"/>
            <a:ext cx="8839200" cy="394335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শিক্ষার্থীরা—</a:t>
            </a:r>
          </a:p>
          <a:p>
            <a:pPr>
              <a:buFont typeface="Wingdings" pitchFamily="2" charset="2"/>
              <a:buChar char="q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সুলতান মাহমুদের প্রাথমিক জীবন সম্পর্কে বলতে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তার ভারত অভিযানের উদ্দেশ্য সমূহ বর্ণনা করতে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তার অভিযানের প্রকৃত উদ্দেশ্যর পক্ষে যুক্তি দিতে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 ভারত অভিযানের ফলাফল বর্ণনা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6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00051"/>
            <a:ext cx="8382000" cy="489364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bn-BD" sz="3200" b="1" u="sng" dirty="0" smtClean="0">
                <a:solidFill>
                  <a:srgbClr val="FF0000"/>
                </a:solidFill>
                <a:latin typeface="AnandapatraEMJ" pitchFamily="2" charset="0"/>
                <a:cs typeface="NikoshBAN" pitchFamily="2" charset="0"/>
              </a:rPr>
              <a:t>বাড়ির কাজঃ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উদ্দীপকটি পড় এবং  সং শ্লিষ্ট প্রশ্নের উত্তর দাও – 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“ বাংলাদেশের চরাঞ্চলে লাঠিয়াল বাহিনী নিয়ে অপরের চর দখলের ঘটনা সচারাচার  ঘটে থাকে । কিন্তু  কামাল  সর্দার নামে জনৈক ব্যক্তি তার বাহিনী নিয়ে  বিভিন্ন চরে হামলা চালিয়ে লুট তরাজ  করে নিয়ে নিজ  চরে ফিরে যায়।”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(ক)  সুলতান মাহমুদ কত সালে সোমনাথ জয় করেন ?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(খ)  সোমনাথ  মন্দির  সম্পর্কে সং ক্ষিপ্ত টীকা লিখ ।</a:t>
            </a:r>
          </a:p>
          <a:p>
            <a:r>
              <a:rPr lang="bn-BD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কামাল সর্দারের চরিত্রের সাথে  কোন সুলতানের চরিত্রের  মিল খুজে     </a:t>
            </a:r>
          </a:p>
          <a:p>
            <a:r>
              <a:rPr lang="bn-BD" sz="2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পাওয়া যায় ব্যাখ্যা কর।</a:t>
            </a:r>
          </a:p>
          <a:p>
            <a:r>
              <a:rPr lang="bn-BD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(ঘ)  উক্ত সুলতানের চরিত্রের  আলোকে কামাল সর্দারের  চরিত্র মূল্যায়ন   </a:t>
            </a:r>
          </a:p>
          <a:p>
            <a:r>
              <a:rPr lang="bn-BD" sz="2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কর।</a:t>
            </a:r>
            <a:endParaRPr lang="en-US" sz="2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8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\Desktop\downloads\Tuberose-Essential-O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228600"/>
            <a:ext cx="8735646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2000250"/>
            <a:ext cx="8534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15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5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07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dashDn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এটি কার ছবি ?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7018" y="3933304"/>
            <a:ext cx="5334000" cy="1384995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x" algn="tl"/>
          </a:blip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</a:rPr>
              <a:t>        </a:t>
            </a:r>
          </a:p>
          <a:p>
            <a:r>
              <a:rPr lang="bn-BD" sz="2800" dirty="0" smtClean="0">
                <a:solidFill>
                  <a:srgbClr val="FF0000"/>
                </a:solidFill>
              </a:rPr>
              <a:t>       গজনীর সুলতান মাহমুদ</a:t>
            </a:r>
          </a:p>
          <a:p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7" name="Picture 2" descr="C:\Users\DOEL\Desktop\mahmood_ghaznawi - Copy (3).jpg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914401"/>
            <a:ext cx="3816171" cy="28886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51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6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04917"/>
            <a:ext cx="8077200" cy="6555641"/>
          </a:xfrm>
          <a:prstGeom prst="rect">
            <a:avLst/>
          </a:prstGeom>
          <a:pattFill prst="pct20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endParaRPr lang="bn-BD" sz="36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সুলতান মাহমুদের  ভারত অভিযানের </a:t>
            </a:r>
          </a:p>
          <a:p>
            <a:pPr algn="ctr"/>
            <a:r>
              <a:rPr lang="en-US" sz="96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Kvib</a:t>
            </a:r>
            <a:r>
              <a:rPr lang="bn-BD" sz="6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88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Awfhvb</a:t>
            </a:r>
            <a:r>
              <a:rPr lang="bn-BD" sz="6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ফলাফল</a:t>
            </a:r>
          </a:p>
          <a:p>
            <a:endParaRPr lang="bn-BD" sz="36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75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OEL\Downloads\mahmud of gajn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11186"/>
            <a:ext cx="3886200" cy="24860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sp>
        <p:nvSpPr>
          <p:cNvPr id="2" name="Rectangle 1"/>
          <p:cNvSpPr/>
          <p:nvPr/>
        </p:nvSpPr>
        <p:spPr>
          <a:xfrm>
            <a:off x="685800" y="124533"/>
            <a:ext cx="739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705600" y="1714500"/>
            <a:ext cx="1524000" cy="10858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421582" y="3302772"/>
            <a:ext cx="1503218" cy="104062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8600" y="1143000"/>
            <a:ext cx="2209800" cy="11860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1000-1027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=27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eQ‡i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17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evi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0" y="3028951"/>
            <a:ext cx="2667000" cy="12001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Avwgi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c`we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Z¨vM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myjZvb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600" dirty="0"/>
          </a:p>
        </p:txBody>
      </p:sp>
      <p:sp>
        <p:nvSpPr>
          <p:cNvPr id="10" name="Oval 9"/>
          <p:cNvSpPr/>
          <p:nvPr/>
        </p:nvSpPr>
        <p:spPr>
          <a:xfrm>
            <a:off x="3581400" y="4000500"/>
            <a:ext cx="1524000" cy="74295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95600" y="114300"/>
            <a:ext cx="2590800" cy="9689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010400" y="1834203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৯৭১ খ্রীঃ জন্ম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77000" y="360045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পিতার নাম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সবুক্তগীন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5200" y="4165253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997-1030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38200" y="1371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71800" y="1143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Bqvwgb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-D`-‡`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Šjøv</a:t>
            </a:r>
            <a:r>
              <a:rPr lang="en-US" sz="2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Avwgi-Dj-wgjøvZ</a:t>
            </a:r>
            <a:endParaRPr lang="en-US" sz="32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52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934715"/>
            <a:ext cx="5334000" cy="50106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গজনীতে  </a:t>
            </a:r>
            <a:r>
              <a:rPr lang="bn-BD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৯৭১ খ্রীঃ 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জন্ম</a:t>
            </a:r>
            <a:endParaRPr lang="en-US" sz="2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</a:pPr>
            <a:endParaRPr lang="bn-BD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পিতার 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 সবুক্তগীন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</a:pP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খোরাসানের </a:t>
            </a:r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গভর্ণর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ছিলেন ।</a:t>
            </a:r>
            <a:endParaRPr lang="bn-BD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খলিফা </a:t>
            </a:r>
            <a:r>
              <a:rPr lang="bn-BD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কাদির বিল্লাহ নিকট থেকে 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স্বীকৃতি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|</a:t>
            </a:r>
            <a:b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endParaRPr lang="bn-BD" sz="2400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Bqvwgb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-D`-‡`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Šjøv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Avwgi-Dj-wgjøvZ</a:t>
            </a:r>
            <a:endParaRPr lang="bn-BD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8600"/>
            <a:ext cx="746760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সুলতান মাহমুদের প্রাথমিক জীবন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00100"/>
            <a:ext cx="3276600" cy="48013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জন্ম</a:t>
            </a:r>
            <a:endParaRPr lang="en-US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সবুক্তগীন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গভর্ণর</a:t>
            </a:r>
            <a:endParaRPr lang="en-US" sz="2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স্বীকৃতি লাভ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endParaRPr lang="bn-BD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উপাধী লাভ</a:t>
            </a:r>
          </a:p>
          <a:p>
            <a:pPr>
              <a:lnSpc>
                <a:spcPct val="90000"/>
              </a:lnSpc>
            </a:pPr>
            <a:endParaRPr lang="bn-BD" sz="2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bn-BD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91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conquests_of_ghazn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41" y="571500"/>
            <a:ext cx="8149700" cy="44005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1" y="171451"/>
            <a:ext cx="8009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সুলতান মাহমুদের বিজিত এলাকাঃ  </a:t>
            </a:r>
            <a:endParaRPr lang="en-US" sz="32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69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</TotalTime>
  <Words>1004</Words>
  <Application>Microsoft Office PowerPoint</Application>
  <PresentationFormat>On-screen Show (16:9)</PresentationFormat>
  <Paragraphs>208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PowerPoint Presentation</vt:lpstr>
      <vt:lpstr>PowerPoint Presentation</vt:lpstr>
      <vt:lpstr>পাঠ পরিচিতি</vt:lpstr>
      <vt:lpstr>wkLb dj</vt:lpstr>
      <vt:lpstr>এটি কার ছবি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সুলতান মাহমুদের ভারত অভিযান 1g Awfhvb</vt:lpstr>
      <vt:lpstr>2q Awfhvb</vt:lpstr>
      <vt:lpstr>3q Awfhvb</vt:lpstr>
      <vt:lpstr>4_© Awfhvb</vt:lpstr>
      <vt:lpstr>5g Awfhvb</vt:lpstr>
      <vt:lpstr>6ô Awfhvb</vt:lpstr>
      <vt:lpstr>7g Awfhvb</vt:lpstr>
      <vt:lpstr>8g Awfhvb</vt:lpstr>
      <vt:lpstr>9g Awfhvb</vt:lpstr>
      <vt:lpstr>10g Awfhvb</vt:lpstr>
      <vt:lpstr>GKv`k Awfhvb</vt:lpstr>
      <vt:lpstr>Øv`k Awfhvb</vt:lpstr>
      <vt:lpstr>‡Z‡qv`k Awfhvb</vt:lpstr>
      <vt:lpstr>PZz`©k Awfhvb</vt:lpstr>
      <vt:lpstr>cÂ`k Awfhvb</vt:lpstr>
      <vt:lpstr>lô`k Awfhvb</vt:lpstr>
      <vt:lpstr>mß`k Awfhvb</vt:lpstr>
      <vt:lpstr>PowerPoint Presentation</vt:lpstr>
      <vt:lpstr>অভিযানের  রাজনৈতিক ফলাফল </vt:lpstr>
      <vt:lpstr>PowerPoint Presentation</vt:lpstr>
      <vt:lpstr>সুলতান মাহমুদের অভিযানের অর্থনৈতিক ফলাফল   </vt:lpstr>
      <vt:lpstr>সুলতান মাহমুদের অভিযানের ধর্মীয় ফলাফল </vt:lpstr>
      <vt:lpstr>PowerPoint Presentation</vt:lpstr>
      <vt:lpstr>সুলতান মাহমুদের ভারত অভিযানের সাংস্কৃতিক ফলাফল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Microsoft</cp:lastModifiedBy>
  <cp:revision>340</cp:revision>
  <dcterms:created xsi:type="dcterms:W3CDTF">2006-08-16T00:00:00Z</dcterms:created>
  <dcterms:modified xsi:type="dcterms:W3CDTF">2022-06-18T07:21:25Z</dcterms:modified>
</cp:coreProperties>
</file>