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EDB7-9175-4DFB-B1FC-ACECD4502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BC181-FD46-43CD-B851-0E8E1AF98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F15B6-25D7-4541-87F4-5E67AB7B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C2617-A217-462A-B6BB-EE5DA07F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78DC1-E289-483A-AFA1-DCAC0365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3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A4BB-6628-4553-8456-8BB0ABEC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F53AD-2235-40F5-A8AE-9E89CC133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9DE03-2709-409B-88EB-DF139BDC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7345D-ED4D-41A2-8918-C7ACC62F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F1FB1-4CEA-4778-891E-F1B2E791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A1056-8F5F-41C5-8E69-59C14AA65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1F7BA-DD0D-43EE-A528-E82522A7D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76F62-6F67-4D27-9ECA-ADD22577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3F014-98ED-4D85-850D-39C5DF31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D17C2-FBA3-422E-83D7-EFB9CADD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3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929D-AD5C-4D20-8669-E543464A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79CF1-34D1-4A37-BDF3-40B18C4B6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B6468-E38D-4FA0-BB77-347A54B9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C56D-58FF-4DFC-8CAE-93ED29CC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F59B9-0714-4610-B4F7-D793B522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3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0694-A502-42FB-8320-28DD6BC2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07E29-D994-4107-BDD9-F6B188A99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67EC8-9E3E-4F76-8A09-E0741222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69EF8-0AC2-446F-A760-89A98EDB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8346-D167-460A-A18C-498E6C92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8A1B-C0DB-494D-901A-4DCEB5D3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E208-765B-4CAF-AD9A-1A5F02A8D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BF0A8-DC9B-47EF-9C88-2177D12F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27480-8F0D-40C5-B539-31757275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9413B-8FF9-4152-BE52-4DA7D484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A005F-996C-4BA7-8D3F-94E88FD3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8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C0EA-1BD2-41A7-8C33-EBE867A9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1C60A-70D5-4F48-93D4-CDFA46882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2D0BF-FE73-4F33-8241-FFFB028C5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ABD69-8216-4F0A-B070-6D484802E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A83F8-143B-4661-A4B5-313499D8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879B-B939-46DA-A4C0-75747170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6C89A-88B3-4BA4-ACB9-A1FE6F24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40A9D-9B95-4216-9774-18E6F5ED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7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3644-ADFF-4513-8444-E2595C5C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227B6B-DA10-4116-9D55-27604EDC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6C08-A2A4-4DFE-B523-738A55FA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2EA0C-6087-4792-9F7E-127C7A46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5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43F40-29DB-4190-94F8-8E7A1B70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3120F-C91A-41E9-B16A-BAB813AC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47DDD-9D08-49AA-A6BC-4C85B333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B78D-84B2-4438-A571-FBAFC929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8697D-D594-4EE2-A6D5-45F8C659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43E60-3DFE-4EAA-901A-E12C65736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0E63D-BAC1-4042-8068-744880EF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4400A-0177-4D36-BEBD-371FD4AB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56276-6015-46AB-9AAD-35D97B50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0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02C7-CD81-4661-A126-456FE6A9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2C6EC-4B58-4603-A18F-6FF903760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EC57A-5C6F-474A-A3D0-8BA7D323A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DA7BC-A115-443E-91D9-1AD8FA9B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63FA1-4289-493A-8F8A-2692942B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FC537-ED70-4331-A141-0FA7FBF4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2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5904B-C802-4530-AD21-5ECC153C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8F26B-F62F-49CE-A347-596905A2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0E041-96FE-48F2-B133-EB0C1D0BC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816B-4782-4524-9C68-6544167A6FBD}" type="datetimeFigureOut">
              <a:rPr lang="en-US" smtClean="0"/>
              <a:t>19/06/2022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02358-24E0-4D9C-AB41-291501127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67E2-D4EE-4F26-B248-C2AD858A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0B8A-2241-4023-A387-8BFEFFF5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48B732-1C26-494B-B208-522E19B1B9AD}"/>
              </a:ext>
            </a:extLst>
          </p:cNvPr>
          <p:cNvSpPr/>
          <p:nvPr/>
        </p:nvSpPr>
        <p:spPr>
          <a:xfrm>
            <a:off x="2793495" y="2591197"/>
            <a:ext cx="6815200" cy="10664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409884-B594-48EE-B170-D4F5CD70750A}"/>
              </a:ext>
            </a:extLst>
          </p:cNvPr>
          <p:cNvSpPr/>
          <p:nvPr/>
        </p:nvSpPr>
        <p:spPr>
          <a:xfrm>
            <a:off x="1054755" y="194154"/>
            <a:ext cx="10442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প্রাণীর বেঁচে থাকার জন্য যেসব জড় বস্তুর প্রয়োজন।  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DC431-DBA3-4E4B-B233-1D4B7C509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94" y="1083194"/>
            <a:ext cx="9909747" cy="42666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607802-BF36-46A6-8509-7B2311678B23}"/>
              </a:ext>
            </a:extLst>
          </p:cNvPr>
          <p:cNvSpPr/>
          <p:nvPr/>
        </p:nvSpPr>
        <p:spPr>
          <a:xfrm>
            <a:off x="1408540" y="5728023"/>
            <a:ext cx="94099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 জন্য সকল জীবের বায়ু,পানি ও খাদ্য প্রয়োজন।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AD091-231E-49AA-A269-BB4D89B175A7}"/>
              </a:ext>
            </a:extLst>
          </p:cNvPr>
          <p:cNvSpPr/>
          <p:nvPr/>
        </p:nvSpPr>
        <p:spPr>
          <a:xfrm>
            <a:off x="2783520" y="5670429"/>
            <a:ext cx="64251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এবং পানি অনেক জীবের বাসস্থান।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2CEA8-9578-41A2-A650-B88BDBE7678E}"/>
              </a:ext>
            </a:extLst>
          </p:cNvPr>
          <p:cNvSpPr/>
          <p:nvPr/>
        </p:nvSpPr>
        <p:spPr>
          <a:xfrm>
            <a:off x="1886848" y="5685419"/>
            <a:ext cx="8613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পোকামাকড়, কেঁচো ইত্যাদি মাটিতে বাস করে।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A6F942-8C05-423F-B437-2CF8AC743728}"/>
              </a:ext>
            </a:extLst>
          </p:cNvPr>
          <p:cNvSpPr/>
          <p:nvPr/>
        </p:nvSpPr>
        <p:spPr>
          <a:xfrm>
            <a:off x="1315162" y="5700409"/>
            <a:ext cx="97016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মাছ,চিংড়ি ও আরও কিছু প্রাণী আছে যারা পানিতে বাস করে।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7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9BEAE-4CA9-44F9-B0FF-F3FC8431532F}"/>
              </a:ext>
            </a:extLst>
          </p:cNvPr>
          <p:cNvSpPr/>
          <p:nvPr/>
        </p:nvSpPr>
        <p:spPr>
          <a:xfrm>
            <a:off x="4630965" y="0"/>
            <a:ext cx="25490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ECE33-01AF-4A7D-9D6C-72E6C878CA42}"/>
              </a:ext>
            </a:extLst>
          </p:cNvPr>
          <p:cNvSpPr/>
          <p:nvPr/>
        </p:nvSpPr>
        <p:spPr>
          <a:xfrm>
            <a:off x="1164137" y="5938658"/>
            <a:ext cx="101473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ছাড়া অন্যান্য প্রাণী কী কী জড় বস্তুর উপর নির্ভরশীল? </a:t>
            </a:r>
            <a:r>
              <a:rPr lang="bn-IN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8A0F0C-81A4-4C90-8BB6-2025E967D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87" y="708987"/>
            <a:ext cx="9661161" cy="52356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753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DDBE8-990F-4D3A-B9F3-670E64E6D071}"/>
              </a:ext>
            </a:extLst>
          </p:cNvPr>
          <p:cNvSpPr/>
          <p:nvPr/>
        </p:nvSpPr>
        <p:spPr>
          <a:xfrm>
            <a:off x="5555240" y="0"/>
            <a:ext cx="12314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4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0829C-D882-481E-9C54-7CE960ADC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48" y="704538"/>
            <a:ext cx="9308891" cy="48893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6DADA1-C134-4A6A-9BBE-DFF7A0F34877}"/>
              </a:ext>
            </a:extLst>
          </p:cNvPr>
          <p:cNvSpPr/>
          <p:nvPr/>
        </p:nvSpPr>
        <p:spPr>
          <a:xfrm>
            <a:off x="1230803" y="5657671"/>
            <a:ext cx="93372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 বেঁচে থাকার জন্য উদ্ভিদ বিভিন্ন জড় বস্তুর উপর নির্ভর করে। যেমন- সূর্যের আলো,মাটি,পানি,বায়ু ইত্যাদি। 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996A1-C77A-4FED-85A1-247EB721D9C6}"/>
              </a:ext>
            </a:extLst>
          </p:cNvPr>
          <p:cNvSpPr/>
          <p:nvPr/>
        </p:nvSpPr>
        <p:spPr>
          <a:xfrm>
            <a:off x="1458153" y="5657671"/>
            <a:ext cx="93372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সূর্যের আলো, পানি, ও বায়ু থেকে কার্বন ডাই অক্সাইড ব্যবহার করে নিজের খাদ্য নিজেই তৈরি করে।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342E2-FB57-4E11-BDA9-2A7D8DAB3605}"/>
              </a:ext>
            </a:extLst>
          </p:cNvPr>
          <p:cNvSpPr/>
          <p:nvPr/>
        </p:nvSpPr>
        <p:spPr>
          <a:xfrm>
            <a:off x="449706" y="5707642"/>
            <a:ext cx="107029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আবার বিভিন উদ্ভিদের আবাসস্থল। যেমন- শাপলা,কচুরিপানা ইত্যাদি। 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1CA656-682E-41DC-8E6B-47BB3CA4F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5" y="726553"/>
            <a:ext cx="5560595" cy="45050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C27994-F19D-4E25-835D-EBB1E0D46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72" y="696885"/>
            <a:ext cx="4977499" cy="44897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3939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30706A-EE52-4842-B8D8-588DA870FE8B}"/>
              </a:ext>
            </a:extLst>
          </p:cNvPr>
          <p:cNvSpPr/>
          <p:nvPr/>
        </p:nvSpPr>
        <p:spPr>
          <a:xfrm>
            <a:off x="4571999" y="44970"/>
            <a:ext cx="3222885" cy="62958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1C8570-BBAA-4EA8-B1E6-5A27252D3634}"/>
              </a:ext>
            </a:extLst>
          </p:cNvPr>
          <p:cNvSpPr/>
          <p:nvPr/>
        </p:nvSpPr>
        <p:spPr>
          <a:xfrm>
            <a:off x="524657" y="3927422"/>
            <a:ext cx="10732956" cy="62958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E76BB3-0479-4B8E-ADA3-EB01A957E522}"/>
              </a:ext>
            </a:extLst>
          </p:cNvPr>
          <p:cNvSpPr/>
          <p:nvPr/>
        </p:nvSpPr>
        <p:spPr>
          <a:xfrm>
            <a:off x="5022331" y="0"/>
            <a:ext cx="2387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46B7B-8FDA-4CEE-A7C0-68C09C0591A0}"/>
              </a:ext>
            </a:extLst>
          </p:cNvPr>
          <p:cNvSpPr/>
          <p:nvPr/>
        </p:nvSpPr>
        <p:spPr>
          <a:xfrm>
            <a:off x="1405497" y="3944911"/>
            <a:ext cx="8486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দেখানে ছকের মতো খাতায় একটি ছক তৈরি কর।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8219947-74D8-45CA-97CF-04685F7AB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218101"/>
              </p:ext>
            </p:extLst>
          </p:nvPr>
        </p:nvGraphicFramePr>
        <p:xfrm>
          <a:off x="354494" y="4670795"/>
          <a:ext cx="11367813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89545">
                  <a:extLst>
                    <a:ext uri="{9D8B030D-6E8A-4147-A177-3AD203B41FA5}">
                      <a16:colId xmlns:a16="http://schemas.microsoft.com/office/drawing/2014/main" val="1027468683"/>
                    </a:ext>
                  </a:extLst>
                </a:gridCol>
                <a:gridCol w="7878268">
                  <a:extLst>
                    <a:ext uri="{9D8B030D-6E8A-4147-A177-3AD203B41FA5}">
                      <a16:colId xmlns:a16="http://schemas.microsoft.com/office/drawing/2014/main" val="737530737"/>
                    </a:ext>
                  </a:extLst>
                </a:gridCol>
              </a:tblGrid>
              <a:tr h="406515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বেঁচে থাকার জন্য যে জ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বস্তু প্রয়োজন।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08312"/>
                  </a:ext>
                </a:extLst>
              </a:tr>
              <a:tr h="325427">
                <a:tc>
                  <a:txBody>
                    <a:bodyPr/>
                    <a:lstStyle/>
                    <a:p>
                      <a:r>
                        <a:rPr lang="bn-IN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26137"/>
                  </a:ext>
                </a:extLst>
              </a:tr>
              <a:tr h="325427">
                <a:tc>
                  <a:txBody>
                    <a:bodyPr/>
                    <a:lstStyle/>
                    <a:p>
                      <a:r>
                        <a:rPr lang="bn-IN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 প্রাণী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58944"/>
                  </a:ext>
                </a:extLst>
              </a:tr>
              <a:tr h="325427"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89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2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78FE20-BFF0-4569-8450-764A0E75384C}"/>
              </a:ext>
            </a:extLst>
          </p:cNvPr>
          <p:cNvSpPr/>
          <p:nvPr/>
        </p:nvSpPr>
        <p:spPr>
          <a:xfrm>
            <a:off x="970500" y="378879"/>
            <a:ext cx="10419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২ ও ৩ পৃষ্ঠা বের করে মনোযোগ সহকারে পড়। 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25984DE-96AB-4192-BB0F-5A2EC682D26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269"/>
            </a:avLst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479C1-0653-4CCA-80A0-EDA53D9CE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11077" r="5278" b="35180"/>
          <a:stretch/>
        </p:blipFill>
        <p:spPr>
          <a:xfrm>
            <a:off x="6302099" y="1329971"/>
            <a:ext cx="3770139" cy="488998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145EC-68DD-4366-AB5F-38AC19C60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t="8615" r="4398" b="39898"/>
          <a:stretch/>
        </p:blipFill>
        <p:spPr>
          <a:xfrm>
            <a:off x="2290495" y="1329049"/>
            <a:ext cx="3967091" cy="488107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32510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2B3AE-1F5A-43F3-97E3-E6CD041ABF65}"/>
              </a:ext>
            </a:extLst>
          </p:cNvPr>
          <p:cNvSpPr/>
          <p:nvPr/>
        </p:nvSpPr>
        <p:spPr>
          <a:xfrm>
            <a:off x="4802058" y="181932"/>
            <a:ext cx="16594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18160-3EBC-4BDE-870F-37EB38207775}"/>
              </a:ext>
            </a:extLst>
          </p:cNvPr>
          <p:cNvSpPr txBox="1"/>
          <p:nvPr/>
        </p:nvSpPr>
        <p:spPr>
          <a:xfrm>
            <a:off x="683025" y="944229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0044" indent="-500044" defTabSz="457200">
              <a:buFont typeface="Wingdings" panose="05000000000000000000" pitchFamily="2" charset="2"/>
              <a:buChar char="q"/>
              <a:defRPr/>
            </a:pPr>
            <a:r>
              <a:rPr lang="bn-IN" sz="37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   </a:t>
            </a:r>
            <a:r>
              <a:rPr lang="en-US" sz="37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4ACA9-C39F-4F85-BB0C-C7170BC17948}"/>
              </a:ext>
            </a:extLst>
          </p:cNvPr>
          <p:cNvSpPr txBox="1"/>
          <p:nvPr/>
        </p:nvSpPr>
        <p:spPr>
          <a:xfrm>
            <a:off x="1004808" y="1729040"/>
            <a:ext cx="105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---------------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00F2F-1AFF-4837-B6C1-B52520E4FF8B}"/>
              </a:ext>
            </a:extLst>
          </p:cNvPr>
          <p:cNvSpPr txBox="1"/>
          <p:nvPr/>
        </p:nvSpPr>
        <p:spPr>
          <a:xfrm>
            <a:off x="1030599" y="2570757"/>
            <a:ext cx="591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1CB31-6082-4200-B83E-E0C4DF7ECD1E}"/>
              </a:ext>
            </a:extLst>
          </p:cNvPr>
          <p:cNvSpPr txBox="1"/>
          <p:nvPr/>
        </p:nvSpPr>
        <p:spPr>
          <a:xfrm>
            <a:off x="971985" y="3384337"/>
            <a:ext cx="711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07716-2495-4117-8BC2-E48023543DF2}"/>
              </a:ext>
            </a:extLst>
          </p:cNvPr>
          <p:cNvSpPr txBox="1"/>
          <p:nvPr/>
        </p:nvSpPr>
        <p:spPr>
          <a:xfrm>
            <a:off x="5860513" y="1401730"/>
            <a:ext cx="1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বস্তুর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684DD-DA74-46D2-9534-D288DAC4E2F7}"/>
              </a:ext>
            </a:extLst>
          </p:cNvPr>
          <p:cNvSpPr txBox="1"/>
          <p:nvPr/>
        </p:nvSpPr>
        <p:spPr>
          <a:xfrm>
            <a:off x="1680064" y="2285650"/>
            <a:ext cx="110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পুষ্টির 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46616-74BD-42A5-A941-ABB1C31950AF}"/>
              </a:ext>
            </a:extLst>
          </p:cNvPr>
          <p:cNvSpPr txBox="1"/>
          <p:nvPr/>
        </p:nvSpPr>
        <p:spPr>
          <a:xfrm>
            <a:off x="6083252" y="3115645"/>
            <a:ext cx="1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 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C354E-4AF8-471C-BCC1-C294B2E8EE1C}"/>
              </a:ext>
            </a:extLst>
          </p:cNvPr>
          <p:cNvSpPr txBox="1"/>
          <p:nvPr/>
        </p:nvSpPr>
        <p:spPr>
          <a:xfrm>
            <a:off x="708816" y="4093048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0044" indent="-500044" defTabSz="457200">
              <a:buFont typeface="Wingdings" panose="05000000000000000000" pitchFamily="2" charset="2"/>
              <a:buChar char="q"/>
              <a:defRPr/>
            </a:pPr>
            <a:r>
              <a:rPr lang="bn-IN" sz="37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উত্তর প্রশ্নঃ    </a:t>
            </a:r>
            <a:r>
              <a:rPr lang="en-US" sz="37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EBFAE-0E8E-4DB4-87B3-0CB7A6217D0C}"/>
              </a:ext>
            </a:extLst>
          </p:cNvPr>
          <p:cNvSpPr txBox="1"/>
          <p:nvPr/>
        </p:nvSpPr>
        <p:spPr>
          <a:xfrm>
            <a:off x="1025911" y="4845033"/>
            <a:ext cx="711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উদ্ভিদ কীভাবে জড়ের উপর নির্ভরশীল? 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FB93C-EDAE-4451-A131-8BB167432B8F}"/>
              </a:ext>
            </a:extLst>
          </p:cNvPr>
          <p:cNvSpPr txBox="1"/>
          <p:nvPr/>
        </p:nvSpPr>
        <p:spPr>
          <a:xfrm>
            <a:off x="995431" y="5546074"/>
            <a:ext cx="838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প্রাণীদের বেঁচে থাকার জন্য মাটির প্রয়োজন কেন?  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5F0513A-A742-4B15-A9E9-12708F81D33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269"/>
            </a:avLst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9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2801D3-8699-4EA6-BC64-9F1DBB8F6C84}"/>
              </a:ext>
            </a:extLst>
          </p:cNvPr>
          <p:cNvSpPr/>
          <p:nvPr/>
        </p:nvSpPr>
        <p:spPr>
          <a:xfrm>
            <a:off x="4800204" y="0"/>
            <a:ext cx="23102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F95A4-15D2-4071-92EC-299E4749E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72" y="701553"/>
            <a:ext cx="8357748" cy="46832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F1AA1C-DD6E-4C44-935A-41C4C2CFDF83}"/>
              </a:ext>
            </a:extLst>
          </p:cNvPr>
          <p:cNvSpPr/>
          <p:nvPr/>
        </p:nvSpPr>
        <p:spPr>
          <a:xfrm>
            <a:off x="990641" y="5505937"/>
            <a:ext cx="94886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যে যে প্রাণী আছে তারা কীভাবে জড় বস্তুর উপর নির্ভরশীল তার একটা তালিকা লিখে আনবে। 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E359FC-FE61-45B8-AFFD-AAC60E99E22B}"/>
              </a:ext>
            </a:extLst>
          </p:cNvPr>
          <p:cNvSpPr/>
          <p:nvPr/>
        </p:nvSpPr>
        <p:spPr>
          <a:xfrm>
            <a:off x="3611146" y="304800"/>
            <a:ext cx="6766568" cy="13306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en-US" sz="2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7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E3E192-BDBA-427D-88C9-BDEA298C755E}"/>
              </a:ext>
            </a:extLst>
          </p:cNvPr>
          <p:cNvSpPr txBox="1"/>
          <p:nvPr/>
        </p:nvSpPr>
        <p:spPr>
          <a:xfrm>
            <a:off x="4677118" y="918460"/>
            <a:ext cx="2162292" cy="8497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2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92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r>
              <a:rPr kumimoji="0" lang="bn-IN" sz="492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92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EEE8A-D239-4249-BFA6-4D825911B1CC}"/>
              </a:ext>
            </a:extLst>
          </p:cNvPr>
          <p:cNvSpPr txBox="1"/>
          <p:nvPr/>
        </p:nvSpPr>
        <p:spPr>
          <a:xfrm>
            <a:off x="7715197" y="4417680"/>
            <a:ext cx="348071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পঞ্চম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বিজ্ঞান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সময়-৪৫মি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নিট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5FE35-F1C5-4BB3-83B9-85DBD40061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042" y="392073"/>
            <a:ext cx="2407876" cy="3203756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E67602-EC0A-4771-B5DB-C9BA6E4B2A81}"/>
              </a:ext>
            </a:extLst>
          </p:cNvPr>
          <p:cNvCxnSpPr/>
          <p:nvPr/>
        </p:nvCxnSpPr>
        <p:spPr>
          <a:xfrm>
            <a:off x="6147479" y="2255073"/>
            <a:ext cx="0" cy="36716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A54EA1-BC15-4AE1-8EB2-CCA5B726FFF3}"/>
              </a:ext>
            </a:extLst>
          </p:cNvPr>
          <p:cNvCxnSpPr/>
          <p:nvPr/>
        </p:nvCxnSpPr>
        <p:spPr>
          <a:xfrm>
            <a:off x="6299879" y="2407473"/>
            <a:ext cx="0" cy="36716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3BCB3E-6CE7-4AB5-B3BA-D1B0AEA6A563}"/>
              </a:ext>
            </a:extLst>
          </p:cNvPr>
          <p:cNvCxnSpPr/>
          <p:nvPr/>
        </p:nvCxnSpPr>
        <p:spPr>
          <a:xfrm>
            <a:off x="6452279" y="2559873"/>
            <a:ext cx="0" cy="36716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5A6B5C7-3921-D56D-99F9-883706C1D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1" y="467980"/>
            <a:ext cx="2370983" cy="338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F07330-0B4C-890D-F535-F2AF1A5C073F}"/>
              </a:ext>
            </a:extLst>
          </p:cNvPr>
          <p:cNvSpPr txBox="1"/>
          <p:nvPr/>
        </p:nvSpPr>
        <p:spPr>
          <a:xfrm>
            <a:off x="582933" y="3954928"/>
            <a:ext cx="5513452" cy="26930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শাহাকুল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গাংগইল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প্রাথ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89663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45DF67-1CB7-4FDC-A3AC-573893D1089D}"/>
              </a:ext>
            </a:extLst>
          </p:cNvPr>
          <p:cNvSpPr/>
          <p:nvPr/>
        </p:nvSpPr>
        <p:spPr>
          <a:xfrm>
            <a:off x="3180743" y="0"/>
            <a:ext cx="50449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B5A80-D628-49FA-B46E-FD93B8C7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46" y="663471"/>
            <a:ext cx="9525000" cy="548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BE34EF-A2D2-4034-AA68-29C9726FE0C8}"/>
              </a:ext>
            </a:extLst>
          </p:cNvPr>
          <p:cNvSpPr/>
          <p:nvPr/>
        </p:nvSpPr>
        <p:spPr>
          <a:xfrm>
            <a:off x="4878219" y="6150114"/>
            <a:ext cx="2348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কী?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964704-E0E7-4531-A6C1-9F4D42E3038D}"/>
              </a:ext>
            </a:extLst>
          </p:cNvPr>
          <p:cNvSpPr/>
          <p:nvPr/>
        </p:nvSpPr>
        <p:spPr>
          <a:xfrm>
            <a:off x="3329921" y="6150114"/>
            <a:ext cx="5772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উপাদানগুলোর নাম বল।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E16EC8-4974-4D09-8FFA-41701732DCE5}"/>
              </a:ext>
            </a:extLst>
          </p:cNvPr>
          <p:cNvSpPr/>
          <p:nvPr/>
        </p:nvSpPr>
        <p:spPr>
          <a:xfrm>
            <a:off x="3410494" y="6150114"/>
            <a:ext cx="5676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কোনগুলো জড় ও কোনগুলো জীব?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492A4F-3901-420E-864D-D9AC3C2AD045}"/>
              </a:ext>
            </a:extLst>
          </p:cNvPr>
          <p:cNvSpPr/>
          <p:nvPr/>
        </p:nvSpPr>
        <p:spPr>
          <a:xfrm>
            <a:off x="3081952" y="539653"/>
            <a:ext cx="35012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F9752-E897-4A1D-B8FB-EC70DF2980E3}"/>
              </a:ext>
            </a:extLst>
          </p:cNvPr>
          <p:cNvSpPr/>
          <p:nvPr/>
        </p:nvSpPr>
        <p:spPr>
          <a:xfrm>
            <a:off x="4750691" y="1237343"/>
            <a:ext cx="57214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ও জড়ের মধ্যকার সম্পর্ক  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27022C-89C8-4A6F-9C81-2BD9BE53E1EA}"/>
              </a:ext>
            </a:extLst>
          </p:cNvPr>
          <p:cNvCxnSpPr>
            <a:cxnSpLocks/>
          </p:cNvCxnSpPr>
          <p:nvPr/>
        </p:nvCxnSpPr>
        <p:spPr>
          <a:xfrm>
            <a:off x="3028013" y="449705"/>
            <a:ext cx="0" cy="974361"/>
          </a:xfrm>
          <a:prstGeom prst="line">
            <a:avLst/>
          </a:prstGeom>
          <a:ln w="762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452C5A-4F23-4727-AE25-7393C833BA48}"/>
              </a:ext>
            </a:extLst>
          </p:cNvPr>
          <p:cNvCxnSpPr>
            <a:cxnSpLocks/>
          </p:cNvCxnSpPr>
          <p:nvPr/>
        </p:nvCxnSpPr>
        <p:spPr>
          <a:xfrm>
            <a:off x="4724399" y="1096780"/>
            <a:ext cx="0" cy="974361"/>
          </a:xfrm>
          <a:prstGeom prst="line">
            <a:avLst/>
          </a:prstGeom>
          <a:ln w="762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102B75-DBE9-470A-A448-E6D17BF01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8" y="2098911"/>
            <a:ext cx="10202592" cy="41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27786 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45964 -0.0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2" y="-30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01796E7C-BDBE-42CB-93BF-3310932E6BF2}"/>
              </a:ext>
            </a:extLst>
          </p:cNvPr>
          <p:cNvSpPr/>
          <p:nvPr/>
        </p:nvSpPr>
        <p:spPr>
          <a:xfrm>
            <a:off x="434714" y="2188564"/>
            <a:ext cx="11172669" cy="2008682"/>
          </a:xfrm>
          <a:prstGeom prst="horizontalScroll">
            <a:avLst/>
          </a:prstGeom>
          <a:solidFill>
            <a:srgbClr val="92D050">
              <a:alpha val="8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13ED21-5CE0-462F-B522-1FDFF3B89CFE}"/>
              </a:ext>
            </a:extLst>
          </p:cNvPr>
          <p:cNvSpPr/>
          <p:nvPr/>
        </p:nvSpPr>
        <p:spPr>
          <a:xfrm>
            <a:off x="4841063" y="509178"/>
            <a:ext cx="2060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31104-9FF2-4A25-8F2F-4C95FA65E33F}"/>
              </a:ext>
            </a:extLst>
          </p:cNvPr>
          <p:cNvSpPr/>
          <p:nvPr/>
        </p:nvSpPr>
        <p:spPr>
          <a:xfrm>
            <a:off x="543286" y="2415457"/>
            <a:ext cx="10908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EBD535C-6299-43EF-92A4-9B6801370AE5}"/>
              </a:ext>
            </a:extLst>
          </p:cNvPr>
          <p:cNvSpPr/>
          <p:nvPr/>
        </p:nvSpPr>
        <p:spPr>
          <a:xfrm>
            <a:off x="4572000" y="449705"/>
            <a:ext cx="2413416" cy="809469"/>
          </a:xfrm>
          <a:prstGeom prst="fram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EDA38DE-3443-429F-B255-308F946BB81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269"/>
            </a:avLst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3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D8491E-ADD5-43C6-94A1-25AD18A95B62}"/>
              </a:ext>
            </a:extLst>
          </p:cNvPr>
          <p:cNvSpPr/>
          <p:nvPr/>
        </p:nvSpPr>
        <p:spPr>
          <a:xfrm>
            <a:off x="4307973" y="0"/>
            <a:ext cx="34916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 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807D0-1067-4F5D-94AB-D59926501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5" y="1178169"/>
            <a:ext cx="3858016" cy="2437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F700C-FA42-4EC4-9945-E7A8CB482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13" y="1165858"/>
            <a:ext cx="4052946" cy="24636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6DA1C7-386B-4558-8E93-4EC7F0BEE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38" y="1169740"/>
            <a:ext cx="3670086" cy="2445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173254-1A9D-41D6-A6BD-067A42FD0968}"/>
              </a:ext>
            </a:extLst>
          </p:cNvPr>
          <p:cNvSpPr/>
          <p:nvPr/>
        </p:nvSpPr>
        <p:spPr>
          <a:xfrm>
            <a:off x="1539072" y="3524574"/>
            <a:ext cx="1287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A322-2245-44CE-9906-6101D0FC7CC7}"/>
              </a:ext>
            </a:extLst>
          </p:cNvPr>
          <p:cNvSpPr/>
          <p:nvPr/>
        </p:nvSpPr>
        <p:spPr>
          <a:xfrm>
            <a:off x="5429426" y="3557512"/>
            <a:ext cx="1829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D2A98-6EBE-452F-839D-440A3711F279}"/>
              </a:ext>
            </a:extLst>
          </p:cNvPr>
          <p:cNvSpPr/>
          <p:nvPr/>
        </p:nvSpPr>
        <p:spPr>
          <a:xfrm>
            <a:off x="9539131" y="3535071"/>
            <a:ext cx="17588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C415DF-BD3D-46C8-A893-85B3EC77988A}"/>
              </a:ext>
            </a:extLst>
          </p:cNvPr>
          <p:cNvSpPr/>
          <p:nvPr/>
        </p:nvSpPr>
        <p:spPr>
          <a:xfrm>
            <a:off x="2721701" y="4962602"/>
            <a:ext cx="73629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EA36A3-9193-48D4-82F5-28E3F17F2918}"/>
              </a:ext>
            </a:extLst>
          </p:cNvPr>
          <p:cNvSpPr/>
          <p:nvPr/>
        </p:nvSpPr>
        <p:spPr>
          <a:xfrm>
            <a:off x="4279837" y="0"/>
            <a:ext cx="34916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 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F8212-6158-472D-A9ED-FD80ED78D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680158"/>
            <a:ext cx="3859237" cy="24710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56D18D-020B-4F0C-9A4E-1C05A1315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4" y="687486"/>
            <a:ext cx="3996763" cy="24777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0CA24B-1504-430E-B000-5C8F01141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65" y="703386"/>
            <a:ext cx="3816009" cy="2447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21707-B00B-4E7F-9426-172D05002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8" y="3630956"/>
            <a:ext cx="4007634" cy="24129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A9E64-29AD-4EF5-A60E-9207EC872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20" y="3653522"/>
            <a:ext cx="3651159" cy="2474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3B3683-11A0-4EA9-A4AE-AF20ECCE2FAB}"/>
              </a:ext>
            </a:extLst>
          </p:cNvPr>
          <p:cNvSpPr/>
          <p:nvPr/>
        </p:nvSpPr>
        <p:spPr>
          <a:xfrm>
            <a:off x="10197335" y="3027949"/>
            <a:ext cx="1008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CF747-CF9F-4700-B837-A28F0D39318A}"/>
              </a:ext>
            </a:extLst>
          </p:cNvPr>
          <p:cNvSpPr/>
          <p:nvPr/>
        </p:nvSpPr>
        <p:spPr>
          <a:xfrm>
            <a:off x="5780557" y="3085799"/>
            <a:ext cx="1156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331A3F-A87F-4874-BC89-706765D23600}"/>
              </a:ext>
            </a:extLst>
          </p:cNvPr>
          <p:cNvSpPr/>
          <p:nvPr/>
        </p:nvSpPr>
        <p:spPr>
          <a:xfrm>
            <a:off x="896568" y="3055318"/>
            <a:ext cx="982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E50EF3-398E-409E-A053-51BB26F77DF0}"/>
              </a:ext>
            </a:extLst>
          </p:cNvPr>
          <p:cNvSpPr/>
          <p:nvPr/>
        </p:nvSpPr>
        <p:spPr>
          <a:xfrm>
            <a:off x="7569923" y="6014931"/>
            <a:ext cx="24400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চেয়ার,টেবিল 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6B6BB3-B79B-4E1D-8CEB-2856FD1D7319}"/>
              </a:ext>
            </a:extLst>
          </p:cNvPr>
          <p:cNvSpPr/>
          <p:nvPr/>
        </p:nvSpPr>
        <p:spPr>
          <a:xfrm>
            <a:off x="3039524" y="6036703"/>
            <a:ext cx="1170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 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2BB169-1076-475E-85E2-178CC79687CA}"/>
              </a:ext>
            </a:extLst>
          </p:cNvPr>
          <p:cNvSpPr/>
          <p:nvPr/>
        </p:nvSpPr>
        <p:spPr>
          <a:xfrm>
            <a:off x="4467667" y="0"/>
            <a:ext cx="32063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জড় বস্তু  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99420B-8D8F-45EA-B59C-4E94623B2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3" y="806521"/>
            <a:ext cx="5171721" cy="35106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BC910-1630-4CB2-BB93-580269D6A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13" y="801480"/>
            <a:ext cx="5342947" cy="34857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C4EACD-3053-4A8B-AEAB-F8A88C5F5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2" y="806357"/>
            <a:ext cx="5225591" cy="3533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C4E930-EA6A-4F6C-B168-FA436F586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70" y="813005"/>
            <a:ext cx="5289452" cy="3504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17777-E1FC-4E98-8941-CBC44B5FD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1" y="811229"/>
            <a:ext cx="5181921" cy="352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7B829B-A83B-45B9-8BC6-46A2E6039081}"/>
              </a:ext>
            </a:extLst>
          </p:cNvPr>
          <p:cNvSpPr/>
          <p:nvPr/>
        </p:nvSpPr>
        <p:spPr>
          <a:xfrm>
            <a:off x="1941636" y="0"/>
            <a:ext cx="8627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 নির্ভর করে। </a:t>
            </a:r>
            <a:r>
              <a:rPr lang="bn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9CBA78-22C8-46CA-B6CB-33829313DA37}"/>
              </a:ext>
            </a:extLst>
          </p:cNvPr>
          <p:cNvSpPr/>
          <p:nvPr/>
        </p:nvSpPr>
        <p:spPr>
          <a:xfrm>
            <a:off x="1497678" y="5291123"/>
            <a:ext cx="9740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শ্বাস গ্রহণের জন্য বায়ু এবং পান করার জন্য পানি প্রয়োজন।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A161FA-85D3-4F06-AEF4-5E011AD1FF36}"/>
              </a:ext>
            </a:extLst>
          </p:cNvPr>
          <p:cNvSpPr/>
          <p:nvPr/>
        </p:nvSpPr>
        <p:spPr>
          <a:xfrm>
            <a:off x="3583274" y="4664956"/>
            <a:ext cx="4161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পুষ্টির জন্য খাবার প্রয়োজন।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4C689-6627-42AF-A388-02CA7F9EF824}"/>
              </a:ext>
            </a:extLst>
          </p:cNvPr>
          <p:cNvSpPr/>
          <p:nvPr/>
        </p:nvSpPr>
        <p:spPr>
          <a:xfrm>
            <a:off x="1460990" y="5250916"/>
            <a:ext cx="89194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ফলানো ও বাসস্থান তৈরির জন্য মানুষের মাটি প্রয়োজন।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461A82-7639-490C-9AC2-C44BFE2D16F0}"/>
              </a:ext>
            </a:extLst>
          </p:cNvPr>
          <p:cNvSpPr/>
          <p:nvPr/>
        </p:nvSpPr>
        <p:spPr>
          <a:xfrm>
            <a:off x="358311" y="5335975"/>
            <a:ext cx="11833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ছাড়া জীবন যাপনের জন্য বাসস্থান,আসবাবপত্র,পোষাক,যন্ত্রপাতি ইত্যাদি প্রয়োজন।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19721-6F30-47B7-A845-547C9DF02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65" y="809465"/>
            <a:ext cx="5300185" cy="35226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889496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4" grpId="0"/>
      <p:bldP spid="15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FC800E0A-F763-47B6-9353-E4E04AE98B2A}"/>
              </a:ext>
            </a:extLst>
          </p:cNvPr>
          <p:cNvSpPr/>
          <p:nvPr/>
        </p:nvSpPr>
        <p:spPr>
          <a:xfrm>
            <a:off x="4377128" y="134913"/>
            <a:ext cx="2998034" cy="1184222"/>
          </a:xfrm>
          <a:prstGeom prst="horizontalScroll">
            <a:avLst/>
          </a:prstGeom>
          <a:solidFill>
            <a:srgbClr val="92D050">
              <a:alpha val="8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15804586-BA3D-494D-B42C-998A89D6789E}"/>
              </a:ext>
            </a:extLst>
          </p:cNvPr>
          <p:cNvSpPr/>
          <p:nvPr/>
        </p:nvSpPr>
        <p:spPr>
          <a:xfrm>
            <a:off x="479685" y="5396459"/>
            <a:ext cx="11172669" cy="974361"/>
          </a:xfrm>
          <a:prstGeom prst="horizontalScroll">
            <a:avLst/>
          </a:prstGeom>
          <a:solidFill>
            <a:srgbClr val="92D050">
              <a:alpha val="8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0597D-3382-4BFC-BD4F-9C46B91EC0A6}"/>
              </a:ext>
            </a:extLst>
          </p:cNvPr>
          <p:cNvSpPr/>
          <p:nvPr/>
        </p:nvSpPr>
        <p:spPr>
          <a:xfrm>
            <a:off x="4846845" y="359047"/>
            <a:ext cx="2228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E4E6CC-6A32-4642-AA2C-EE7BF72440FB}"/>
              </a:ext>
            </a:extLst>
          </p:cNvPr>
          <p:cNvSpPr/>
          <p:nvPr/>
        </p:nvSpPr>
        <p:spPr>
          <a:xfrm>
            <a:off x="937621" y="5509795"/>
            <a:ext cx="10480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নির্ভর করে এমন তিনটি জড় বস্তুর উদাহরণ দাও।  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409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13</cp:revision>
  <dcterms:created xsi:type="dcterms:W3CDTF">2022-01-04T04:18:19Z</dcterms:created>
  <dcterms:modified xsi:type="dcterms:W3CDTF">2022-06-19T03:48:16Z</dcterms:modified>
</cp:coreProperties>
</file>