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3" r:id="rId14"/>
    <p:sldId id="274" r:id="rId15"/>
    <p:sldId id="275" r:id="rId16"/>
    <p:sldId id="272" r:id="rId17"/>
    <p:sldId id="271" r:id="rId18"/>
    <p:sldId id="276" r:id="rId19"/>
    <p:sldId id="270" r:id="rId20"/>
    <p:sldId id="279" r:id="rId21"/>
    <p:sldId id="278" r:id="rId22"/>
    <p:sldId id="269" r:id="rId23"/>
    <p:sldId id="277"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14AC"/>
    <a:srgbClr val="AD22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6D9432-33C7-4387-A67F-B63DB0DB588B}" type="datetimeFigureOut">
              <a:rPr lang="en-US" smtClean="0"/>
              <a:t>28-Jan-22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1C1CA-0782-46AF-8F8E-20C86AF1DAE1}" type="slidenum">
              <a:rPr lang="en-US" smtClean="0"/>
              <a:t>‹#›</a:t>
            </a:fld>
            <a:endParaRPr lang="en-US"/>
          </a:p>
        </p:txBody>
      </p:sp>
    </p:spTree>
    <p:extLst>
      <p:ext uri="{BB962C8B-B14F-4D97-AF65-F5344CB8AC3E}">
        <p14:creationId xmlns:p14="http://schemas.microsoft.com/office/powerpoint/2010/main" val="4089434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6D9432-33C7-4387-A67F-B63DB0DB588B}" type="datetimeFigureOut">
              <a:rPr lang="en-US" smtClean="0"/>
              <a:t>28-Jan-22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1C1CA-0782-46AF-8F8E-20C86AF1DAE1}" type="slidenum">
              <a:rPr lang="en-US" smtClean="0"/>
              <a:t>‹#›</a:t>
            </a:fld>
            <a:endParaRPr lang="en-US"/>
          </a:p>
        </p:txBody>
      </p:sp>
    </p:spTree>
    <p:extLst>
      <p:ext uri="{BB962C8B-B14F-4D97-AF65-F5344CB8AC3E}">
        <p14:creationId xmlns:p14="http://schemas.microsoft.com/office/powerpoint/2010/main" val="4225566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6D9432-33C7-4387-A67F-B63DB0DB588B}" type="datetimeFigureOut">
              <a:rPr lang="en-US" smtClean="0"/>
              <a:t>28-Jan-22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1C1CA-0782-46AF-8F8E-20C86AF1DAE1}" type="slidenum">
              <a:rPr lang="en-US" smtClean="0"/>
              <a:t>‹#›</a:t>
            </a:fld>
            <a:endParaRPr lang="en-US"/>
          </a:p>
        </p:txBody>
      </p:sp>
    </p:spTree>
    <p:extLst>
      <p:ext uri="{BB962C8B-B14F-4D97-AF65-F5344CB8AC3E}">
        <p14:creationId xmlns:p14="http://schemas.microsoft.com/office/powerpoint/2010/main" val="1247346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6D9432-33C7-4387-A67F-B63DB0DB588B}" type="datetimeFigureOut">
              <a:rPr lang="en-US" smtClean="0"/>
              <a:t>28-Jan-22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1C1CA-0782-46AF-8F8E-20C86AF1DAE1}" type="slidenum">
              <a:rPr lang="en-US" smtClean="0"/>
              <a:t>‹#›</a:t>
            </a:fld>
            <a:endParaRPr lang="en-US"/>
          </a:p>
        </p:txBody>
      </p:sp>
    </p:spTree>
    <p:extLst>
      <p:ext uri="{BB962C8B-B14F-4D97-AF65-F5344CB8AC3E}">
        <p14:creationId xmlns:p14="http://schemas.microsoft.com/office/powerpoint/2010/main" val="2107587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6D9432-33C7-4387-A67F-B63DB0DB588B}" type="datetimeFigureOut">
              <a:rPr lang="en-US" smtClean="0"/>
              <a:t>28-Jan-22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1C1CA-0782-46AF-8F8E-20C86AF1DAE1}" type="slidenum">
              <a:rPr lang="en-US" smtClean="0"/>
              <a:t>‹#›</a:t>
            </a:fld>
            <a:endParaRPr lang="en-US"/>
          </a:p>
        </p:txBody>
      </p:sp>
    </p:spTree>
    <p:extLst>
      <p:ext uri="{BB962C8B-B14F-4D97-AF65-F5344CB8AC3E}">
        <p14:creationId xmlns:p14="http://schemas.microsoft.com/office/powerpoint/2010/main" val="1294888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6D9432-33C7-4387-A67F-B63DB0DB588B}" type="datetimeFigureOut">
              <a:rPr lang="en-US" smtClean="0"/>
              <a:t>28-Jan-22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01C1CA-0782-46AF-8F8E-20C86AF1DAE1}" type="slidenum">
              <a:rPr lang="en-US" smtClean="0"/>
              <a:t>‹#›</a:t>
            </a:fld>
            <a:endParaRPr lang="en-US"/>
          </a:p>
        </p:txBody>
      </p:sp>
    </p:spTree>
    <p:extLst>
      <p:ext uri="{BB962C8B-B14F-4D97-AF65-F5344CB8AC3E}">
        <p14:creationId xmlns:p14="http://schemas.microsoft.com/office/powerpoint/2010/main" val="2542453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6D9432-33C7-4387-A67F-B63DB0DB588B}" type="datetimeFigureOut">
              <a:rPr lang="en-US" smtClean="0"/>
              <a:t>28-Jan-22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01C1CA-0782-46AF-8F8E-20C86AF1DAE1}" type="slidenum">
              <a:rPr lang="en-US" smtClean="0"/>
              <a:t>‹#›</a:t>
            </a:fld>
            <a:endParaRPr lang="en-US"/>
          </a:p>
        </p:txBody>
      </p:sp>
    </p:spTree>
    <p:extLst>
      <p:ext uri="{BB962C8B-B14F-4D97-AF65-F5344CB8AC3E}">
        <p14:creationId xmlns:p14="http://schemas.microsoft.com/office/powerpoint/2010/main" val="1832866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6D9432-33C7-4387-A67F-B63DB0DB588B}" type="datetimeFigureOut">
              <a:rPr lang="en-US" smtClean="0"/>
              <a:t>28-Jan-22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01C1CA-0782-46AF-8F8E-20C86AF1DAE1}" type="slidenum">
              <a:rPr lang="en-US" smtClean="0"/>
              <a:t>‹#›</a:t>
            </a:fld>
            <a:endParaRPr lang="en-US"/>
          </a:p>
        </p:txBody>
      </p:sp>
    </p:spTree>
    <p:extLst>
      <p:ext uri="{BB962C8B-B14F-4D97-AF65-F5344CB8AC3E}">
        <p14:creationId xmlns:p14="http://schemas.microsoft.com/office/powerpoint/2010/main" val="3752462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6D9432-33C7-4387-A67F-B63DB0DB588B}" type="datetimeFigureOut">
              <a:rPr lang="en-US" smtClean="0"/>
              <a:t>28-Jan-22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01C1CA-0782-46AF-8F8E-20C86AF1DAE1}" type="slidenum">
              <a:rPr lang="en-US" smtClean="0"/>
              <a:t>‹#›</a:t>
            </a:fld>
            <a:endParaRPr lang="en-US"/>
          </a:p>
        </p:txBody>
      </p:sp>
    </p:spTree>
    <p:extLst>
      <p:ext uri="{BB962C8B-B14F-4D97-AF65-F5344CB8AC3E}">
        <p14:creationId xmlns:p14="http://schemas.microsoft.com/office/powerpoint/2010/main" val="37355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6D9432-33C7-4387-A67F-B63DB0DB588B}" type="datetimeFigureOut">
              <a:rPr lang="en-US" smtClean="0"/>
              <a:t>28-Jan-22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01C1CA-0782-46AF-8F8E-20C86AF1DAE1}" type="slidenum">
              <a:rPr lang="en-US" smtClean="0"/>
              <a:t>‹#›</a:t>
            </a:fld>
            <a:endParaRPr lang="en-US"/>
          </a:p>
        </p:txBody>
      </p:sp>
    </p:spTree>
    <p:extLst>
      <p:ext uri="{BB962C8B-B14F-4D97-AF65-F5344CB8AC3E}">
        <p14:creationId xmlns:p14="http://schemas.microsoft.com/office/powerpoint/2010/main" val="1945545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6D9432-33C7-4387-A67F-B63DB0DB588B}" type="datetimeFigureOut">
              <a:rPr lang="en-US" smtClean="0"/>
              <a:t>28-Jan-22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01C1CA-0782-46AF-8F8E-20C86AF1DAE1}" type="slidenum">
              <a:rPr lang="en-US" smtClean="0"/>
              <a:t>‹#›</a:t>
            </a:fld>
            <a:endParaRPr lang="en-US"/>
          </a:p>
        </p:txBody>
      </p:sp>
    </p:spTree>
    <p:extLst>
      <p:ext uri="{BB962C8B-B14F-4D97-AF65-F5344CB8AC3E}">
        <p14:creationId xmlns:p14="http://schemas.microsoft.com/office/powerpoint/2010/main" val="430661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6D9432-33C7-4387-A67F-B63DB0DB588B}" type="datetimeFigureOut">
              <a:rPr lang="en-US" smtClean="0"/>
              <a:t>28-Jan-22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01C1CA-0782-46AF-8F8E-20C86AF1DAE1}" type="slidenum">
              <a:rPr lang="en-US" smtClean="0"/>
              <a:t>‹#›</a:t>
            </a:fld>
            <a:endParaRPr lang="en-US"/>
          </a:p>
        </p:txBody>
      </p:sp>
    </p:spTree>
    <p:extLst>
      <p:ext uri="{BB962C8B-B14F-4D97-AF65-F5344CB8AC3E}">
        <p14:creationId xmlns:p14="http://schemas.microsoft.com/office/powerpoint/2010/main" val="2719083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jpg"/><Relationship Id="rId7" Type="http://schemas.openxmlformats.org/officeDocument/2006/relationships/image" Target="../media/image52.pn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jpg"/></Relationships>
</file>

<file path=ppt/slides/_rels/slide1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36.jpg"/><Relationship Id="rId4" Type="http://schemas.openxmlformats.org/officeDocument/2006/relationships/image" Target="../media/image56.png"/></Relationships>
</file>

<file path=ppt/slides/_rels/slide1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jpg"/><Relationship Id="rId5" Type="http://schemas.openxmlformats.org/officeDocument/2006/relationships/image" Target="../media/image61.jpg"/><Relationship Id="rId4" Type="http://schemas.openxmlformats.org/officeDocument/2006/relationships/image" Target="../media/image60.png"/></Relationships>
</file>

<file path=ppt/slides/_rels/slide13.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jp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jpg"/><Relationship Id="rId5" Type="http://schemas.openxmlformats.org/officeDocument/2006/relationships/image" Target="../media/image66.png"/><Relationship Id="rId4" Type="http://schemas.openxmlformats.org/officeDocument/2006/relationships/image" Target="../media/image65.png"/></Relationships>
</file>

<file path=ppt/slides/_rels/slide1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png"/></Relationships>
</file>

<file path=ppt/slides/_rels/slide15.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9.jp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8.jpg"/><Relationship Id="rId5" Type="http://schemas.openxmlformats.org/officeDocument/2006/relationships/image" Target="../media/image77.png"/><Relationship Id="rId4" Type="http://schemas.openxmlformats.org/officeDocument/2006/relationships/image" Target="../media/image76.png"/></Relationships>
</file>

<file path=ppt/slides/_rels/slide1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1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82.png"/></Relationships>
</file>

<file path=ppt/slides/_rels/slide1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88.png"/></Relationships>
</file>

<file path=ppt/slides/_rels/slide1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 Id="rId5" Type="http://schemas.openxmlformats.org/officeDocument/2006/relationships/image" Target="../media/image92.png"/><Relationship Id="rId4" Type="http://schemas.openxmlformats.org/officeDocument/2006/relationships/image" Target="../media/image91.png"/></Relationships>
</file>

<file path=ppt/slides/_rels/slide2.xml.rels><?xml version="1.0" encoding="UTF-8" standalone="yes"?>
<Relationships xmlns="http://schemas.openxmlformats.org/package/2006/relationships"><Relationship Id="rId3" Type="http://schemas.openxmlformats.org/officeDocument/2006/relationships/hyperlink" Target="mailto:mdrehanuddin17@gmail.com" TargetMode="External"/><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2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98.png"/></Relationships>
</file>

<file path=ppt/slides/_rels/slide2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image" Target="../media/image102.jpg"/><Relationship Id="rId1" Type="http://schemas.openxmlformats.org/officeDocument/2006/relationships/slideLayout" Target="../slideLayouts/slideLayout2.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2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png"/><Relationship Id="rId2" Type="http://schemas.openxmlformats.org/officeDocument/2006/relationships/image" Target="../media/image35.jp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jp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jpg"/><Relationship Id="rId5" Type="http://schemas.openxmlformats.org/officeDocument/2006/relationships/image" Target="../media/image44.png"/><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13645" y="1472129"/>
            <a:ext cx="9607637" cy="1200329"/>
          </a:xfrm>
          <a:prstGeom prst="rect">
            <a:avLst/>
          </a:prstGeom>
          <a:noFill/>
        </p:spPr>
        <p:txBody>
          <a:bodyPr wrap="square" rtlCol="0">
            <a:spAutoFit/>
          </a:bodyPr>
          <a:lstStyle/>
          <a:p>
            <a:r>
              <a:rPr lang="en-US" sz="72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orte" panose="03060902040502070203" pitchFamily="66" charset="0"/>
              </a:rPr>
              <a:t>Welcome To All Student </a:t>
            </a:r>
            <a:endParaRPr lang="en-US" sz="7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orte" panose="03060902040502070203" pitchFamily="66" charset="0"/>
            </a:endParaRPr>
          </a:p>
        </p:txBody>
      </p:sp>
      <p:grpSp>
        <p:nvGrpSpPr>
          <p:cNvPr id="8" name="Group 7"/>
          <p:cNvGrpSpPr/>
          <p:nvPr/>
        </p:nvGrpSpPr>
        <p:grpSpPr>
          <a:xfrm>
            <a:off x="0" y="0"/>
            <a:ext cx="12192000" cy="6858000"/>
            <a:chOff x="0" y="0"/>
            <a:chExt cx="12192000" cy="6858000"/>
          </a:xfrm>
        </p:grpSpPr>
        <p:sp>
          <p:nvSpPr>
            <p:cNvPr id="5" name="Frame 4"/>
            <p:cNvSpPr/>
            <p:nvPr/>
          </p:nvSpPr>
          <p:spPr>
            <a:xfrm>
              <a:off x="0" y="0"/>
              <a:ext cx="12192000" cy="6858000"/>
            </a:xfrm>
            <a:prstGeom prst="frame">
              <a:avLst>
                <a:gd name="adj1" fmla="val 2547"/>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193182" y="193183"/>
              <a:ext cx="11809927" cy="6490952"/>
            </a:xfrm>
            <a:prstGeom prst="frame">
              <a:avLst>
                <a:gd name="adj1" fmla="val 2547"/>
              </a:avLst>
            </a:prstGeom>
            <a:solidFill>
              <a:srgbClr val="00B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956021">
            <a:off x="3341098" y="3184002"/>
            <a:ext cx="3066551" cy="2327235"/>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850" y="323739"/>
            <a:ext cx="967796" cy="56490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1282" y="297981"/>
            <a:ext cx="1176273" cy="591209"/>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850" y="6029829"/>
            <a:ext cx="927795" cy="464846"/>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34162" y="5975798"/>
            <a:ext cx="877038" cy="516664"/>
          </a:xfrm>
          <a:prstGeom prst="rect">
            <a:avLst/>
          </a:prstGeom>
        </p:spPr>
      </p:pic>
    </p:spTree>
    <p:extLst>
      <p:ext uri="{BB962C8B-B14F-4D97-AF65-F5344CB8AC3E}">
        <p14:creationId xmlns:p14="http://schemas.microsoft.com/office/powerpoint/2010/main" val="21929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200"/>
                                  </p:iterate>
                                  <p:childTnLst>
                                    <p:set>
                                      <p:cBhvr>
                                        <p:cTn id="6" dur="1" fill="hold">
                                          <p:stCondLst>
                                            <p:cond delay="0"/>
                                          </p:stCondLst>
                                        </p:cTn>
                                        <p:tgtEl>
                                          <p:spTgt spid="6"/>
                                        </p:tgtEl>
                                        <p:attrNameLst>
                                          <p:attrName>style.visibility</p:attrName>
                                        </p:attrNameLst>
                                      </p:cBhvr>
                                      <p:to>
                                        <p:strVal val="visible"/>
                                      </p:to>
                                    </p:set>
                                  </p:childTnLst>
                                </p:cTn>
                              </p:par>
                              <p:par>
                                <p:cTn id="7" presetID="0" presetClass="path" presetSubtype="0" fill="hold" nodeType="withEffect">
                                  <p:stCondLst>
                                    <p:cond delay="0"/>
                                  </p:stCondLst>
                                  <p:childTnLst>
                                    <p:animMotion origin="layout" path="M -0.19818 -0.32431 L -0.19818 -0.32408 C -0.19792 -0.30185 -0.19896 -0.27894 -0.19714 -0.25672 C -0.19701 -0.25417 -0.19427 -0.25764 -0.19297 -0.25857 C -0.18971 -0.26111 -0.18932 -0.26389 -0.18659 -0.26783 C -0.18568 -0.26945 -0.18451 -0.27037 -0.18346 -0.27176 C -0.17852 -0.28496 -0.18138 -0.28056 -0.17604 -0.28681 C -0.16849 -0.30695 -0.18021 -0.27639 -0.1707 -0.29792 C -0.16914 -0.30162 -0.16797 -0.30556 -0.16654 -0.30926 L -0.16445 -0.31482 L -0.16237 -0.3206 L -0.16445 -0.31482 L -0.16654 -0.30926 L -0.16862 -0.30371 L -0.1707 -0.29236 C -0.17109 -0.29051 -0.17161 -0.28866 -0.17188 -0.28681 C -0.17318 -0.27732 -0.1724 -0.28172 -0.17396 -0.27361 C -0.17357 -0.26736 -0.17409 -0.26065 -0.17292 -0.25486 C -0.17253 -0.25301 -0.17083 -0.25301 -0.16966 -0.25301 C -0.16406 -0.25301 -0.15846 -0.25417 -0.15286 -0.25486 C -0.15169 -0.25602 -0.15052 -0.25695 -0.14961 -0.25857 C -0.14779 -0.26181 -0.14714 -0.26551 -0.14648 -0.26991 C -0.14609 -0.27222 -0.1457 -0.27477 -0.14544 -0.27732 C -0.1457 -0.28681 -0.14583 -0.29607 -0.14648 -0.30556 C -0.14661 -0.30741 -0.14727 -0.30926 -0.14753 -0.31111 C -0.14792 -0.31435 -0.14818 -0.31736 -0.14857 -0.3206 C -0.14818 -0.31181 -0.14805 -0.30301 -0.14753 -0.29422 C -0.1474 -0.29236 -0.14701 -0.29028 -0.14648 -0.28866 C -0.14414 -0.28125 -0.14102 -0.27199 -0.13594 -0.26991 L -0.13164 -0.26783 C -0.12643 -0.26852 -0.12096 -0.26783 -0.11589 -0.26991 C -0.11432 -0.27037 -0.11289 -0.27292 -0.11263 -0.27547 C -0.11094 -0.2963 -0.11081 -0.29445 -0.11693 -0.29792 C -0.1293 -0.29653 -0.12943 -0.30209 -0.1349 -0.29051 C -0.13568 -0.28866 -0.1362 -0.28681 -0.13698 -0.28496 C -0.13815 -0.27847 -0.1405 -0.27269 -0.13802 -0.26597 C -0.13659 -0.26227 -0.12982 -0.25926 -0.12852 -0.25857 L -0.12539 -0.25672 C -0.12227 -0.25787 -0.11979 -0.25834 -0.11693 -0.26042 C -0.1155 -0.26158 -0.11406 -0.26273 -0.11263 -0.26412 C -0.11159 -0.26528 -0.11068 -0.26713 -0.10951 -0.26783 C -0.10742 -0.26945 -0.10521 -0.27037 -0.10313 -0.27176 C -0.10208 -0.27222 -0.10104 -0.27338 -0.1 -0.27361 L -0.08737 -0.27547 C -0.08529 -0.27778 -0.08216 -0.28102 -0.08099 -0.28496 C -0.07995 -0.2882 -0.07891 -0.29607 -0.07891 -0.29584 C -0.07917 -0.30417 -0.0793 -0.3125 -0.07995 -0.3206 C -0.08008 -0.32246 -0.08034 -0.32454 -0.08099 -0.32616 C -0.08177 -0.32847 -0.08307 -0.32986 -0.08411 -0.33172 C -0.08516 -0.33125 -0.08646 -0.33125 -0.08737 -0.32986 C -0.08815 -0.32847 -0.08789 -0.32616 -0.08841 -0.32431 C -0.08893 -0.32222 -0.08971 -0.3206 -0.0905 -0.31875 L -0.09362 -0.30185 C -0.09401 -0.29977 -0.09414 -0.29769 -0.09466 -0.29607 L -0.09688 -0.29051 C -0.09714 -0.28797 -0.09753 -0.28542 -0.09792 -0.28287 C -0.09818 -0.28102 -0.09896 -0.2794 -0.09896 -0.27732 C -0.09896 -0.26922 -0.09818 -0.26111 -0.09792 -0.25301 C -0.09063 -0.26158 -0.09388 -0.25903 -0.08841 -0.26227 C -0.08737 -0.26366 -0.08633 -0.26505 -0.08516 -0.26597 C -0.08138 -0.26945 -0.07448 -0.26922 -0.07148 -0.26991 C -0.06862 -0.27107 -0.06589 -0.27269 -0.06302 -0.27361 C -0.05417 -0.27616 -0.05885 -0.275 -0.04922 -0.27732 C -0.04818 -0.27801 -0.04648 -0.27732 -0.04609 -0.27917 C -0.04557 -0.28172 -0.04661 -0.28426 -0.04714 -0.28681 C -0.04792 -0.29005 -0.05091 -0.2963 -0.05247 -0.29792 C -0.05339 -0.29908 -0.05456 -0.29931 -0.0556 -0.29977 C -0.05742 -0.29931 -0.05925 -0.29908 -0.06094 -0.29792 C -0.06419 -0.29584 -0.06432 -0.29329 -0.06615 -0.28866 C -0.06693 -0.28658 -0.07057 -0.27847 -0.07148 -0.27547 C -0.07201 -0.27361 -0.07214 -0.27176 -0.07253 -0.26991 C -0.07188 -0.26528 -0.07161 -0.25996 -0.0694 -0.25672 C -0.06849 -0.25533 -0.06719 -0.25579 -0.06615 -0.25486 C -0.0651 -0.25371 -0.06406 -0.25232 -0.06302 -0.25093 C -0.05807 -0.25162 -0.05313 -0.25185 -0.04818 -0.25301 C -0.04714 -0.25324 -0.04609 -0.25417 -0.04505 -0.25486 C -0.04245 -0.25602 -0.03633 -0.2581 -0.03451 -0.26042 C -0.03346 -0.26158 -0.03255 -0.26343 -0.03138 -0.26412 C -0.02969 -0.26528 -0.02773 -0.26528 -0.02604 -0.26597 C -0.025 -0.26644 -0.02396 -0.26736 -0.02292 -0.26783 C -0.02188 -0.26922 -0.02044 -0.26991 -0.01966 -0.27176 C -0.01901 -0.27315 -0.01862 -0.27547 -0.01862 -0.27732 C -0.01862 -0.28542 -0.01849 -0.29398 -0.01966 -0.30185 C -0.02005 -0.30371 -0.02188 -0.30301 -0.02292 -0.30371 C -0.02565 -0.30301 -0.02852 -0.30255 -0.03138 -0.30185 C -0.03242 -0.30139 -0.03372 -0.30116 -0.03451 -0.29977 C -0.03633 -0.29676 -0.03789 -0.29283 -0.03867 -0.28866 L -0.04089 -0.27732 C -0.0405 -0.27037 -0.04036 -0.26343 -0.03971 -0.25672 C -0.03958 -0.25463 -0.03932 -0.25278 -0.03867 -0.25093 C -0.03789 -0.24884 -0.03685 -0.24676 -0.03555 -0.24537 C -0.03464 -0.24422 -0.03346 -0.24422 -0.03242 -0.24352 C -0.02956 -0.24422 -0.02669 -0.24445 -0.02396 -0.24537 C -0.02175 -0.2463 -0.01758 -0.24908 -0.01758 -0.24884 C -0.01042 -0.26204 -0.01289 -0.25602 -0.00911 -0.26597 C -0.00872 -0.26783 -0.00794 -0.26968 -0.00807 -0.27176 C -0.00833 -0.27917 -0.00872 -0.29144 -0.01237 -0.29792 C -0.01315 -0.29954 -0.01432 -0.30093 -0.0155 -0.30185 C -0.01745 -0.30324 -0.02188 -0.30556 -0.02188 -0.30533 C -0.02487 -0.30486 -0.03177 -0.30509 -0.03555 -0.30185 C -0.03672 -0.3007 -0.03763 -0.29931 -0.03867 -0.29792 C -0.03802 -0.29607 -0.03789 -0.29259 -0.03659 -0.29236 C -0.03034 -0.29121 -0.02396 -0.29306 -0.01758 -0.29422 C -0.01654 -0.29445 -0.0155 -0.2956 -0.01445 -0.29607 C -0.01302 -0.29676 -0.01159 -0.29722 -0.01016 -0.29792 C 0.00039 -0.30347 -0.01602 -0.29584 -0.00286 -0.30185 L 0.00885 -0.29977 C 0.01016 -0.29861 0.0082 -0.29491 0.00781 -0.29236 C 0.00664 -0.28565 0.0069 -0.28727 0.00456 -0.28102 C 0.0043 -0.27917 0.00404 -0.27732 0.00352 -0.27547 C 0.00299 -0.27338 0.00195 -0.27199 0.00143 -0.26991 C 0.00052 -0.26621 -0.00065 -0.25857 -0.00065 -0.25834 C -0.00039 -0.26297 -0.00026 -0.26736 0.00039 -0.27176 C 0.00169 -0.28033 0.00599 -0.28565 0.0099 -0.29051 C 0.01094 -0.2919 0.01185 -0.29329 0.01302 -0.29422 C 0.01406 -0.29514 0.01523 -0.29537 0.01628 -0.29607 C 0.01914 -0.29838 0.02461 -0.30371 0.02461 -0.30347 C 0.02604 -0.30301 0.02825 -0.30417 0.02891 -0.30185 C 0.02969 -0.29884 0.02825 -0.29537 0.02786 -0.29236 C 0.02669 -0.28449 0.02565 -0.2838 0.02253 -0.27547 C 0.02187 -0.27361 0.02083 -0.27199 0.02044 -0.26991 C 0.01979 -0.26597 0.01784 -0.25463 0.01836 -0.25857 C 0.01862 -0.26158 0.01862 -0.26505 0.0194 -0.26783 C 0.02044 -0.27199 0.02227 -0.27547 0.02357 -0.27917 C 0.02435 -0.28102 0.02461 -0.28357 0.02578 -0.28496 C 0.03294 -0.29352 0.02969 -0.29097 0.03529 -0.29422 C 0.03659 -0.29352 0.03828 -0.29398 0.03945 -0.29236 C 0.04036 -0.29121 0.04036 -0.28866 0.04049 -0.28681 C 0.04388 -0.2169 0.03984 -0.2713 0.04258 -0.23611 C 0.04297 -0.23912 0.04284 -0.24259 0.04362 -0.24537 C 0.0444 -0.24769 0.0457 -0.24931 0.04687 -0.25093 C 0.04883 -0.25371 0.05104 -0.25602 0.05312 -0.25857 C 0.05599 -0.26204 0.05729 -0.26366 0.06055 -0.26597 C 0.06263 -0.26759 0.0651 -0.26759 0.06693 -0.26991 L 0.07331 -0.27732 L 0.07643 -0.28102 C 0.07695 -0.28241 0.08008 -0.28982 0.07956 -0.29236 C 0.07917 -0.29491 0.07747 -0.29607 0.07643 -0.29792 L 0.0595 -0.29607 C 0.05677 -0.29445 0.05521 -0.28426 0.0543 -0.27917 C 0.05456 -0.27222 0.05417 -0.26505 0.05534 -0.25857 C 0.05573 -0.25648 0.05716 -0.25486 0.05846 -0.25486 C 0.06341 -0.25417 0.06836 -0.25602 0.07331 -0.25672 C 0.08229 -0.26736 0.07083 -0.25463 0.07956 -0.26227 C 0.08776 -0.26968 0.07799 -0.2632 0.08594 -0.26783 C 0.09883 -0.26412 0.08672 -0.26875 0.09648 -0.26227 C 0.09792 -0.26134 0.09935 -0.26111 0.10078 -0.26042 C 0.10182 -0.25996 0.10286 -0.25926 0.10391 -0.25857 C 0.11523 -0.26528 0.10625 -0.2581 0.11341 -0.26783 C 0.11536 -0.2706 0.11979 -0.27547 0.11979 -0.27523 C 0.12005 -0.27732 0.12031 -0.2794 0.12083 -0.28102 C 0.12135 -0.2831 0.1224 -0.28472 0.12292 -0.28681 C 0.12383 -0.29028 0.12435 -0.29422 0.125 -0.29792 L 0.12604 -0.30371 C 0.12578 -0.30926 0.12617 -0.31528 0.125 -0.3206 C 0.12474 -0.32199 0.11784 -0.32801 0.11758 -0.32801 C 0.11641 -0.32801 0.11966 -0.32523 0.12083 -0.32431 C 0.12174 -0.32338 0.12292 -0.32315 0.12396 -0.32246 C 0.12044 -0.30996 0.12344 -0.31968 0.11862 -0.30741 C 0.11719 -0.30371 0.11523 -0.30047 0.11445 -0.29607 C 0.11289 -0.28797 0.11419 -0.2919 0.11029 -0.28496 L 0.10703 -0.26783 L 0.10599 -0.26227 L 0.10495 -0.25672 C 0.10534 -0.25417 0.10469 -0.25 0.10599 -0.24908 C 0.10872 -0.24746 0.11172 -0.25 0.11445 -0.25093 C 0.11667 -0.25185 0.11862 -0.25347 0.12083 -0.25486 C 0.12187 -0.25533 0.12305 -0.25556 0.12396 -0.25672 C 0.12812 -0.26158 0.12591 -0.25972 0.13034 -0.26227 L 0.13659 -0.26991 C 0.13776 -0.27107 0.13893 -0.27199 0.13984 -0.27361 C 0.14089 -0.27547 0.14206 -0.27709 0.14297 -0.27917 C 0.14375 -0.28102 0.14414 -0.28334 0.14505 -0.28496 C 0.14596 -0.28634 0.14727 -0.28727 0.14831 -0.28866 C 0.14857 -0.29051 0.14883 -0.29236 0.14935 -0.29422 C 0.14987 -0.2963 0.15169 -0.29769 0.15143 -0.29977 C 0.15117 -0.30209 0.14935 -0.30232 0.14831 -0.30371 C 0.14505 -0.30301 0.14193 -0.30278 0.1388 -0.30185 C 0.13659 -0.30093 0.13242 -0.29792 0.13242 -0.29769 C 0.13138 -0.29607 0.13008 -0.29468 0.1293 -0.29236 C 0.12865 -0.29074 0.12825 -0.28866 0.12825 -0.28681 C 0.12825 -0.27732 0.12839 -0.26783 0.1293 -0.25857 C 0.12943 -0.25625 0.1306 -0.25463 0.13138 -0.25301 C 0.13385 -0.24746 0.13464 -0.24722 0.13776 -0.24352 C 0.14128 -0.24468 0.14479 -0.24584 0.14831 -0.24722 C 0.14935 -0.24769 0.15052 -0.24792 0.15143 -0.24908 C 0.15247 -0.25047 0.15286 -0.25301 0.15352 -0.25486 L 0.1556 -0.26597 L 0.15677 -0.27176 C 0.15599 -0.27547 0.15586 -0.27963 0.15456 -0.28287 C 0.15325 -0.28681 0.14831 -0.29514 0.14505 -0.29792 C 0.14414 -0.29884 0.14297 -0.29954 0.14193 -0.29977 C 0.14089 -0.30023 0.13984 -0.29977 0.1388 -0.29977 L 0.15781 -0.28866 C 0.16055 -0.28611 0.16354 -0.2838 0.16628 -0.28102 C 0.16849 -0.27894 0.17044 -0.27616 0.17253 -0.27361 C 0.17357 -0.27222 0.17448 -0.2706 0.17578 -0.26991 C 0.18008 -0.26713 0.17799 -0.26898 0.18203 -0.26412 C 0.18229 -0.26273 0.18385 -0.25301 0.18529 -0.25301 C 0.18672 -0.25301 0.18724 -0.25672 0.18841 -0.25857 C 0.19023 -0.26806 0.18828 -0.26088 0.19245 -0.26991 C 0.19492 -0.27477 0.19805 -0.2838 0.2 -0.28866 L 0.2043 -0.29977 C 0.20781 -0.31875 0.20234 -0.28935 0.20638 -0.31297 C 0.2069 -0.3169 0.20781 -0.3206 0.20846 -0.32431 L 0.2095 -0.32986 C 0.21055 -0.32801 0.21224 -0.32685 0.21276 -0.32431 C 0.21367 -0.31945 0.21328 -0.31435 0.2138 -0.30926 C 0.21406 -0.30509 0.21497 -0.29676 0.21575 -0.29236 C 0.21615 -0.29051 0.21654 -0.28866 0.21693 -0.28681 C 0.21732 -0.28241 0.21758 -0.27801 0.21797 -0.27361 C 0.21823 -0.27107 0.21875 -0.26852 0.21901 -0.26597 C 0.21979 -0.25741 0.22161 -0.23102 0.22096 -0.23982 C 0.22083 -0.24722 0.22083 -0.25486 0.22005 -0.26227 C 0.21979 -0.26621 0.21875 -0.26991 0.21797 -0.27361 L 0.21575 -0.28496 C 0.21536 -0.28681 0.21536 -0.28889 0.21484 -0.29051 L 0.21276 -0.29607 C 0.21237 -0.29792 0.21211 -0.3 0.21159 -0.30185 C 0.21094 -0.30371 0.2099 -0.30533 0.2095 -0.30741 C 0.20885 -0.31111 0.20885 -0.31482 0.20846 -0.31875 C 0.20729 -0.31736 0.20612 -0.31644 0.20534 -0.31482 C 0.20273 -0.31065 0.19792 -0.30185 0.19792 -0.30162 C 0.19753 -0.29977 0.19727 -0.29792 0.19687 -0.29607 C 0.19557 -0.29213 0.19245 -0.28588 0.19049 -0.28287 C 0.18958 -0.28148 0.18841 -0.28056 0.18724 -0.27917 C 0.18841 -0.27847 0.18945 -0.27755 0.19049 -0.27732 C 0.21575 -0.27408 0.22174 -0.2757 0.24857 -0.27732 C 0.25807 -0.28287 0.25325 -0.27662 0.25599 -0.28681 C 0.25664 -0.28866 0.25742 -0.29051 0.25807 -0.29236 C 0.2599 -0.30209 0.26029 -0.30232 0.26029 -0.31667 C 0.26029 -0.32176 0.2595 -0.32685 0.25924 -0.33172 C 0.25807 -0.33125 0.25677 -0.33125 0.25599 -0.32986 C 0.25195 -0.32269 0.25143 -0.31644 0.24961 -0.30741 L 0.24753 -0.29607 C 0.24727 -0.29422 0.24674 -0.29236 0.24648 -0.29051 C 0.24518 -0.27917 0.24596 -0.28403 0.24427 -0.27547 C 0.24388 -0.27037 0.24219 -0.26505 0.24336 -0.26042 C 0.24388 -0.25741 0.24687 -0.25857 0.24857 -0.25857 C 0.25156 -0.25857 0.2569 -0.2669 0.25807 -0.26783 C 0.26367 -0.27292 0.26081 -0.27107 0.26654 -0.27361 C 0.26758 -0.27547 0.26849 -0.27778 0.26979 -0.27917 C 0.272 -0.28195 0.28099 -0.28287 0.28138 -0.28287 C 0.28242 -0.28426 0.28333 -0.28611 0.2845 -0.28681 C 0.28698 -0.28797 0.28971 -0.28681 0.29193 -0.28866 C 0.2931 -0.28959 0.29336 -0.29236 0.29401 -0.29422 C 0.29375 -0.30232 0.29414 -0.31065 0.29297 -0.31875 C 0.29232 -0.32292 0.2888 -0.32986 0.2888 -0.32963 C 0.28737 -0.32616 0.28529 -0.32292 0.2845 -0.31875 C 0.28203 -0.30509 0.28503 -0.32199 0.28242 -0.30556 C 0.28216 -0.30371 0.28164 -0.30185 0.28138 -0.29977 C 0.2806 -0.29491 0.28021 -0.28982 0.2793 -0.28496 C 0.27891 -0.28287 0.27865 -0.28102 0.27825 -0.27917 C 0.2776 -0.27709 0.27682 -0.27547 0.27604 -0.27361 C 0.2737 -0.25278 0.27279 -0.26088 0.275 -0.24908 L 0.28346 -0.25301 C 0.2849 -0.25347 0.28633 -0.25394 0.28776 -0.25486 C 0.28984 -0.25602 0.29219 -0.25625 0.29401 -0.25857 C 0.30859 -0.2757 0.29479 -0.26088 0.30352 -0.26783 C 0.30638 -0.27014 0.30911 -0.27338 0.31198 -0.27547 C 0.3138 -0.27685 0.31992 -0.27847 0.32148 -0.27917 C 0.3237 -0.28033 0.32565 -0.28172 0.32786 -0.28287 C 0.3293 -0.2838 0.33073 -0.28403 0.33203 -0.28496 C 0.33411 -0.28588 0.33932 -0.28935 0.34049 -0.29051 C 0.34271 -0.29259 0.34479 -0.29537 0.34687 -0.29792 C 0.34792 -0.29931 0.34909 -0.30023 0.35 -0.30185 C 0.35404 -0.3088 0.35182 -0.30648 0.35638 -0.30926 C 0.35677 -0.31181 0.35833 -0.31482 0.35742 -0.31667 C 0.35599 -0.31991 0.35325 -0.31922 0.35104 -0.3206 L 0.34792 -0.32246 C 0.34375 -0.32176 0.33932 -0.32269 0.33529 -0.3206 C 0.33411 -0.31991 0.33424 -0.3169 0.33424 -0.31482 C 0.33424 -0.30857 0.3345 -0.30232 0.33529 -0.29607 C 0.33594 -0.29121 0.33971 -0.28727 0.34154 -0.28496 C 0.3487 -0.27593 0.34089 -0.28542 0.34792 -0.27917 C 0.34909 -0.27824 0.35 -0.27662 0.35104 -0.27547 C 0.35221 -0.26968 0.35325 -0.26713 0.35104 -0.26042 C 0.34987 -0.25672 0.34661 -0.25648 0.34479 -0.25486 C 0.34362 -0.25371 0.34271 -0.25185 0.34154 -0.25093 C 0.33958 -0.24954 0.33529 -0.24722 0.33529 -0.24699 C 0.33281 -0.24792 0.32995 -0.24676 0.32786 -0.24908 C 0.32565 -0.25162 0.32448 -0.25625 0.32357 -0.26042 C 0.32331 -0.26227 0.32161 -0.26528 0.32253 -0.26597 C 0.3237 -0.26713 0.32474 -0.26366 0.32578 -0.26227 C 0.33307 -0.26297 0.34062 -0.2625 0.34792 -0.26412 C 0.35039 -0.26459 0.35312 -0.26991 0.35534 -0.27176 C 0.35625 -0.27269 0.35742 -0.27269 0.35846 -0.27361 C 0.36575 -0.28009 0.35703 -0.27523 0.36589 -0.27917 C 0.36823 -0.28195 0.37057 -0.28426 0.37227 -0.28866 C 0.37279 -0.29028 0.37279 -0.29236 0.37331 -0.29422 C 0.37734 -0.3088 0.37383 -0.29144 0.37643 -0.30556 C 0.37357 -0.32361 0.37539 -0.32176 0.37331 -0.31297 C 0.37266 -0.31042 0.37187 -0.3081 0.37109 -0.30556 C 0.37057 -0.30139 0.36901 -0.28935 0.36797 -0.28681 C 0.36732 -0.28496 0.36641 -0.2831 0.36589 -0.28102 C 0.3651 -0.27847 0.36406 -0.27037 0.3638 -0.26783 C 0.36406 -0.26297 0.36263 -0.25625 0.36484 -0.25301 C 0.36667 -0.25 0.36992 -0.25278 0.37227 -0.25486 C 0.37318 -0.25579 0.37005 -0.25602 0.36901 -0.25672 C 0.36836 -0.25857 0.36771 -0.26065 0.36693 -0.26227 C 0.36263 -0.27153 0.36458 -0.26412 0.36055 -0.27547 C 0.35911 -0.27963 0.3582 -0.2838 0.35742 -0.28866 C 0.35703 -0.29097 0.35677 -0.29352 0.35638 -0.29607 C 0.36367 -0.32824 0.35833 -0.3132 0.40182 -0.30371 C 0.40325 -0.30324 0.40143 -0.29838 0.40078 -0.29607 C 0.39961 -0.29213 0.39648 -0.28496 0.39648 -0.28472 C 0.39609 -0.28241 0.39583 -0.27986 0.39544 -0.27732 C 0.39479 -0.27361 0.39336 -0.26597 0.39336 -0.26574 C 0.39375 -0.26297 0.39271 -0.25787 0.3944 -0.25672 C 0.397 -0.25463 0.40013 -0.25741 0.40286 -0.25857 C 0.40651 -0.26019 0.40716 -0.2632 0.41029 -0.26597 C 0.4112 -0.2669 0.41237 -0.26736 0.41341 -0.26783 C 0.41862 -0.28195 0.41198 -0.26482 0.41875 -0.27917 C 0.41953 -0.28102 0.42005 -0.28287 0.42083 -0.28496 C 0.42044 -0.28102 0.42018 -0.27732 0.41979 -0.27361 C 0.41914 -0.26852 0.41758 -0.25857 0.41758 -0.25834 C 0.41797 -0.25347 0.41628 -0.24607 0.41875 -0.24352 C 0.422 -0.24005 0.4293 -0.24491 0.43346 -0.24722 C 0.44505 -0.26783 0.43112 -0.2456 0.44193 -0.25672 C 0.44323 -0.25787 0.44401 -0.26065 0.44505 -0.26227 C 0.44648 -0.26435 0.44805 -0.26574 0.44935 -0.26783 C 0.44961 -0.26852 0.45417 -0.27917 0.45456 -0.28102 C 0.45547 -0.28472 0.45677 -0.29236 0.45677 -0.29213 C 0.45638 -0.29607 0.45742 -0.30139 0.45573 -0.30371 C 0.45391 -0.30579 0.45143 -0.30232 0.44935 -0.30185 C 0.4474 -0.30116 0.44297 -0.29977 0.44089 -0.29792 C 0.43971 -0.29699 0.43893 -0.29514 0.43776 -0.29422 C 0.43568 -0.29259 0.43138 -0.29051 0.43138 -0.29028 C 0.43099 -0.28866 0.43086 -0.28658 0.43034 -0.28496 C 0.42878 -0.2794 0.425 -0.2757 0.4293 -0.26783 C 0.43073 -0.26528 0.43346 -0.26667 0.43555 -0.26597 C 0.43698 -0.26667 0.43867 -0.26621 0.43984 -0.26783 C 0.44284 -0.27246 0.44115 -0.27616 0.44297 -0.28102 C 0.44531 -0.28727 0.44635 -0.28611 0.44935 -0.29051 C 0.45052 -0.29213 0.45143 -0.29422 0.45247 -0.29607 C 0.45325 -0.29977 0.45339 -0.30417 0.45456 -0.30741 C 0.45794 -0.31621 0.45638 -0.31088 0.45885 -0.32431 C 0.46029 -0.33218 0.46055 -0.33148 0.45781 -0.32431 C 0.45742 -0.31991 0.45703 -0.31204 0.45573 -0.30741 C 0.45508 -0.30533 0.45404 -0.30371 0.45352 -0.30185 C 0.45156 -0.29375 0.45156 -0.29051 0.45039 -0.28287 C 0.45013 -0.28102 0.44974 -0.27917 0.44935 -0.27732 C 0.45 -0.26297 0.44727 -0.25764 0.45352 -0.25301 C 0.45495 -0.25185 0.45638 -0.25162 0.45781 -0.25093 C 0.4599 -0.25162 0.46224 -0.25093 0.46406 -0.25301 C 0.4651 -0.25394 0.46445 -0.25695 0.46523 -0.25857 C 0.46602 -0.26042 0.46732 -0.26111 0.46836 -0.26227 C 0.46901 -0.26412 0.4694 -0.26667 0.47044 -0.26783 C 0.4724 -0.27014 0.47474 -0.27037 0.47682 -0.27176 C 0.48333 -0.27547 0.47669 -0.27199 0.48737 -0.27547 C 0.49023 -0.27639 0.49206 -0.27755 0.49479 -0.27917 C 0.49505 -0.28102 0.49583 -0.28287 0.49583 -0.28496 C 0.49583 -0.28935 0.49453 -0.29537 0.49375 -0.29977 C 0.48906 -0.29931 0.48437 -0.3 0.47995 -0.29792 C 0.47852 -0.29746 0.47799 -0.29398 0.47682 -0.29236 C 0.47578 -0.29097 0.47461 -0.29005 0.47357 -0.28866 C 0.47057 -0.28403 0.47044 -0.28287 0.46836 -0.27732 C 0.46875 -0.27292 0.46849 -0.26829 0.4694 -0.26412 C 0.47083 -0.25764 0.47383 -0.2581 0.47682 -0.25672 C 0.47786 -0.25602 0.47891 -0.25533 0.47995 -0.25486 C 0.48307 -0.25579 0.48984 -0.25718 0.49258 -0.26042 C 0.49375 -0.26158 0.49466 -0.2632 0.49583 -0.26412 C 0.49674 -0.26505 0.49805 -0.26528 0.49896 -0.26597 C 0.50169 -0.26852 0.50469 -0.27338 0.50638 -0.27732 C 0.50794 -0.28079 0.50977 -0.28426 0.51055 -0.28866 C 0.51185 -0.29514 0.51159 -0.29607 0.51484 -0.30185 C 0.51575 -0.30324 0.51693 -0.30417 0.51797 -0.30556 C 0.51979 -0.2956 0.51966 -0.30162 0.51484 -0.28866 L 0.51276 -0.28287 C 0.51198 -0.27917 0.51185 -0.275 0.51055 -0.27176 C 0.5099 -0.26991 0.50911 -0.26806 0.50846 -0.26597 C 0.50794 -0.26435 0.50638 -0.26042 0.50742 -0.26042 C 0.50924 -0.26042 0.51029 -0.26412 0.51172 -0.26597 C 0.51237 -0.26783 0.51289 -0.27014 0.5138 -0.27176 C 0.51471 -0.27338 0.51589 -0.27408 0.51693 -0.27547 C 0.52786 -0.28935 0.51289 -0.2713 0.52747 -0.28866 L 0.53073 -0.29236 L 0.53385 -0.29607 C 0.53828 -0.28449 0.53698 -0.29005 0.5349 -0.26597 C 0.5345 -0.26204 0.53398 -0.2581 0.53281 -0.25486 C 0.53203 -0.25301 0.52982 -0.2507 0.53073 -0.24908 C 0.53151 -0.24746 0.53281 -0.25139 0.53385 -0.25301 C 0.54193 -0.26505 0.53229 -0.25301 0.54023 -0.26227 C 0.54062 -0.2632 0.54492 -0.27315 0.54544 -0.27547 C 0.54635 -0.27917 0.54753 -0.28681 0.54753 -0.28658 C 0.54792 -0.29167 0.54818 -0.29676 0.54857 -0.30185 C 0.54935 -0.3088 0.54974 -0.30857 0.55078 -0.31482 C 0.55117 -0.31736 0.55117 -0.32014 0.55182 -0.32246 C 0.55234 -0.32454 0.55339 -0.32593 0.55391 -0.32801 C 0.55443 -0.32986 0.55612 -0.33357 0.55495 -0.33357 C 0.55352 -0.33357 0.55273 -0.33009 0.55182 -0.32801 C 0.54466 -0.31273 0.55677 -0.33565 0.54753 -0.31111 L 0.54544 -0.30556 C 0.54479 -0.30047 0.54323 -0.2956 0.54336 -0.29051 C 0.54349 -0.28773 0.54284 -0.26412 0.54544 -0.25486 C 0.54596 -0.25278 0.54687 -0.25093 0.54753 -0.24908 C 0.54935 -0.24977 0.55221 -0.24792 0.55286 -0.25093 C 0.55612 -0.2669 0.55234 -0.26898 0.54753 -0.27547 C 0.54687 -0.27732 0.54635 -0.2794 0.54544 -0.28102 C 0.53763 -0.29514 0.54414 -0.27917 0.53906 -0.29236 C 0.5388 -0.29422 0.53711 -0.29699 0.53802 -0.29792 C 0.5401 -0.30047 0.54297 -0.29931 0.54544 -0.29977 C 0.54857 -0.30047 0.55182 -0.30093 0.55495 -0.30185 C 0.55677 -0.30209 0.55846 -0.30301 0.56029 -0.30371 C 0.56276 -0.3044 0.56771 -0.30556 0.56771 -0.30533 L 0.49687 -0.1044 " pathEditMode="relative" rAng="0"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8" dur="3800" fill="hold"/>
                                        <p:tgtEl>
                                          <p:spTgt spid="3"/>
                                        </p:tgtEl>
                                        <p:attrNameLst>
                                          <p:attrName>ppt_x</p:attrName>
                                          <p:attrName>ppt_y</p:attrName>
                                        </p:attrNameLst>
                                      </p:cBhvr>
                                      <p:rCtr x="38281" y="10532"/>
                                    </p:animMotion>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787542" y="1267034"/>
            <a:ext cx="6790566" cy="4401205"/>
          </a:xfrm>
          <a:prstGeom prst="rect">
            <a:avLst/>
          </a:prstGeom>
          <a:noFill/>
          <a:ln w="57150">
            <a:solidFill>
              <a:schemeClr val="tx1"/>
            </a:solidFill>
          </a:ln>
        </p:spPr>
        <p:txBody>
          <a:bodyPr wrap="square" rtlCol="0">
            <a:spAutoFit/>
          </a:bodyPr>
          <a:lstStyle/>
          <a:p>
            <a:r>
              <a:rPr lang="en-US" sz="2000" b="1" dirty="0" smtClean="0">
                <a:solidFill>
                  <a:srgbClr val="7030A0"/>
                </a:solidFill>
                <a:latin typeface="Bodoni MT Black" panose="02070A03080606020203" pitchFamily="18" charset="0"/>
              </a:rPr>
              <a:t>Just before midnight, Bangabandhu send the declaration of Independence to Mr. Zohur</a:t>
            </a:r>
            <a:r>
              <a:rPr lang="en-US" sz="2000" b="1" dirty="0">
                <a:solidFill>
                  <a:srgbClr val="7030A0"/>
                </a:solidFill>
                <a:latin typeface="Bodoni MT Black" panose="02070A03080606020203" pitchFamily="18" charset="0"/>
              </a:rPr>
              <a:t> </a:t>
            </a:r>
            <a:r>
              <a:rPr lang="en-US" sz="2000" b="1" dirty="0" smtClean="0">
                <a:solidFill>
                  <a:srgbClr val="7030A0"/>
                </a:solidFill>
                <a:latin typeface="Bodoni MT Black" panose="02070A03080606020203" pitchFamily="18" charset="0"/>
              </a:rPr>
              <a:t>Ahmed Chowdhury at Chittagong via wireless. At the darkest part of that night, the Pakistan Army surrounded his home and started firing at random. The situation agitated Bangabandhu much and he asked them to stop. But soon he instructed to get ready to Go with them. Begum Mujib packed his necessary belongings. After Bangabandhu left She was at a loss what to do and where to go with her children. However, being a Supportive wife of the great leader all through her life, she soon pulled up her mental strength. But her anxiety continued till the end of the war.   </a:t>
            </a:r>
            <a:endParaRPr lang="en-US" sz="2000" b="1" dirty="0">
              <a:solidFill>
                <a:srgbClr val="7030A0"/>
              </a:solidFill>
              <a:latin typeface="Bodoni MT Black" panose="02070A03080606020203" pitchFamily="18" charset="0"/>
            </a:endParaRPr>
          </a:p>
        </p:txBody>
      </p:sp>
      <p:grpSp>
        <p:nvGrpSpPr>
          <p:cNvPr id="12" name="Group 11"/>
          <p:cNvGrpSpPr/>
          <p:nvPr/>
        </p:nvGrpSpPr>
        <p:grpSpPr>
          <a:xfrm>
            <a:off x="1107584" y="1426096"/>
            <a:ext cx="3564047" cy="4086063"/>
            <a:chOff x="1284167" y="1181101"/>
            <a:chExt cx="3465633" cy="4241799"/>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6689" y="1181101"/>
              <a:ext cx="3453111" cy="1727200"/>
            </a:xfrm>
            <a:prstGeom prst="rect">
              <a:avLst/>
            </a:prstGeom>
            <a:ln>
              <a:noFill/>
            </a:ln>
            <a:effectLst>
              <a:outerShdw blurRad="190500" algn="tl" rotWithShape="0">
                <a:srgbClr val="000000">
                  <a:alpha val="70000"/>
                </a:srgbClr>
              </a:outerShdw>
            </a:effec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4167" y="2908301"/>
              <a:ext cx="1630764" cy="2514599"/>
            </a:xfrm>
            <a:prstGeom prst="rect">
              <a:avLst/>
            </a:prstGeom>
            <a:ln>
              <a:noFill/>
            </a:ln>
            <a:effectLst>
              <a:outerShdw blurRad="190500" algn="tl" rotWithShape="0">
                <a:srgbClr val="000000">
                  <a:alpha val="70000"/>
                </a:srgbClr>
              </a:outerShdw>
            </a:effec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7455" y="2908301"/>
              <a:ext cx="1822343" cy="2514599"/>
            </a:xfrm>
            <a:prstGeom prst="rect">
              <a:avLst/>
            </a:prstGeom>
            <a:ln>
              <a:noFill/>
            </a:ln>
            <a:effectLst>
              <a:outerShdw blurRad="190500" algn="tl" rotWithShape="0">
                <a:srgbClr val="000000">
                  <a:alpha val="70000"/>
                </a:srgbClr>
              </a:outerShdw>
            </a:effectLst>
          </p:spPr>
        </p:pic>
      </p:grpSp>
      <p:grpSp>
        <p:nvGrpSpPr>
          <p:cNvPr id="17" name="Group 16"/>
          <p:cNvGrpSpPr/>
          <p:nvPr/>
        </p:nvGrpSpPr>
        <p:grpSpPr>
          <a:xfrm>
            <a:off x="0" y="0"/>
            <a:ext cx="12192000" cy="6858000"/>
            <a:chOff x="0" y="0"/>
            <a:chExt cx="12192000" cy="6858000"/>
          </a:xfrm>
        </p:grpSpPr>
        <p:grpSp>
          <p:nvGrpSpPr>
            <p:cNvPr id="6" name="Group 5"/>
            <p:cNvGrpSpPr/>
            <p:nvPr/>
          </p:nvGrpSpPr>
          <p:grpSpPr>
            <a:xfrm>
              <a:off x="0" y="0"/>
              <a:ext cx="12192000" cy="6858000"/>
              <a:chOff x="0" y="0"/>
              <a:chExt cx="12192000" cy="6858000"/>
            </a:xfrm>
          </p:grpSpPr>
          <p:sp>
            <p:nvSpPr>
              <p:cNvPr id="4" name="Frame 3"/>
              <p:cNvSpPr/>
              <p:nvPr/>
            </p:nvSpPr>
            <p:spPr>
              <a:xfrm>
                <a:off x="0" y="0"/>
                <a:ext cx="12192000" cy="6858000"/>
              </a:xfrm>
              <a:prstGeom prst="frame">
                <a:avLst>
                  <a:gd name="adj1" fmla="val 3298"/>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44699" y="244699"/>
                <a:ext cx="11719774" cy="6375042"/>
              </a:xfrm>
              <a:prstGeom prst="frame">
                <a:avLst>
                  <a:gd name="adj1" fmla="val 2894"/>
                </a:avLst>
              </a:prstGeom>
              <a:solidFill>
                <a:srgbClr val="00B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79100" y="5765801"/>
              <a:ext cx="1163309" cy="634772"/>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4975" y="5765801"/>
              <a:ext cx="1063625" cy="672438"/>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575" y="403225"/>
              <a:ext cx="1165225" cy="787071"/>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64800" y="372892"/>
              <a:ext cx="1689637" cy="719306"/>
            </a:xfrm>
            <a:prstGeom prst="rect">
              <a:avLst/>
            </a:prstGeom>
          </p:spPr>
        </p:pic>
      </p:grpSp>
    </p:spTree>
    <p:extLst>
      <p:ext uri="{BB962C8B-B14F-4D97-AF65-F5344CB8AC3E}">
        <p14:creationId xmlns:p14="http://schemas.microsoft.com/office/powerpoint/2010/main" val="281811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right)">
                                      <p:cBhvr>
                                        <p:cTn id="8" dur="500"/>
                                        <p:tgtEl>
                                          <p:spTgt spid="1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ppt_x</p:attrName>
                                        </p:attrNameLst>
                                      </p:cBhvr>
                                      <p:tavLst>
                                        <p:tav tm="0">
                                          <p:val>
                                            <p:strVal val="#ppt_x+#ppt_w*1.125000"/>
                                          </p:val>
                                        </p:tav>
                                        <p:tav tm="100000">
                                          <p:val>
                                            <p:strVal val="#ppt_x"/>
                                          </p:val>
                                        </p:tav>
                                      </p:tavLst>
                                    </p:anim>
                                    <p:animEffect transition="in" filter="wipe(left)">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12192000" cy="6858000"/>
            <a:chOff x="0" y="0"/>
            <a:chExt cx="12192000" cy="6858000"/>
          </a:xfrm>
        </p:grpSpPr>
        <p:sp>
          <p:nvSpPr>
            <p:cNvPr id="4" name="Frame 3"/>
            <p:cNvSpPr/>
            <p:nvPr/>
          </p:nvSpPr>
          <p:spPr>
            <a:xfrm>
              <a:off x="0" y="0"/>
              <a:ext cx="12192000" cy="6858000"/>
            </a:xfrm>
            <a:prstGeom prst="frame">
              <a:avLst>
                <a:gd name="adj1" fmla="val 2871"/>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15900" y="215900"/>
              <a:ext cx="11760200" cy="6426200"/>
            </a:xfrm>
            <a:prstGeom prst="frame">
              <a:avLst>
                <a:gd name="adj1" fmla="val 2476"/>
              </a:avLst>
            </a:prstGeom>
            <a:solidFill>
              <a:srgbClr val="00B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250" y="365125"/>
            <a:ext cx="1093184" cy="63942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7494" y="267417"/>
            <a:ext cx="1729781" cy="73713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951" y="5911403"/>
            <a:ext cx="1080484" cy="56083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76586" y="5911403"/>
            <a:ext cx="1118538" cy="548133"/>
          </a:xfrm>
          <a:prstGeom prst="rect">
            <a:avLst/>
          </a:prstGeom>
        </p:spPr>
      </p:pic>
      <p:sp>
        <p:nvSpPr>
          <p:cNvPr id="2" name="TextBox 1"/>
          <p:cNvSpPr txBox="1"/>
          <p:nvPr/>
        </p:nvSpPr>
        <p:spPr>
          <a:xfrm>
            <a:off x="834511" y="1690062"/>
            <a:ext cx="7248881" cy="3477875"/>
          </a:xfrm>
          <a:prstGeom prst="rect">
            <a:avLst/>
          </a:prstGeom>
          <a:noFill/>
          <a:ln w="57150">
            <a:solidFill>
              <a:schemeClr val="tx1"/>
            </a:solidFill>
          </a:ln>
        </p:spPr>
        <p:txBody>
          <a:bodyPr wrap="square" rtlCol="0">
            <a:spAutoFit/>
          </a:bodyPr>
          <a:lstStyle/>
          <a:p>
            <a:r>
              <a:rPr lang="en-US" sz="2000" b="1" dirty="0" smtClean="0">
                <a:latin typeface="Bodoni MT Black" panose="02070A03080606020203" pitchFamily="18" charset="0"/>
              </a:rPr>
              <a:t>The next day Begum Mujib had to leave House No-32 children and other members of her home. During the next couple of months, they moved From one shelter to another in search of a safer place. During their stay In those places, some people came forward to helping them while some Refused to give them shelter for fear of their own safely. When their Provision ran short, Sheikh Kamal, who had already joined the Liberation War, came to them in disguise and delivered some money. Some closed People also supported the family with money and food stuff.   </a:t>
            </a:r>
            <a:endParaRPr lang="en-US" sz="2000" b="1" dirty="0">
              <a:latin typeface="Bodoni MT Black" panose="02070A03080606020203" pitchFamily="18"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1342" y="1596982"/>
            <a:ext cx="3397920" cy="1915339"/>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91342" y="3495089"/>
            <a:ext cx="3397920" cy="17383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1636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1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p:tgtEl>
                                          <p:spTgt spid="12"/>
                                        </p:tgtEl>
                                        <p:attrNameLst>
                                          <p:attrName>ppt_y</p:attrName>
                                        </p:attrNameLst>
                                      </p:cBhvr>
                                      <p:tavLst>
                                        <p:tav tm="0">
                                          <p:val>
                                            <p:strVal val="#ppt_y+#ppt_h*1.125000"/>
                                          </p:val>
                                        </p:tav>
                                        <p:tav tm="100000">
                                          <p:val>
                                            <p:strVal val="#ppt_y"/>
                                          </p:val>
                                        </p:tav>
                                      </p:tavLst>
                                    </p:anim>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ppt_x</p:attrName>
                                        </p:attrNameLst>
                                      </p:cBhvr>
                                      <p:tavLst>
                                        <p:tav tm="0">
                                          <p:val>
                                            <p:strVal val="#ppt_x-#ppt_w*1.125000"/>
                                          </p:val>
                                        </p:tav>
                                        <p:tav tm="100000">
                                          <p:val>
                                            <p:strVal val="#ppt_x"/>
                                          </p:val>
                                        </p:tav>
                                      </p:tavLst>
                                    </p:anim>
                                    <p:animEffect transition="in" filter="wipe(right)">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12192000" cy="6858000"/>
            <a:chOff x="0" y="0"/>
            <a:chExt cx="12192000" cy="6858000"/>
          </a:xfrm>
        </p:grpSpPr>
        <p:sp>
          <p:nvSpPr>
            <p:cNvPr id="4" name="Frame 3"/>
            <p:cNvSpPr/>
            <p:nvPr/>
          </p:nvSpPr>
          <p:spPr>
            <a:xfrm>
              <a:off x="0" y="0"/>
              <a:ext cx="12192000" cy="6858000"/>
            </a:xfrm>
            <a:prstGeom prst="frame">
              <a:avLst>
                <a:gd name="adj1" fmla="val 3241"/>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28600" y="241300"/>
              <a:ext cx="11734800" cy="6388100"/>
            </a:xfrm>
            <a:prstGeom prst="frame">
              <a:avLst>
                <a:gd name="adj1" fmla="val 2641"/>
              </a:avLst>
            </a:prstGeom>
            <a:solidFill>
              <a:srgbClr val="00B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050" y="441325"/>
            <a:ext cx="1093900" cy="65993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8769" y="319370"/>
            <a:ext cx="1754031" cy="67310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052" y="5841215"/>
            <a:ext cx="1093898" cy="615934"/>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3127" y="5841215"/>
            <a:ext cx="1093897" cy="615933"/>
          </a:xfrm>
          <a:prstGeom prst="rect">
            <a:avLst/>
          </a:prstGeom>
        </p:spPr>
      </p:pic>
      <p:sp>
        <p:nvSpPr>
          <p:cNvPr id="2" name="TextBox 1"/>
          <p:cNvSpPr txBox="1"/>
          <p:nvPr/>
        </p:nvSpPr>
        <p:spPr>
          <a:xfrm>
            <a:off x="4671528" y="1727314"/>
            <a:ext cx="6880821" cy="3477875"/>
          </a:xfrm>
          <a:prstGeom prst="rect">
            <a:avLst/>
          </a:prstGeom>
          <a:noFill/>
          <a:ln w="57150">
            <a:solidFill>
              <a:schemeClr val="tx1"/>
            </a:solidFill>
          </a:ln>
        </p:spPr>
        <p:txBody>
          <a:bodyPr wrap="square" rtlCol="0">
            <a:spAutoFit/>
          </a:bodyPr>
          <a:lstStyle/>
          <a:p>
            <a:r>
              <a:rPr lang="en-US" sz="2000" b="1" dirty="0" smtClean="0">
                <a:latin typeface="Bodoni MT Black" panose="02070A03080606020203" pitchFamily="18" charset="0"/>
              </a:rPr>
              <a:t>So far the family members were ignorant about Bangabandhu’s condition. Suddenly They came to know that he was alive and had been taken to Pakistan. Begum Mujib Started to keep contact with Awami League leaders. But soon the family was taken the family to Dhanmondi, House No-18 by the Pakistan Army and kept under house Arrest. However, people would come to their home with valuable information in Disguise of vendors also some would throw pieces of waste paper with important Information written on them.  </a:t>
            </a:r>
            <a:endParaRPr lang="en-US" sz="2000" b="1" dirty="0">
              <a:latin typeface="Bodoni MT Black" panose="02070A03080606020203" pitchFamily="18"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170" y="1444446"/>
            <a:ext cx="3387759" cy="2199236"/>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5169" y="3643683"/>
            <a:ext cx="3387759" cy="20459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2800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1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ppt_y</p:attrName>
                                        </p:attrNameLst>
                                      </p:cBhvr>
                                      <p:tavLst>
                                        <p:tav tm="0">
                                          <p:val>
                                            <p:strVal val="#ppt_y+#ppt_h*1.125000"/>
                                          </p:val>
                                        </p:tav>
                                        <p:tav tm="100000">
                                          <p:val>
                                            <p:strVal val="#ppt_y"/>
                                          </p:val>
                                        </p:tav>
                                      </p:tavLst>
                                    </p:anim>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ppt_x</p:attrName>
                                        </p:attrNameLst>
                                      </p:cBhvr>
                                      <p:tavLst>
                                        <p:tav tm="0">
                                          <p:val>
                                            <p:strVal val="#ppt_x+#ppt_w*1.125000"/>
                                          </p:val>
                                        </p:tav>
                                        <p:tav tm="100000">
                                          <p:val>
                                            <p:strVal val="#ppt_x"/>
                                          </p:val>
                                        </p:tav>
                                      </p:tavLst>
                                    </p:anim>
                                    <p:animEffect transition="in" filter="wipe(left)">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0"/>
            <a:ext cx="12192000" cy="6858000"/>
            <a:chOff x="0" y="0"/>
            <a:chExt cx="12192000" cy="6858000"/>
          </a:xfrm>
        </p:grpSpPr>
        <p:sp>
          <p:nvSpPr>
            <p:cNvPr id="4" name="Frame 3"/>
            <p:cNvSpPr/>
            <p:nvPr/>
          </p:nvSpPr>
          <p:spPr>
            <a:xfrm>
              <a:off x="0" y="0"/>
              <a:ext cx="12192000" cy="6858000"/>
            </a:xfrm>
            <a:prstGeom prst="frame">
              <a:avLst>
                <a:gd name="adj1" fmla="val 3111"/>
              </a:avLst>
            </a:prstGeom>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5" name="Frame 4"/>
            <p:cNvSpPr/>
            <p:nvPr/>
          </p:nvSpPr>
          <p:spPr>
            <a:xfrm>
              <a:off x="218941" y="231820"/>
              <a:ext cx="11745532" cy="6400800"/>
            </a:xfrm>
            <a:prstGeom prst="frame">
              <a:avLst>
                <a:gd name="adj1" fmla="val 2306"/>
              </a:avLst>
            </a:prstGeom>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grpSp>
      <p:sp>
        <p:nvSpPr>
          <p:cNvPr id="8" name="TextBox 7"/>
          <p:cNvSpPr txBox="1"/>
          <p:nvPr/>
        </p:nvSpPr>
        <p:spPr>
          <a:xfrm>
            <a:off x="854858" y="1441050"/>
            <a:ext cx="6802192" cy="3785652"/>
          </a:xfrm>
          <a:prstGeom prst="rect">
            <a:avLst/>
          </a:prstGeom>
          <a:noFill/>
          <a:ln w="57150">
            <a:solidFill>
              <a:schemeClr val="tx1"/>
            </a:solidFill>
          </a:ln>
        </p:spPr>
        <p:txBody>
          <a:bodyPr wrap="square" rtlCol="0">
            <a:spAutoFit/>
          </a:bodyPr>
          <a:lstStyle/>
          <a:p>
            <a:endParaRPr lang="en-US" sz="2000" b="1" dirty="0" smtClean="0">
              <a:latin typeface="Bodoni MT Black" panose="02070A03080606020203" pitchFamily="18" charset="0"/>
            </a:endParaRPr>
          </a:p>
          <a:p>
            <a:r>
              <a:rPr lang="en-US" sz="2000" b="1" dirty="0" smtClean="0">
                <a:latin typeface="Bodoni MT Black" panose="02070A03080606020203" pitchFamily="18" charset="0"/>
              </a:rPr>
              <a:t>In the month of May, the same year, Pakistan Amy set fire to Bangabandhu’s Tungipara home in front of his parents. A young man from the village protested The evil deed and was shot dead. Both parents of Bangabandhu’s fell ill in October and were admitted to the PG Hospital. Begum Mujib and her family Were allowed to visit them two or three times a week for one hour. However, that created the opportunity for them to establish a better Communication with the freedom fighters.  </a:t>
            </a:r>
          </a:p>
          <a:p>
            <a:endParaRPr lang="en-US" sz="2000" b="1" dirty="0">
              <a:latin typeface="Bodoni MT Black" panose="02070A03080606020203"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367" y="363693"/>
            <a:ext cx="1124986" cy="627979"/>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8163" y="299298"/>
            <a:ext cx="1320073" cy="726899"/>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645" y="5936944"/>
            <a:ext cx="926608" cy="52173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23742" y="5924065"/>
            <a:ext cx="1016760" cy="515958"/>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55787" y="1197593"/>
            <a:ext cx="3629137" cy="2187799"/>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55787" y="3385392"/>
            <a:ext cx="3629137" cy="2079958"/>
          </a:xfrm>
          <a:prstGeom prst="rect">
            <a:avLst/>
          </a:prstGeom>
        </p:spPr>
      </p:pic>
    </p:spTree>
    <p:extLst>
      <p:ext uri="{BB962C8B-B14F-4D97-AF65-F5344CB8AC3E}">
        <p14:creationId xmlns:p14="http://schemas.microsoft.com/office/powerpoint/2010/main" val="427695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left)">
                                      <p:cBhvr>
                                        <p:cTn id="8" dur="500"/>
                                        <p:tgtEl>
                                          <p:spTgt spid="2"/>
                                        </p:tgtEl>
                                      </p:cBhvr>
                                    </p:animEffect>
                                  </p:childTnLst>
                                </p:cTn>
                              </p:par>
                              <p:par>
                                <p:cTn id="9" presetID="1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ppt_x</p:attrName>
                                        </p:attrNameLst>
                                      </p:cBhvr>
                                      <p:tavLst>
                                        <p:tav tm="0">
                                          <p:val>
                                            <p:strVal val="#ppt_x+#ppt_w*1.125000"/>
                                          </p:val>
                                        </p:tav>
                                        <p:tav tm="100000">
                                          <p:val>
                                            <p:strVal val="#ppt_x"/>
                                          </p:val>
                                        </p:tav>
                                      </p:tavLst>
                                    </p:anim>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p:tgtEl>
                                          <p:spTgt spid="8"/>
                                        </p:tgtEl>
                                        <p:attrNameLst>
                                          <p:attrName>ppt_y</p:attrName>
                                        </p:attrNameLst>
                                      </p:cBhvr>
                                      <p:tavLst>
                                        <p:tav tm="0">
                                          <p:val>
                                            <p:strVal val="#ppt_y+#ppt_h*1.125000"/>
                                          </p:val>
                                        </p:tav>
                                        <p:tav tm="100000">
                                          <p:val>
                                            <p:strVal val="#ppt_y"/>
                                          </p:val>
                                        </p:tav>
                                      </p:tavLst>
                                    </p:anim>
                                    <p:animEffect transition="in" filter="wipe(up)">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4" name="Frame 3"/>
            <p:cNvSpPr/>
            <p:nvPr/>
          </p:nvSpPr>
          <p:spPr>
            <a:xfrm>
              <a:off x="0" y="0"/>
              <a:ext cx="12192000" cy="6858000"/>
            </a:xfrm>
            <a:prstGeom prst="frame">
              <a:avLst>
                <a:gd name="adj1" fmla="val 2923"/>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16794" y="209282"/>
              <a:ext cx="11758411" cy="6439436"/>
            </a:xfrm>
            <a:prstGeom prst="frame">
              <a:avLst>
                <a:gd name="adj1" fmla="val 2523"/>
              </a:avLst>
            </a:prstGeom>
            <a:solidFill>
              <a:srgbClr val="00B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 name="TextBox 5"/>
          <p:cNvSpPr txBox="1"/>
          <p:nvPr/>
        </p:nvSpPr>
        <p:spPr>
          <a:xfrm>
            <a:off x="4634248" y="1443841"/>
            <a:ext cx="7085526" cy="3970318"/>
          </a:xfrm>
          <a:prstGeom prst="rect">
            <a:avLst/>
          </a:prstGeom>
          <a:noFill/>
          <a:ln w="38100">
            <a:solidFill>
              <a:schemeClr val="tx1"/>
            </a:solidFill>
          </a:ln>
        </p:spPr>
        <p:txBody>
          <a:bodyPr wrap="square" rtlCol="0">
            <a:spAutoFit/>
          </a:bodyPr>
          <a:lstStyle/>
          <a:p>
            <a:r>
              <a:rPr lang="en-US" b="1" dirty="0" smtClean="0">
                <a:latin typeface="Bodoni MT Black" panose="02070A03080606020203" pitchFamily="18" charset="0"/>
              </a:rPr>
              <a:t>Begum Mujib was extremely worried about her children, especially her daughter Sheikh Hasina, because of her health condition. However, she was not allowed By the Pakistani rulers to be with her daughter Sheikh Hasina, when she was Admitted to Hospital. Mr. Wazed Miah and Bangabandhu’s second son Sheikh Jamal accompanied Sheikh Hasina to the hospital.</a:t>
            </a:r>
            <a:r>
              <a:rPr lang="en-US" b="1" dirty="0">
                <a:latin typeface="Bodoni MT Black" panose="02070A03080606020203" pitchFamily="18" charset="0"/>
              </a:rPr>
              <a:t> </a:t>
            </a:r>
            <a:r>
              <a:rPr lang="en-US" b="1" dirty="0" smtClean="0">
                <a:latin typeface="Bodoni MT Black" panose="02070A03080606020203" pitchFamily="18" charset="0"/>
              </a:rPr>
              <a:t>Bangabandhu’s youngest Sister, pretending to be a hospital attendant, entered the hospital and looked After her niece. Sheikh Hasina was blessed with a baby boy on 27 July who Was later named Sajeeb Wazed Joy. As the Pakistan Army often used to threaten Sheikh Jamal that they would hang him upside down, he, finding an opportunity, Fled from hospital and joined the freedom fighters.   </a:t>
            </a:r>
            <a:endParaRPr lang="en-US" b="1" dirty="0">
              <a:latin typeface="Bodoni MT Black" panose="02070A03080606020203"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246" y="338071"/>
            <a:ext cx="1275007" cy="75663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0676" y="260796"/>
            <a:ext cx="1556198" cy="78239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246" y="5927242"/>
            <a:ext cx="1068946" cy="55074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3811" y="5927242"/>
            <a:ext cx="1068946" cy="550745"/>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0310" y="1546873"/>
            <a:ext cx="3387144" cy="1952961"/>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0310" y="3519153"/>
            <a:ext cx="3387144" cy="17869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7773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1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ppt_y</p:attrName>
                                        </p:attrNameLst>
                                      </p:cBhvr>
                                      <p:tavLst>
                                        <p:tav tm="0">
                                          <p:val>
                                            <p:strVal val="#ppt_y+#ppt_h*1.125000"/>
                                          </p:val>
                                        </p:tav>
                                        <p:tav tm="100000">
                                          <p:val>
                                            <p:strVal val="#ppt_y"/>
                                          </p:val>
                                        </p:tav>
                                      </p:tavLst>
                                    </p:anim>
                                    <p:animEffect transition="in" filter="wipe(up)">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12192000" cy="6858000"/>
            <a:chOff x="0" y="0"/>
            <a:chExt cx="12192000" cy="6858000"/>
          </a:xfrm>
        </p:grpSpPr>
        <p:sp>
          <p:nvSpPr>
            <p:cNvPr id="4" name="Frame 3"/>
            <p:cNvSpPr/>
            <p:nvPr/>
          </p:nvSpPr>
          <p:spPr>
            <a:xfrm>
              <a:off x="0" y="0"/>
              <a:ext cx="12192000" cy="6858000"/>
            </a:xfrm>
            <a:prstGeom prst="frame">
              <a:avLst>
                <a:gd name="adj1" fmla="val 2923"/>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06062" y="178158"/>
              <a:ext cx="11784169" cy="6480220"/>
            </a:xfrm>
            <a:prstGeom prst="frame">
              <a:avLst>
                <a:gd name="adj1" fmla="val 2327"/>
              </a:avLst>
            </a:prstGeom>
            <a:solidFill>
              <a:srgbClr val="00B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246" y="270456"/>
            <a:ext cx="1160977" cy="70833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7950" y="256243"/>
            <a:ext cx="1429556" cy="65815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158" y="5950039"/>
            <a:ext cx="1145549" cy="549847"/>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37813" y="5950039"/>
            <a:ext cx="1057088" cy="500036"/>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92531" y="650383"/>
            <a:ext cx="3747754" cy="2103896"/>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40285" y="645806"/>
            <a:ext cx="3747754" cy="2108473"/>
          </a:xfrm>
          <a:prstGeom prst="rect">
            <a:avLst/>
          </a:prstGeom>
        </p:spPr>
      </p:pic>
      <p:sp>
        <p:nvSpPr>
          <p:cNvPr id="13" name="TextBox 12"/>
          <p:cNvSpPr txBox="1"/>
          <p:nvPr/>
        </p:nvSpPr>
        <p:spPr>
          <a:xfrm>
            <a:off x="1019243" y="2537552"/>
            <a:ext cx="10804167" cy="3724096"/>
          </a:xfrm>
          <a:prstGeom prst="rect">
            <a:avLst/>
          </a:prstGeom>
          <a:noFill/>
          <a:ln>
            <a:noFill/>
          </a:ln>
        </p:spPr>
        <p:txBody>
          <a:bodyPr wrap="square" rtlCol="0">
            <a:spAutoFit/>
          </a:bodyPr>
          <a:lstStyle/>
          <a:p>
            <a:endParaRPr lang="en-US" sz="2000" b="1" dirty="0" smtClean="0">
              <a:latin typeface="Bodoni MT Black" panose="02070A03080606020203" pitchFamily="18" charset="0"/>
            </a:endParaRPr>
          </a:p>
          <a:p>
            <a:r>
              <a:rPr lang="en-US" sz="2000" b="1" dirty="0" smtClean="0">
                <a:latin typeface="Bodoni MT Black" panose="02070A03080606020203" pitchFamily="18" charset="0"/>
              </a:rPr>
              <a:t>Finally the victory day arrived! There was joy everywhere! But, Bangabandhu’s Family was yet to be freed from captivity. The Pakistani occupational forces Were still cordoning Bangabandhu’s house and firing at people rushing over There chanting ‘Joy Bangla’ the invigorating slogan of the Bangalees. But they Fled the next morning when the Indian Army came to rescue the family. Sheikh Jamal returned home in the afternoon while Sheikh Kamal returned home the next day. Nevertheless, the biggest anxiety of the family persisted- Bangabandhu was yet to be released from Pakistan prison and they didn’t know When that great moment would arrive and how.    </a:t>
            </a:r>
            <a:br>
              <a:rPr lang="en-US" sz="2000" b="1" dirty="0" smtClean="0">
                <a:latin typeface="Bodoni MT Black" panose="02070A03080606020203" pitchFamily="18" charset="0"/>
              </a:rPr>
            </a:br>
            <a:endParaRPr lang="en-US" b="1" dirty="0">
              <a:latin typeface="Bodoni MT Black" panose="02070A03080606020203" pitchFamily="18" charset="0"/>
            </a:endParaRPr>
          </a:p>
          <a:p>
            <a:r>
              <a:rPr lang="en-US" dirty="0" smtClean="0">
                <a:latin typeface="Bodoni MT Black" panose="02070A03080606020203" pitchFamily="18" charset="0"/>
              </a:rPr>
              <a:t>  </a:t>
            </a:r>
            <a:endParaRPr lang="en-US" dirty="0">
              <a:latin typeface="Bodoni MT Black" panose="02070A03080606020203" pitchFamily="18" charset="0"/>
            </a:endParaRPr>
          </a:p>
        </p:txBody>
      </p:sp>
    </p:spTree>
    <p:extLst>
      <p:ext uri="{BB962C8B-B14F-4D97-AF65-F5344CB8AC3E}">
        <p14:creationId xmlns:p14="http://schemas.microsoft.com/office/powerpoint/2010/main" val="390130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down)">
                                      <p:cBhvr>
                                        <p:cTn id="8" dur="500"/>
                                        <p:tgtEl>
                                          <p:spTgt spid="2"/>
                                        </p:tgtEl>
                                      </p:cBhvr>
                                    </p:animEffect>
                                  </p:childTnLst>
                                </p:cTn>
                              </p:par>
                              <p:par>
                                <p:cTn id="9" presetID="12" presetClass="entr" presetSubtype="1"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p:tgtEl>
                                          <p:spTgt spid="13"/>
                                        </p:tgtEl>
                                        <p:attrNameLst>
                                          <p:attrName>ppt_y</p:attrName>
                                        </p:attrNameLst>
                                      </p:cBhvr>
                                      <p:tavLst>
                                        <p:tav tm="0">
                                          <p:val>
                                            <p:strVal val="#ppt_y+#ppt_h*1.125000"/>
                                          </p:val>
                                        </p:tav>
                                        <p:tav tm="100000">
                                          <p:val>
                                            <p:strVal val="#ppt_y"/>
                                          </p:val>
                                        </p:tav>
                                      </p:tavLst>
                                    </p:anim>
                                    <p:animEffect transition="in" filter="wipe(up)">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1710" y="2776851"/>
            <a:ext cx="9942491" cy="2862322"/>
          </a:xfrm>
          <a:prstGeom prst="rect">
            <a:avLst/>
          </a:prstGeom>
          <a:ln w="57150">
            <a:solidFill>
              <a:schemeClr val="tx1"/>
            </a:solidFill>
          </a:ln>
        </p:spPr>
        <p:txBody>
          <a:bodyPr wrap="square">
            <a:spAutoFit/>
          </a:bodyPr>
          <a:lstStyle/>
          <a:p>
            <a:r>
              <a:rPr lang="en-US" sz="2000" b="1" dirty="0" smtClean="0">
                <a:solidFill>
                  <a:srgbClr val="002060"/>
                </a:solidFill>
                <a:latin typeface="Bodoni MT Black" panose="02070A03080606020203" pitchFamily="18" charset="0"/>
              </a:rPr>
              <a:t>1</a:t>
            </a:r>
            <a:r>
              <a:rPr lang="en-US" sz="2000" b="1" dirty="0">
                <a:solidFill>
                  <a:srgbClr val="002060"/>
                </a:solidFill>
                <a:latin typeface="Bodoni MT Black" panose="02070A03080606020203" pitchFamily="18" charset="0"/>
              </a:rPr>
              <a:t>. The Pakistani Army threatened the family members of Bangabandhu.</a:t>
            </a:r>
          </a:p>
          <a:p>
            <a:r>
              <a:rPr lang="en-US" sz="2000" b="1" dirty="0">
                <a:solidFill>
                  <a:srgbClr val="002060"/>
                </a:solidFill>
                <a:latin typeface="Bodoni MT Black" panose="02070A03080606020203" pitchFamily="18" charset="0"/>
              </a:rPr>
              <a:t>2. They also arrested Bangabandhu and put other family members under house arrest in </a:t>
            </a:r>
            <a:r>
              <a:rPr lang="en-US" sz="2000" b="1" dirty="0" smtClean="0">
                <a:solidFill>
                  <a:srgbClr val="002060"/>
                </a:solidFill>
                <a:latin typeface="Bodoni MT Black" panose="02070A03080606020203" pitchFamily="18" charset="0"/>
              </a:rPr>
              <a:t>their difficult </a:t>
            </a:r>
            <a:r>
              <a:rPr lang="en-US" sz="2000" b="1" dirty="0">
                <a:solidFill>
                  <a:srgbClr val="002060"/>
                </a:solidFill>
                <a:latin typeface="Bodoni MT Black" panose="02070A03080606020203" pitchFamily="18" charset="0"/>
              </a:rPr>
              <a:t>times.</a:t>
            </a:r>
          </a:p>
          <a:p>
            <a:r>
              <a:rPr lang="en-US" sz="2000" b="1" dirty="0">
                <a:solidFill>
                  <a:srgbClr val="002060"/>
                </a:solidFill>
                <a:latin typeface="Bodoni MT Black" panose="02070A03080606020203" pitchFamily="18" charset="0"/>
              </a:rPr>
              <a:t>3. They </a:t>
            </a:r>
            <a:r>
              <a:rPr lang="en-US" sz="2000" b="1" dirty="0">
                <a:solidFill>
                  <a:srgbClr val="002060"/>
                </a:solidFill>
                <a:latin typeface="Bodoni MT Black" panose="02070A03080606020203" pitchFamily="18" charset="0"/>
                <a:ea typeface="Adobe Gothic Std B" panose="020B0800000000000000" pitchFamily="34" charset="-128"/>
              </a:rPr>
              <a:t>set</a:t>
            </a:r>
            <a:r>
              <a:rPr lang="en-US" sz="2000" b="1" dirty="0">
                <a:solidFill>
                  <a:srgbClr val="002060"/>
                </a:solidFill>
                <a:latin typeface="Bodoni MT Black" panose="02070A03080606020203" pitchFamily="18" charset="0"/>
              </a:rPr>
              <a:t> fire in Bangabandhu’s home in Tungipara where his parents used to live.</a:t>
            </a:r>
          </a:p>
          <a:p>
            <a:r>
              <a:rPr lang="en-US" sz="2000" b="1" dirty="0">
                <a:solidFill>
                  <a:srgbClr val="002060"/>
                </a:solidFill>
                <a:latin typeface="Bodoni MT Black" panose="02070A03080606020203" pitchFamily="18" charset="0"/>
              </a:rPr>
              <a:t>4. They had made Bangabandhu’s family homeless and the family members continuously had </a:t>
            </a:r>
            <a:r>
              <a:rPr lang="en-US" sz="2000" b="1" dirty="0" smtClean="0">
                <a:solidFill>
                  <a:srgbClr val="002060"/>
                </a:solidFill>
                <a:latin typeface="Bodoni MT Black" panose="02070A03080606020203" pitchFamily="18" charset="0"/>
              </a:rPr>
              <a:t>to look </a:t>
            </a:r>
            <a:r>
              <a:rPr lang="en-US" sz="2000" b="1" dirty="0">
                <a:solidFill>
                  <a:srgbClr val="002060"/>
                </a:solidFill>
                <a:latin typeface="Bodoni MT Black" panose="02070A03080606020203" pitchFamily="18" charset="0"/>
              </a:rPr>
              <a:t>for a safer shelter.</a:t>
            </a:r>
          </a:p>
          <a:p>
            <a:r>
              <a:rPr lang="en-US" sz="2000" b="1" dirty="0">
                <a:solidFill>
                  <a:srgbClr val="002060"/>
                </a:solidFill>
                <a:latin typeface="Bodoni MT Black" panose="02070A03080606020203" pitchFamily="18" charset="0"/>
              </a:rPr>
              <a:t>5. They did not allow Begum Mujib to see her daughter Sheikh Hasina during her stay in the hospital.</a:t>
            </a:r>
          </a:p>
        </p:txBody>
      </p:sp>
      <p:grpSp>
        <p:nvGrpSpPr>
          <p:cNvPr id="7" name="Group 6"/>
          <p:cNvGrpSpPr/>
          <p:nvPr/>
        </p:nvGrpSpPr>
        <p:grpSpPr>
          <a:xfrm>
            <a:off x="0" y="0"/>
            <a:ext cx="12192000" cy="6858000"/>
            <a:chOff x="0" y="0"/>
            <a:chExt cx="12192000" cy="6858000"/>
          </a:xfrm>
        </p:grpSpPr>
        <p:sp>
          <p:nvSpPr>
            <p:cNvPr id="5" name="Frame 4"/>
            <p:cNvSpPr/>
            <p:nvPr/>
          </p:nvSpPr>
          <p:spPr>
            <a:xfrm>
              <a:off x="0" y="0"/>
              <a:ext cx="12192000" cy="6858000"/>
            </a:xfrm>
            <a:prstGeom prst="frame">
              <a:avLst>
                <a:gd name="adj1" fmla="val 3216"/>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p:cNvSpPr/>
            <p:nvPr/>
          </p:nvSpPr>
          <p:spPr>
            <a:xfrm>
              <a:off x="244699" y="231820"/>
              <a:ext cx="11706896" cy="6413679"/>
            </a:xfrm>
            <a:prstGeom prst="frame">
              <a:avLst>
                <a:gd name="adj1" fmla="val 2614"/>
              </a:avLst>
            </a:prstGeom>
            <a:solidFill>
              <a:srgbClr val="00B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002" y="411903"/>
            <a:ext cx="1094703" cy="605528"/>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9465" y="334629"/>
            <a:ext cx="1269473" cy="605528"/>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002" y="5860367"/>
            <a:ext cx="1055397" cy="594255"/>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89464" y="5847487"/>
            <a:ext cx="1055397" cy="594255"/>
          </a:xfrm>
          <a:prstGeom prst="rect">
            <a:avLst/>
          </a:prstGeom>
        </p:spPr>
      </p:pic>
      <p:sp>
        <p:nvSpPr>
          <p:cNvPr id="3" name="Rectangle 2"/>
          <p:cNvSpPr/>
          <p:nvPr/>
        </p:nvSpPr>
        <p:spPr>
          <a:xfrm>
            <a:off x="1493278" y="985586"/>
            <a:ext cx="9461681" cy="954107"/>
          </a:xfrm>
          <a:prstGeom prst="rect">
            <a:avLst/>
          </a:prstGeom>
          <a:ln w="38100">
            <a:solidFill>
              <a:schemeClr val="tx1"/>
            </a:solidFill>
          </a:ln>
        </p:spPr>
        <p:txBody>
          <a:bodyPr wrap="square">
            <a:spAutoFit/>
          </a:bodyPr>
          <a:lstStyle/>
          <a:p>
            <a:r>
              <a:rPr lang="en-US" sz="2800" b="1" dirty="0">
                <a:solidFill>
                  <a:srgbClr val="3C14AC"/>
                </a:solidFill>
                <a:latin typeface="Bodoni MT Black" panose="02070A03080606020203" pitchFamily="18" charset="0"/>
              </a:rPr>
              <a:t>List the Five ways how the</a:t>
            </a:r>
            <a:r>
              <a:rPr lang="en-US" sz="2800" b="1" dirty="0">
                <a:solidFill>
                  <a:srgbClr val="AD2213"/>
                </a:solidFill>
                <a:latin typeface="Bodoni MT Black" panose="02070A03080606020203" pitchFamily="18" charset="0"/>
              </a:rPr>
              <a:t> </a:t>
            </a:r>
            <a:r>
              <a:rPr lang="en-US" sz="2800" b="1" dirty="0">
                <a:solidFill>
                  <a:srgbClr val="7030A0"/>
                </a:solidFill>
                <a:latin typeface="Bodoni MT Black" panose="02070A03080606020203" pitchFamily="18" charset="0"/>
              </a:rPr>
              <a:t>Pakistan army tortured Bangabandhu's family.</a:t>
            </a:r>
          </a:p>
        </p:txBody>
      </p:sp>
      <p:sp>
        <p:nvSpPr>
          <p:cNvPr id="9" name="TextBox 8"/>
          <p:cNvSpPr txBox="1"/>
          <p:nvPr/>
        </p:nvSpPr>
        <p:spPr>
          <a:xfrm>
            <a:off x="4775011" y="2032673"/>
            <a:ext cx="2321469" cy="646331"/>
          </a:xfrm>
          <a:prstGeom prst="rect">
            <a:avLst/>
          </a:prstGeom>
          <a:noFill/>
          <a:ln w="38100">
            <a:solidFill>
              <a:schemeClr val="tx1"/>
            </a:solidFill>
          </a:ln>
        </p:spPr>
        <p:txBody>
          <a:bodyPr wrap="none" rtlCol="0">
            <a:spAutoFit/>
          </a:bodyPr>
          <a:lstStyle/>
          <a:p>
            <a:r>
              <a:rPr lang="en-US" sz="2800" b="1" dirty="0">
                <a:latin typeface="Britannic Bold" panose="020B0903060703020204" pitchFamily="34" charset="0"/>
              </a:rPr>
              <a:t> </a:t>
            </a:r>
            <a:r>
              <a:rPr lang="en-US" sz="3600" b="1" dirty="0">
                <a:solidFill>
                  <a:srgbClr val="C00000"/>
                </a:solidFill>
                <a:latin typeface="Britannic Bold" panose="020B0903060703020204" pitchFamily="34" charset="0"/>
              </a:rPr>
              <a:t>(Answers)</a:t>
            </a:r>
          </a:p>
        </p:txBody>
      </p:sp>
    </p:spTree>
    <p:extLst>
      <p:ext uri="{BB962C8B-B14F-4D97-AF65-F5344CB8AC3E}">
        <p14:creationId xmlns:p14="http://schemas.microsoft.com/office/powerpoint/2010/main" val="252285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ppt_x</p:attrName>
                                        </p:attrNameLst>
                                      </p:cBhvr>
                                      <p:tavLst>
                                        <p:tav tm="0">
                                          <p:val>
                                            <p:strVal val="#ppt_x+#ppt_w*1.125000"/>
                                          </p:val>
                                        </p:tav>
                                        <p:tav tm="100000">
                                          <p:val>
                                            <p:strVal val="#ppt_x"/>
                                          </p:val>
                                        </p:tav>
                                      </p:tavLst>
                                    </p:anim>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ppt_y</p:attrName>
                                        </p:attrNameLst>
                                      </p:cBhvr>
                                      <p:tavLst>
                                        <p:tav tm="0">
                                          <p:val>
                                            <p:strVal val="#ppt_y+#ppt_h*1.125000"/>
                                          </p:val>
                                        </p:tav>
                                        <p:tav tm="100000">
                                          <p:val>
                                            <p:strVal val="#ppt_y"/>
                                          </p:val>
                                        </p:tav>
                                      </p:tavLst>
                                    </p:anim>
                                    <p:animEffect transition="in" filter="wipe(up)">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4505" y="2527128"/>
            <a:ext cx="9272790" cy="2862322"/>
          </a:xfrm>
          <a:prstGeom prst="rect">
            <a:avLst/>
          </a:prstGeom>
          <a:ln w="38100">
            <a:solidFill>
              <a:schemeClr val="tx1"/>
            </a:solidFill>
          </a:ln>
        </p:spPr>
        <p:txBody>
          <a:bodyPr wrap="square">
            <a:spAutoFit/>
          </a:bodyPr>
          <a:lstStyle/>
          <a:p>
            <a:r>
              <a:rPr lang="en-US" sz="2000" b="1" dirty="0" smtClean="0">
                <a:latin typeface="Bodoni MT Black" panose="02070A03080606020203" pitchFamily="18" charset="0"/>
              </a:rPr>
              <a:t>The </a:t>
            </a:r>
            <a:r>
              <a:rPr lang="en-US" sz="2000" b="1" dirty="0">
                <a:latin typeface="Bodoni MT Black" panose="02070A03080606020203" pitchFamily="18" charset="0"/>
              </a:rPr>
              <a:t>Pakistani Army threatened the family members of Bangabandhu. They also arrested Bangabandhu and put other family members under house arrest in </a:t>
            </a:r>
            <a:r>
              <a:rPr lang="en-US" sz="2000" b="1" dirty="0" smtClean="0">
                <a:latin typeface="Bodoni MT Black" panose="02070A03080606020203" pitchFamily="18" charset="0"/>
              </a:rPr>
              <a:t>their difficult </a:t>
            </a:r>
            <a:r>
              <a:rPr lang="en-US" sz="2000" b="1" dirty="0">
                <a:latin typeface="Bodoni MT Black" panose="02070A03080606020203" pitchFamily="18" charset="0"/>
              </a:rPr>
              <a:t>times. Then they set fire for more tensions in Bangabandhu’s home in Tungipara where his parents used to live. They made Bangabandhu’s family homeless as a </a:t>
            </a:r>
            <a:r>
              <a:rPr lang="en-US" sz="2000" b="1" dirty="0" smtClean="0">
                <a:latin typeface="Bodoni MT Black" panose="02070A03080606020203" pitchFamily="18" charset="0"/>
              </a:rPr>
              <a:t>result- the </a:t>
            </a:r>
            <a:r>
              <a:rPr lang="en-US" sz="2000" b="1" dirty="0">
                <a:latin typeface="Bodoni MT Black" panose="02070A03080606020203" pitchFamily="18" charset="0"/>
              </a:rPr>
              <a:t>family members continuously had to look for a safer shelter. They did not allow Begum Mujib to see her daughter Sheikh Hasina during her stay in the hospital. They continued to put troubles on Bangabandhu’s family till the victory of the liberation war.</a:t>
            </a:r>
          </a:p>
        </p:txBody>
      </p:sp>
      <p:grpSp>
        <p:nvGrpSpPr>
          <p:cNvPr id="7" name="Group 6"/>
          <p:cNvGrpSpPr/>
          <p:nvPr/>
        </p:nvGrpSpPr>
        <p:grpSpPr>
          <a:xfrm>
            <a:off x="0" y="0"/>
            <a:ext cx="12192000" cy="6858000"/>
            <a:chOff x="0" y="0"/>
            <a:chExt cx="12192000" cy="6858000"/>
          </a:xfrm>
        </p:grpSpPr>
        <p:sp>
          <p:nvSpPr>
            <p:cNvPr id="5" name="Frame 4"/>
            <p:cNvSpPr/>
            <p:nvPr/>
          </p:nvSpPr>
          <p:spPr>
            <a:xfrm>
              <a:off x="0" y="0"/>
              <a:ext cx="12192000" cy="6858000"/>
            </a:xfrm>
            <a:prstGeom prst="frame">
              <a:avLst>
                <a:gd name="adj1" fmla="val 3110"/>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p:cNvSpPr/>
            <p:nvPr/>
          </p:nvSpPr>
          <p:spPr>
            <a:xfrm>
              <a:off x="218941" y="231820"/>
              <a:ext cx="11771290" cy="6400800"/>
            </a:xfrm>
            <a:prstGeom prst="frame">
              <a:avLst>
                <a:gd name="adj1" fmla="val 2708"/>
              </a:avLst>
            </a:prstGeom>
            <a:solidFill>
              <a:srgbClr val="00B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246" y="420913"/>
            <a:ext cx="1289765" cy="67379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44766" y="289063"/>
            <a:ext cx="1736770" cy="86520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246" y="5847008"/>
            <a:ext cx="1056574" cy="59491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4300" y="5847008"/>
            <a:ext cx="1056574" cy="594918"/>
          </a:xfrm>
          <a:prstGeom prst="rect">
            <a:avLst/>
          </a:prstGeom>
        </p:spPr>
      </p:pic>
      <p:sp>
        <p:nvSpPr>
          <p:cNvPr id="2" name="TextBox 1"/>
          <p:cNvSpPr txBox="1"/>
          <p:nvPr/>
        </p:nvSpPr>
        <p:spPr>
          <a:xfrm>
            <a:off x="1700011" y="1527763"/>
            <a:ext cx="9237284" cy="830997"/>
          </a:xfrm>
          <a:prstGeom prst="rect">
            <a:avLst/>
          </a:prstGeom>
          <a:noFill/>
          <a:ln w="38100">
            <a:solidFill>
              <a:schemeClr val="tx1"/>
            </a:solidFill>
          </a:ln>
        </p:spPr>
        <p:txBody>
          <a:bodyPr wrap="square" rtlCol="0">
            <a:spAutoFit/>
          </a:bodyPr>
          <a:lstStyle/>
          <a:p>
            <a:r>
              <a:rPr lang="en-US" sz="2400" b="1" dirty="0" smtClean="0">
                <a:latin typeface="Berlin Sans FB Demi" panose="020E0802020502020306" pitchFamily="34" charset="0"/>
              </a:rPr>
              <a:t>Tell the suffering of Bangabandhu’s family during Liberation war</a:t>
            </a:r>
          </a:p>
          <a:p>
            <a:r>
              <a:rPr lang="en-US" sz="2400" b="1" dirty="0" smtClean="0">
                <a:latin typeface="Berlin Sans FB Demi" panose="020E0802020502020306" pitchFamily="34" charset="0"/>
              </a:rPr>
              <a:t>in your own words. </a:t>
            </a:r>
            <a:endParaRPr lang="en-US" sz="2400" b="1" dirty="0">
              <a:latin typeface="Berlin Sans FB Demi" panose="020E0802020502020306" pitchFamily="34" charset="0"/>
            </a:endParaRPr>
          </a:p>
        </p:txBody>
      </p:sp>
      <p:sp>
        <p:nvSpPr>
          <p:cNvPr id="3" name="TextBox 2"/>
          <p:cNvSpPr txBox="1"/>
          <p:nvPr/>
        </p:nvSpPr>
        <p:spPr>
          <a:xfrm>
            <a:off x="4893972" y="717605"/>
            <a:ext cx="2303836" cy="646331"/>
          </a:xfrm>
          <a:prstGeom prst="rect">
            <a:avLst/>
          </a:prstGeom>
          <a:noFill/>
          <a:ln w="57150">
            <a:noFill/>
          </a:ln>
        </p:spPr>
        <p:txBody>
          <a:bodyPr wrap="none" rtlCol="0">
            <a:spAutoFit/>
          </a:bodyPr>
          <a:lstStyle/>
          <a:p>
            <a:r>
              <a:rPr lang="en-US" sz="3600" b="1" dirty="0" smtClean="0">
                <a:solidFill>
                  <a:srgbClr val="002060"/>
                </a:solidFill>
                <a:latin typeface="Britannic Bold" panose="020B0903060703020204" pitchFamily="34" charset="0"/>
              </a:rPr>
              <a:t>Pair work </a:t>
            </a:r>
            <a:endParaRPr lang="en-US" sz="3600" b="1" dirty="0">
              <a:solidFill>
                <a:srgbClr val="002060"/>
              </a:solidFill>
              <a:latin typeface="Britannic Bold" panose="020B0903060703020204" pitchFamily="34" charset="0"/>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5615795" y="-480737"/>
            <a:ext cx="758642" cy="3052293"/>
          </a:xfrm>
          <a:prstGeom prst="rect">
            <a:avLst/>
          </a:prstGeom>
        </p:spPr>
      </p:pic>
    </p:spTree>
    <p:extLst>
      <p:ext uri="{BB962C8B-B14F-4D97-AF65-F5344CB8AC3E}">
        <p14:creationId xmlns:p14="http://schemas.microsoft.com/office/powerpoint/2010/main" val="81405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71223" y="2073245"/>
            <a:ext cx="8633389" cy="400110"/>
          </a:xfrm>
          <a:prstGeom prst="rect">
            <a:avLst/>
          </a:prstGeom>
          <a:noFill/>
          <a:ln w="38100">
            <a:solidFill>
              <a:schemeClr val="tx1"/>
            </a:solidFill>
          </a:ln>
        </p:spPr>
        <p:txBody>
          <a:bodyPr wrap="none" rtlCol="0">
            <a:spAutoFit/>
          </a:bodyPr>
          <a:lstStyle/>
          <a:p>
            <a:r>
              <a:rPr lang="en-US" sz="2000" b="1" dirty="0" smtClean="0">
                <a:latin typeface="Bodoni MT Black" panose="02070A03080606020203" pitchFamily="18" charset="0"/>
              </a:rPr>
              <a:t>1. Why was the family anxious on the 25</a:t>
            </a:r>
            <a:r>
              <a:rPr lang="en-US" sz="2000" b="1" baseline="30000" dirty="0" smtClean="0">
                <a:latin typeface="Bodoni MT Black" panose="02070A03080606020203" pitchFamily="18" charset="0"/>
              </a:rPr>
              <a:t>th</a:t>
            </a:r>
            <a:r>
              <a:rPr lang="en-US" sz="2000" b="1" dirty="0" smtClean="0">
                <a:latin typeface="Bodoni MT Black" panose="02070A03080606020203" pitchFamily="18" charset="0"/>
              </a:rPr>
              <a:t> March night in 1971. </a:t>
            </a:r>
            <a:endParaRPr lang="en-US" sz="2000" b="1" dirty="0">
              <a:latin typeface="Bodoni MT Black" panose="02070A03080606020203" pitchFamily="18" charset="0"/>
            </a:endParaRPr>
          </a:p>
        </p:txBody>
      </p:sp>
      <p:sp>
        <p:nvSpPr>
          <p:cNvPr id="7" name="TextBox 6"/>
          <p:cNvSpPr txBox="1"/>
          <p:nvPr/>
        </p:nvSpPr>
        <p:spPr>
          <a:xfrm>
            <a:off x="1571223" y="2551806"/>
            <a:ext cx="7672485" cy="400110"/>
          </a:xfrm>
          <a:prstGeom prst="rect">
            <a:avLst/>
          </a:prstGeom>
          <a:noFill/>
          <a:ln w="38100">
            <a:solidFill>
              <a:schemeClr val="tx1"/>
            </a:solidFill>
          </a:ln>
        </p:spPr>
        <p:txBody>
          <a:bodyPr wrap="none" rtlCol="0">
            <a:spAutoFit/>
          </a:bodyPr>
          <a:lstStyle/>
          <a:p>
            <a:r>
              <a:rPr lang="en-US" sz="2000" b="1" dirty="0" smtClean="0">
                <a:latin typeface="Bodoni MT Black" panose="02070A03080606020203" pitchFamily="18" charset="0"/>
              </a:rPr>
              <a:t>2. Where did Bangabandhu send the girls on that night.  </a:t>
            </a:r>
            <a:endParaRPr lang="en-US" sz="2000" b="1" dirty="0">
              <a:latin typeface="Bodoni MT Black" panose="02070A03080606020203" pitchFamily="18" charset="0"/>
            </a:endParaRPr>
          </a:p>
        </p:txBody>
      </p:sp>
      <p:sp>
        <p:nvSpPr>
          <p:cNvPr id="9" name="TextBox 8"/>
          <p:cNvSpPr txBox="1"/>
          <p:nvPr/>
        </p:nvSpPr>
        <p:spPr>
          <a:xfrm>
            <a:off x="1571223" y="3017488"/>
            <a:ext cx="9565888" cy="707886"/>
          </a:xfrm>
          <a:prstGeom prst="rect">
            <a:avLst/>
          </a:prstGeom>
          <a:noFill/>
          <a:ln w="38100">
            <a:solidFill>
              <a:schemeClr val="tx1"/>
            </a:solidFill>
          </a:ln>
        </p:spPr>
        <p:txBody>
          <a:bodyPr wrap="none" rtlCol="0">
            <a:spAutoFit/>
          </a:bodyPr>
          <a:lstStyle/>
          <a:p>
            <a:r>
              <a:rPr lang="en-US" sz="2000" b="1" dirty="0" smtClean="0">
                <a:latin typeface="Bodoni MT Black" panose="02070A03080606020203" pitchFamily="18" charset="0"/>
              </a:rPr>
              <a:t>3. How would the family communicate with people for freedom fighters </a:t>
            </a:r>
          </a:p>
          <a:p>
            <a:r>
              <a:rPr lang="en-US" sz="2000" b="1" dirty="0" smtClean="0">
                <a:latin typeface="Bodoni MT Black" panose="02070A03080606020203" pitchFamily="18" charset="0"/>
              </a:rPr>
              <a:t>while they were under house arrest. </a:t>
            </a:r>
            <a:endParaRPr lang="en-US" sz="2000" b="1" dirty="0">
              <a:latin typeface="Bodoni MT Black" panose="02070A03080606020203" pitchFamily="18" charset="0"/>
            </a:endParaRPr>
          </a:p>
        </p:txBody>
      </p:sp>
      <p:grpSp>
        <p:nvGrpSpPr>
          <p:cNvPr id="13" name="Group 12"/>
          <p:cNvGrpSpPr/>
          <p:nvPr/>
        </p:nvGrpSpPr>
        <p:grpSpPr>
          <a:xfrm>
            <a:off x="0" y="0"/>
            <a:ext cx="12192000" cy="6858000"/>
            <a:chOff x="0" y="0"/>
            <a:chExt cx="12192000" cy="6858000"/>
          </a:xfrm>
        </p:grpSpPr>
        <p:sp>
          <p:nvSpPr>
            <p:cNvPr id="11" name="Frame 10"/>
            <p:cNvSpPr/>
            <p:nvPr/>
          </p:nvSpPr>
          <p:spPr>
            <a:xfrm>
              <a:off x="0" y="0"/>
              <a:ext cx="12192000" cy="6858000"/>
            </a:xfrm>
            <a:prstGeom prst="frame">
              <a:avLst>
                <a:gd name="adj1" fmla="val 3110"/>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p:cNvSpPr/>
            <p:nvPr/>
          </p:nvSpPr>
          <p:spPr>
            <a:xfrm>
              <a:off x="218941" y="218940"/>
              <a:ext cx="11771290" cy="6413679"/>
            </a:xfrm>
            <a:prstGeom prst="frame">
              <a:avLst>
                <a:gd name="adj1" fmla="val 2307"/>
              </a:avLst>
            </a:prstGeom>
            <a:solidFill>
              <a:srgbClr val="00B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973" y="413784"/>
            <a:ext cx="1036481" cy="632125"/>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7733" y="323417"/>
            <a:ext cx="1359409" cy="713197"/>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853" y="5909156"/>
            <a:ext cx="1034774" cy="582643"/>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3491" y="5875411"/>
            <a:ext cx="1034774" cy="582643"/>
          </a:xfrm>
          <a:prstGeom prst="rect">
            <a:avLst/>
          </a:prstGeom>
        </p:spPr>
      </p:pic>
      <p:sp>
        <p:nvSpPr>
          <p:cNvPr id="18" name="TextBox 17"/>
          <p:cNvSpPr txBox="1"/>
          <p:nvPr/>
        </p:nvSpPr>
        <p:spPr>
          <a:xfrm>
            <a:off x="1571223" y="3803825"/>
            <a:ext cx="10053843" cy="707886"/>
          </a:xfrm>
          <a:prstGeom prst="rect">
            <a:avLst/>
          </a:prstGeom>
          <a:noFill/>
          <a:ln w="38100">
            <a:solidFill>
              <a:schemeClr val="tx1"/>
            </a:solidFill>
          </a:ln>
        </p:spPr>
        <p:txBody>
          <a:bodyPr wrap="none" rtlCol="0">
            <a:spAutoFit/>
          </a:bodyPr>
          <a:lstStyle/>
          <a:p>
            <a:r>
              <a:rPr lang="en-US" sz="2000" b="1" dirty="0" smtClean="0">
                <a:latin typeface="Bodoni MT Black" panose="02070A03080606020203" pitchFamily="18" charset="0"/>
              </a:rPr>
              <a:t>4. How did the Pakistan Army scare Sheikh Jamal? How did Sheikh Jamal </a:t>
            </a:r>
          </a:p>
          <a:p>
            <a:r>
              <a:rPr lang="en-US" sz="2000" b="1" dirty="0">
                <a:latin typeface="Bodoni MT Black" panose="02070A03080606020203" pitchFamily="18" charset="0"/>
              </a:rPr>
              <a:t>m</a:t>
            </a:r>
            <a:r>
              <a:rPr lang="en-US" sz="2000" b="1" dirty="0" smtClean="0">
                <a:latin typeface="Bodoni MT Black" panose="02070A03080606020203" pitchFamily="18" charset="0"/>
              </a:rPr>
              <a:t>anage to flee from captivity? </a:t>
            </a:r>
            <a:endParaRPr lang="en-US" sz="2000" b="1" dirty="0">
              <a:latin typeface="Bodoni MT Black" panose="02070A03080606020203" pitchFamily="18" charset="0"/>
            </a:endParaRPr>
          </a:p>
        </p:txBody>
      </p:sp>
      <p:sp>
        <p:nvSpPr>
          <p:cNvPr id="19" name="TextBox 18"/>
          <p:cNvSpPr txBox="1"/>
          <p:nvPr/>
        </p:nvSpPr>
        <p:spPr>
          <a:xfrm>
            <a:off x="1571223" y="4587568"/>
            <a:ext cx="8040534" cy="707886"/>
          </a:xfrm>
          <a:prstGeom prst="rect">
            <a:avLst/>
          </a:prstGeom>
          <a:noFill/>
          <a:ln w="38100">
            <a:solidFill>
              <a:schemeClr val="tx1"/>
            </a:solidFill>
          </a:ln>
        </p:spPr>
        <p:txBody>
          <a:bodyPr wrap="none" rtlCol="0">
            <a:spAutoFit/>
          </a:bodyPr>
          <a:lstStyle/>
          <a:p>
            <a:r>
              <a:rPr lang="en-US" sz="2000" b="1" dirty="0" smtClean="0">
                <a:latin typeface="Bodoni MT Black" panose="02070A03080606020203" pitchFamily="18" charset="0"/>
              </a:rPr>
              <a:t>5. How do you explain</a:t>
            </a:r>
            <a:r>
              <a:rPr lang="en-US" sz="2000" b="1" dirty="0">
                <a:latin typeface="Bodoni MT Black" panose="02070A03080606020203" pitchFamily="18" charset="0"/>
              </a:rPr>
              <a:t> </a:t>
            </a:r>
            <a:r>
              <a:rPr lang="en-US" sz="2000" b="1" dirty="0" smtClean="0">
                <a:latin typeface="Bodoni MT Black" panose="02070A03080606020203" pitchFamily="18" charset="0"/>
              </a:rPr>
              <a:t>Bangabandhu’s family’s contribution </a:t>
            </a:r>
          </a:p>
          <a:p>
            <a:r>
              <a:rPr lang="en-US" sz="2000" b="1" dirty="0" smtClean="0">
                <a:latin typeface="Bodoni MT Black" panose="02070A03080606020203" pitchFamily="18" charset="0"/>
              </a:rPr>
              <a:t>to Liberation war</a:t>
            </a:r>
            <a:r>
              <a:rPr lang="en-US" sz="2000" dirty="0" smtClean="0">
                <a:latin typeface="Bodoni MT Black" panose="02070A03080606020203" pitchFamily="18" charset="0"/>
              </a:rPr>
              <a:t> </a:t>
            </a:r>
            <a:endParaRPr lang="en-US" sz="2000" dirty="0">
              <a:latin typeface="Bodoni MT Black" panose="02070A03080606020203" pitchFamily="18" charset="0"/>
            </a:endParaRPr>
          </a:p>
        </p:txBody>
      </p:sp>
      <p:sp>
        <p:nvSpPr>
          <p:cNvPr id="2" name="TextBox 1"/>
          <p:cNvSpPr txBox="1"/>
          <p:nvPr/>
        </p:nvSpPr>
        <p:spPr>
          <a:xfrm>
            <a:off x="4629002" y="637583"/>
            <a:ext cx="2836033" cy="707886"/>
          </a:xfrm>
          <a:prstGeom prst="rect">
            <a:avLst/>
          </a:prstGeom>
          <a:noFill/>
          <a:ln w="57150">
            <a:noFill/>
          </a:ln>
        </p:spPr>
        <p:txBody>
          <a:bodyPr wrap="none" rtlCol="0">
            <a:spAutoFit/>
          </a:bodyPr>
          <a:lstStyle/>
          <a:p>
            <a:r>
              <a:rPr lang="en-US" sz="4000" b="1" dirty="0" smtClean="0">
                <a:solidFill>
                  <a:srgbClr val="C00000"/>
                </a:solidFill>
                <a:latin typeface="Britannic Bold" panose="020B0903060703020204" pitchFamily="34" charset="0"/>
              </a:rPr>
              <a:t>Group work</a:t>
            </a:r>
            <a:endParaRPr lang="en-US" sz="4000" b="1" dirty="0">
              <a:solidFill>
                <a:srgbClr val="C00000"/>
              </a:solidFill>
              <a:latin typeface="Britannic Bold" panose="020B0903060703020204" pitchFamily="34" charset="0"/>
            </a:endParaRPr>
          </a:p>
        </p:txBody>
      </p:sp>
      <p:sp>
        <p:nvSpPr>
          <p:cNvPr id="3" name="TextBox 2"/>
          <p:cNvSpPr txBox="1"/>
          <p:nvPr/>
        </p:nvSpPr>
        <p:spPr>
          <a:xfrm>
            <a:off x="1508128" y="1392178"/>
            <a:ext cx="9794669" cy="523220"/>
          </a:xfrm>
          <a:prstGeom prst="rect">
            <a:avLst/>
          </a:prstGeom>
          <a:noFill/>
        </p:spPr>
        <p:txBody>
          <a:bodyPr wrap="none" rtlCol="0">
            <a:spAutoFit/>
          </a:bodyPr>
          <a:lstStyle/>
          <a:p>
            <a:r>
              <a:rPr lang="en-US" sz="2800" b="1" dirty="0" smtClean="0">
                <a:latin typeface="Britannic Bold" panose="020B0903060703020204" pitchFamily="34" charset="0"/>
              </a:rPr>
              <a:t>Fist discuss in groups, Then answer the following questions.</a:t>
            </a:r>
            <a:endParaRPr lang="en-US" sz="2800" b="1" dirty="0">
              <a:latin typeface="Britannic Bold" panose="020B0903060703020204" pitchFamily="34"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5613131" y="-942218"/>
            <a:ext cx="841248" cy="3953811"/>
          </a:xfrm>
          <a:prstGeom prst="rect">
            <a:avLst/>
          </a:prstGeom>
        </p:spPr>
      </p:pic>
    </p:spTree>
    <p:extLst>
      <p:ext uri="{BB962C8B-B14F-4D97-AF65-F5344CB8AC3E}">
        <p14:creationId xmlns:p14="http://schemas.microsoft.com/office/powerpoint/2010/main" val="238916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p:tgtEl>
                                          <p:spTgt spid="7"/>
                                        </p:tgtEl>
                                        <p:attrNameLst>
                                          <p:attrName>ppt_y</p:attrName>
                                        </p:attrNameLst>
                                      </p:cBhvr>
                                      <p:tavLst>
                                        <p:tav tm="0">
                                          <p:val>
                                            <p:strVal val="#ppt_y+#ppt_h*1.125000"/>
                                          </p:val>
                                        </p:tav>
                                        <p:tav tm="100000">
                                          <p:val>
                                            <p:strVal val="#ppt_y"/>
                                          </p:val>
                                        </p:tav>
                                      </p:tavLst>
                                    </p:anim>
                                    <p:animEffect transition="in" filter="wipe(up)">
                                      <p:cBhvr>
                                        <p:cTn id="18" dur="500"/>
                                        <p:tgtEl>
                                          <p:spTgt spid="7"/>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p:tgtEl>
                                          <p:spTgt spid="9"/>
                                        </p:tgtEl>
                                        <p:attrNameLst>
                                          <p:attrName>ppt_y</p:attrName>
                                        </p:attrNameLst>
                                      </p:cBhvr>
                                      <p:tavLst>
                                        <p:tav tm="0">
                                          <p:val>
                                            <p:strVal val="#ppt_y+#ppt_h*1.125000"/>
                                          </p:val>
                                        </p:tav>
                                        <p:tav tm="100000">
                                          <p:val>
                                            <p:strVal val="#ppt_y"/>
                                          </p:val>
                                        </p:tav>
                                      </p:tavLst>
                                    </p:anim>
                                    <p:animEffect transition="in" filter="wipe(up)">
                                      <p:cBhvr>
                                        <p:cTn id="22" dur="500"/>
                                        <p:tgtEl>
                                          <p:spTgt spid="9"/>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p:tgtEl>
                                          <p:spTgt spid="18"/>
                                        </p:tgtEl>
                                        <p:attrNameLst>
                                          <p:attrName>ppt_y</p:attrName>
                                        </p:attrNameLst>
                                      </p:cBhvr>
                                      <p:tavLst>
                                        <p:tav tm="0">
                                          <p:val>
                                            <p:strVal val="#ppt_y+#ppt_h*1.125000"/>
                                          </p:val>
                                        </p:tav>
                                        <p:tav tm="100000">
                                          <p:val>
                                            <p:strVal val="#ppt_y"/>
                                          </p:val>
                                        </p:tav>
                                      </p:tavLst>
                                    </p:anim>
                                    <p:animEffect transition="in" filter="wipe(up)">
                                      <p:cBhvr>
                                        <p:cTn id="26" dur="500"/>
                                        <p:tgtEl>
                                          <p:spTgt spid="18"/>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p:tgtEl>
                                          <p:spTgt spid="19"/>
                                        </p:tgtEl>
                                        <p:attrNameLst>
                                          <p:attrName>ppt_y</p:attrName>
                                        </p:attrNameLst>
                                      </p:cBhvr>
                                      <p:tavLst>
                                        <p:tav tm="0">
                                          <p:val>
                                            <p:strVal val="#ppt_y+#ppt_h*1.125000"/>
                                          </p:val>
                                        </p:tav>
                                        <p:tav tm="100000">
                                          <p:val>
                                            <p:strVal val="#ppt_y"/>
                                          </p:val>
                                        </p:tav>
                                      </p:tavLst>
                                    </p:anim>
                                    <p:animEffect transition="in" filter="wipe(up)">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8" grpId="0" animBg="1"/>
      <p:bldP spid="19"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6" name="Frame 5"/>
            <p:cNvSpPr/>
            <p:nvPr/>
          </p:nvSpPr>
          <p:spPr>
            <a:xfrm>
              <a:off x="0" y="0"/>
              <a:ext cx="12192000" cy="6858000"/>
            </a:xfrm>
            <a:prstGeom prst="frame">
              <a:avLst>
                <a:gd name="adj1" fmla="val 2923"/>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218941" y="187429"/>
              <a:ext cx="11771290" cy="6483827"/>
            </a:xfrm>
            <a:prstGeom prst="frame">
              <a:avLst>
                <a:gd name="adj1" fmla="val 2525"/>
              </a:avLst>
            </a:prstGeom>
            <a:solidFill>
              <a:srgbClr val="00B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 name="Rectangle 8"/>
          <p:cNvSpPr/>
          <p:nvPr/>
        </p:nvSpPr>
        <p:spPr>
          <a:xfrm>
            <a:off x="1880315" y="1657751"/>
            <a:ext cx="8847786" cy="1384995"/>
          </a:xfrm>
          <a:prstGeom prst="rect">
            <a:avLst/>
          </a:prstGeom>
          <a:ln w="38100">
            <a:solidFill>
              <a:schemeClr val="tx1"/>
            </a:solidFill>
          </a:ln>
        </p:spPr>
        <p:txBody>
          <a:bodyPr wrap="square">
            <a:spAutoFit/>
          </a:bodyPr>
          <a:lstStyle/>
          <a:p>
            <a:r>
              <a:rPr lang="en-US" sz="2400" b="1" dirty="0">
                <a:solidFill>
                  <a:srgbClr val="0070C0"/>
                </a:solidFill>
                <a:latin typeface="Bodoni MT Black" panose="02070A03080606020203" pitchFamily="18" charset="0"/>
              </a:rPr>
              <a:t>1</a:t>
            </a:r>
            <a:r>
              <a:rPr lang="en-US" sz="2000" b="1" dirty="0">
                <a:solidFill>
                  <a:srgbClr val="0070C0"/>
                </a:solidFill>
                <a:latin typeface="Bodoni MT Black" panose="02070A03080606020203" pitchFamily="18" charset="0"/>
              </a:rPr>
              <a:t>. The family was anxious as they realized that something horrific might occur as the Pakistani Army started firing </a:t>
            </a:r>
            <a:r>
              <a:rPr lang="en-US" sz="2000" b="1" dirty="0" smtClean="0">
                <a:solidFill>
                  <a:srgbClr val="0070C0"/>
                </a:solidFill>
                <a:latin typeface="Bodoni MT Black" panose="02070A03080606020203" pitchFamily="18" charset="0"/>
              </a:rPr>
              <a:t>randomly around </a:t>
            </a:r>
            <a:r>
              <a:rPr lang="en-US" sz="2000" b="1" dirty="0">
                <a:solidFill>
                  <a:srgbClr val="0070C0"/>
                </a:solidFill>
                <a:latin typeface="Bodoni MT Black" panose="02070A03080606020203" pitchFamily="18" charset="0"/>
              </a:rPr>
              <a:t>the city and killing people indiscriminately on the night of 25th March in 1971.</a:t>
            </a:r>
          </a:p>
        </p:txBody>
      </p:sp>
      <p:sp>
        <p:nvSpPr>
          <p:cNvPr id="10" name="Rectangle 9"/>
          <p:cNvSpPr/>
          <p:nvPr/>
        </p:nvSpPr>
        <p:spPr>
          <a:xfrm>
            <a:off x="1880315" y="3142176"/>
            <a:ext cx="8847786" cy="769441"/>
          </a:xfrm>
          <a:prstGeom prst="rect">
            <a:avLst/>
          </a:prstGeom>
          <a:ln w="38100">
            <a:solidFill>
              <a:schemeClr val="tx1"/>
            </a:solidFill>
          </a:ln>
        </p:spPr>
        <p:txBody>
          <a:bodyPr wrap="square">
            <a:spAutoFit/>
          </a:bodyPr>
          <a:lstStyle/>
          <a:p>
            <a:r>
              <a:rPr lang="en-US" sz="2400" b="1" dirty="0">
                <a:solidFill>
                  <a:srgbClr val="0070C0"/>
                </a:solidFill>
                <a:latin typeface="Bodoni MT Black" panose="02070A03080606020203" pitchFamily="18" charset="0"/>
              </a:rPr>
              <a:t>2</a:t>
            </a:r>
            <a:r>
              <a:rPr lang="en-US" sz="2000" b="1" dirty="0">
                <a:solidFill>
                  <a:srgbClr val="0070C0"/>
                </a:solidFill>
                <a:latin typeface="Bodoni MT Black" panose="02070A03080606020203" pitchFamily="18" charset="0"/>
              </a:rPr>
              <a:t>. Bangabandhu sent the girls to a safer place which was a house at Road no. 15, Dhanmondi with Dr. Wazed Miah on that night.</a:t>
            </a:r>
            <a:endParaRPr lang="en-US" sz="2000" dirty="0"/>
          </a:p>
        </p:txBody>
      </p:sp>
      <p:sp>
        <p:nvSpPr>
          <p:cNvPr id="12" name="Rectangle 11"/>
          <p:cNvSpPr/>
          <p:nvPr/>
        </p:nvSpPr>
        <p:spPr>
          <a:xfrm>
            <a:off x="1878169" y="4023927"/>
            <a:ext cx="8849932" cy="1384995"/>
          </a:xfrm>
          <a:prstGeom prst="rect">
            <a:avLst/>
          </a:prstGeom>
          <a:ln w="38100">
            <a:solidFill>
              <a:schemeClr val="tx1"/>
            </a:solidFill>
          </a:ln>
        </p:spPr>
        <p:txBody>
          <a:bodyPr wrap="square">
            <a:spAutoFit/>
          </a:bodyPr>
          <a:lstStyle/>
          <a:p>
            <a:r>
              <a:rPr lang="en-US" sz="2400" b="1" dirty="0">
                <a:solidFill>
                  <a:srgbClr val="0070C0"/>
                </a:solidFill>
                <a:latin typeface="Bodoni MT Black" panose="02070A03080606020203" pitchFamily="18" charset="0"/>
              </a:rPr>
              <a:t>3.</a:t>
            </a:r>
            <a:r>
              <a:rPr lang="en-US" sz="2000" b="1" dirty="0">
                <a:solidFill>
                  <a:srgbClr val="0070C0"/>
                </a:solidFill>
                <a:latin typeface="Bodoni MT Black" panose="02070A03080606020203" pitchFamily="18" charset="0"/>
              </a:rPr>
              <a:t> People or freedom fighters usually used to communicate with the family in the disguise of vendors and sometimes through a written waste paper with valuable information to the house during the house arrest</a:t>
            </a:r>
            <a:endParaRPr lang="en-US" sz="2000" dirty="0"/>
          </a:p>
        </p:txBody>
      </p:sp>
      <p:sp>
        <p:nvSpPr>
          <p:cNvPr id="13" name="TextBox 12"/>
          <p:cNvSpPr txBox="1"/>
          <p:nvPr/>
        </p:nvSpPr>
        <p:spPr>
          <a:xfrm>
            <a:off x="4868213" y="753119"/>
            <a:ext cx="2414444" cy="769441"/>
          </a:xfrm>
          <a:prstGeom prst="rect">
            <a:avLst/>
          </a:prstGeom>
          <a:noFill/>
        </p:spPr>
        <p:txBody>
          <a:bodyPr wrap="none" rtlCol="0">
            <a:spAutoFit/>
          </a:bodyPr>
          <a:lstStyle/>
          <a:p>
            <a:r>
              <a:rPr lang="en-US" sz="4400" b="1" dirty="0" smtClean="0">
                <a:solidFill>
                  <a:srgbClr val="FF0000"/>
                </a:solidFill>
                <a:latin typeface="Britannic Bold" panose="020B0903060703020204" pitchFamily="34" charset="0"/>
              </a:rPr>
              <a:t>Answers </a:t>
            </a:r>
            <a:endParaRPr lang="en-US" sz="4400" b="1" dirty="0">
              <a:solidFill>
                <a:srgbClr val="FF0000"/>
              </a:solidFill>
              <a:latin typeface="Britannic Bold" panose="020B0903060703020204" pitchFamily="34"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245" y="355417"/>
            <a:ext cx="1072872" cy="597620"/>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101" y="291440"/>
            <a:ext cx="1435983" cy="661598"/>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428" y="5911401"/>
            <a:ext cx="1079689" cy="607933"/>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7138" y="5852729"/>
            <a:ext cx="1079689" cy="607933"/>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1200" y="753119"/>
            <a:ext cx="3283091" cy="801600"/>
          </a:xfrm>
          <a:prstGeom prst="rect">
            <a:avLst/>
          </a:prstGeom>
        </p:spPr>
      </p:pic>
    </p:spTree>
    <p:extLst>
      <p:ext uri="{BB962C8B-B14F-4D97-AF65-F5344CB8AC3E}">
        <p14:creationId xmlns:p14="http://schemas.microsoft.com/office/powerpoint/2010/main" val="153909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ppt_y</p:attrName>
                                        </p:attrNameLst>
                                      </p:cBhvr>
                                      <p:tavLst>
                                        <p:tav tm="0">
                                          <p:val>
                                            <p:strVal val="#ppt_y+#ppt_h*1.125000"/>
                                          </p:val>
                                        </p:tav>
                                        <p:tav tm="100000">
                                          <p:val>
                                            <p:strVal val="#ppt_y"/>
                                          </p:val>
                                        </p:tav>
                                      </p:tavLst>
                                    </p:anim>
                                    <p:animEffect transition="in" filter="wipe(u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ppt_y</p:attrName>
                                        </p:attrNameLst>
                                      </p:cBhvr>
                                      <p:tavLst>
                                        <p:tav tm="0">
                                          <p:val>
                                            <p:strVal val="#ppt_y+#ppt_h*1.125000"/>
                                          </p:val>
                                        </p:tav>
                                        <p:tav tm="100000">
                                          <p:val>
                                            <p:strVal val="#ppt_y"/>
                                          </p:val>
                                        </p:tav>
                                      </p:tavLst>
                                    </p:anim>
                                    <p:animEffect transition="in" filter="wipe(up)">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6200000">
            <a:off x="-728282" y="3407011"/>
            <a:ext cx="3434979" cy="523220"/>
          </a:xfrm>
          <a:prstGeom prst="rect">
            <a:avLst/>
          </a:prstGeom>
          <a:noFill/>
        </p:spPr>
        <p:txBody>
          <a:bodyPr wrap="none" rtlCol="0">
            <a:spAutoFit/>
          </a:bodyPr>
          <a:lstStyle/>
          <a:p>
            <a:r>
              <a:rPr lang="en-US" sz="2800" b="1" dirty="0" smtClean="0">
                <a:solidFill>
                  <a:srgbClr val="7030A0"/>
                </a:solidFill>
                <a:latin typeface="Bodoni MT Black" panose="02070A03080606020203" pitchFamily="18" charset="0"/>
              </a:rPr>
              <a:t>Teacher’s Identity</a:t>
            </a:r>
            <a:endParaRPr lang="en-US" sz="2800" b="1" dirty="0">
              <a:solidFill>
                <a:srgbClr val="7030A0"/>
              </a:solidFill>
              <a:latin typeface="Bodoni MT Black" panose="02070A03080606020203"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7753" y="875763"/>
            <a:ext cx="2062578" cy="2156782"/>
          </a:xfrm>
          <a:prstGeom prst="ellipse">
            <a:avLst/>
          </a:prstGeom>
          <a:ln w="63500" cap="rnd">
            <a:solidFill>
              <a:srgbClr val="333333"/>
            </a:solidFill>
          </a:ln>
          <a:effectLst>
            <a:glow rad="1397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1186423" y="3072130"/>
            <a:ext cx="5038559" cy="2554545"/>
          </a:xfrm>
          <a:prstGeom prst="rect">
            <a:avLst/>
          </a:prstGeom>
          <a:noFill/>
        </p:spPr>
        <p:txBody>
          <a:bodyPr wrap="none" rtlCol="0">
            <a:spAutoFit/>
          </a:bodyPr>
          <a:lstStyle/>
          <a:p>
            <a:pPr algn="ctr"/>
            <a:r>
              <a:rPr lang="en-US" sz="2000" b="1" dirty="0" smtClean="0">
                <a:latin typeface="Bodoni MT Black" panose="02070A03080606020203" pitchFamily="18" charset="0"/>
              </a:rPr>
              <a:t>Muhammad </a:t>
            </a:r>
            <a:r>
              <a:rPr lang="en-US" sz="2000" b="1" dirty="0" err="1" smtClean="0">
                <a:latin typeface="Bodoni MT Black" panose="02070A03080606020203" pitchFamily="18" charset="0"/>
              </a:rPr>
              <a:t>Rehan</a:t>
            </a:r>
            <a:r>
              <a:rPr lang="en-US" sz="2000" b="1" dirty="0" smtClean="0">
                <a:latin typeface="Bodoni MT Black" panose="02070A03080606020203" pitchFamily="18" charset="0"/>
              </a:rPr>
              <a:t> Uddin </a:t>
            </a:r>
          </a:p>
          <a:p>
            <a:pPr algn="ctr"/>
            <a:r>
              <a:rPr lang="en-US" sz="2000" b="1" dirty="0" smtClean="0">
                <a:latin typeface="Bodoni MT Black" panose="02070A03080606020203" pitchFamily="18" charset="0"/>
              </a:rPr>
              <a:t>B.A</a:t>
            </a:r>
            <a:r>
              <a:rPr lang="en-US" sz="2000" b="1" dirty="0">
                <a:latin typeface="Bodoni MT Black" panose="02070A03080606020203" pitchFamily="18" charset="0"/>
              </a:rPr>
              <a:t>,</a:t>
            </a:r>
            <a:r>
              <a:rPr lang="en-US" sz="2000" b="1" dirty="0" smtClean="0">
                <a:latin typeface="Bodoni MT Black" panose="02070A03080606020203" pitchFamily="18" charset="0"/>
              </a:rPr>
              <a:t> </a:t>
            </a:r>
            <a:r>
              <a:rPr lang="en-US" sz="2000" b="1" dirty="0" err="1" smtClean="0">
                <a:latin typeface="Bodoni MT Black" panose="02070A03080606020203" pitchFamily="18" charset="0"/>
              </a:rPr>
              <a:t>B.Ed</a:t>
            </a:r>
            <a:r>
              <a:rPr lang="en-US" sz="2000" b="1" dirty="0">
                <a:latin typeface="Bodoni MT Black" panose="02070A03080606020203" pitchFamily="18" charset="0"/>
              </a:rPr>
              <a:t>,</a:t>
            </a:r>
            <a:r>
              <a:rPr lang="en-US" sz="2000" b="1" dirty="0" smtClean="0">
                <a:latin typeface="Bodoni MT Black" panose="02070A03080606020203" pitchFamily="18" charset="0"/>
              </a:rPr>
              <a:t> M.A</a:t>
            </a:r>
          </a:p>
          <a:p>
            <a:pPr algn="ctr"/>
            <a:r>
              <a:rPr lang="en-US" sz="2000" b="1" dirty="0" smtClean="0">
                <a:latin typeface="Bodoni MT Black" panose="02070A03080606020203" pitchFamily="18" charset="0"/>
              </a:rPr>
              <a:t>Assistant Teacher </a:t>
            </a:r>
          </a:p>
          <a:p>
            <a:pPr algn="ctr"/>
            <a:r>
              <a:rPr lang="en-US" sz="2000" b="1" dirty="0" err="1" smtClean="0">
                <a:latin typeface="Bodoni MT Black" panose="02070A03080606020203" pitchFamily="18" charset="0"/>
              </a:rPr>
              <a:t>Pakshail</a:t>
            </a:r>
            <a:r>
              <a:rPr lang="en-US" sz="2000" b="1" dirty="0" smtClean="0">
                <a:latin typeface="Bodoni MT Black" panose="02070A03080606020203" pitchFamily="18" charset="0"/>
              </a:rPr>
              <a:t> Ideal High School </a:t>
            </a:r>
          </a:p>
          <a:p>
            <a:pPr algn="ctr"/>
            <a:r>
              <a:rPr lang="en-US" sz="2000" b="1" dirty="0" err="1" smtClean="0">
                <a:latin typeface="Bodoni MT Black" panose="02070A03080606020203" pitchFamily="18" charset="0"/>
              </a:rPr>
              <a:t>Barlekha</a:t>
            </a:r>
            <a:r>
              <a:rPr lang="en-US" sz="2000" b="1" dirty="0" smtClean="0">
                <a:latin typeface="Bodoni MT Black" panose="02070A03080606020203" pitchFamily="18" charset="0"/>
              </a:rPr>
              <a:t>, </a:t>
            </a:r>
            <a:r>
              <a:rPr lang="en-US" sz="2000" b="1" dirty="0" err="1" smtClean="0">
                <a:latin typeface="Bodoni MT Black" panose="02070A03080606020203" pitchFamily="18" charset="0"/>
              </a:rPr>
              <a:t>Moulvibazar</a:t>
            </a:r>
            <a:r>
              <a:rPr lang="en-US" sz="2000" b="1" dirty="0" smtClean="0">
                <a:latin typeface="Bodoni MT Black" panose="02070A03080606020203" pitchFamily="18" charset="0"/>
              </a:rPr>
              <a:t>. </a:t>
            </a:r>
          </a:p>
          <a:p>
            <a:pPr algn="ctr"/>
            <a:r>
              <a:rPr lang="en-US" sz="2000" b="1" dirty="0" smtClean="0">
                <a:latin typeface="Bodoni MT Black" panose="02070A03080606020203" pitchFamily="18" charset="0"/>
              </a:rPr>
              <a:t>Email: </a:t>
            </a:r>
            <a:r>
              <a:rPr lang="en-US" sz="2000" b="1" dirty="0" smtClean="0">
                <a:latin typeface="Bodoni MT Black" panose="02070A03080606020203" pitchFamily="18" charset="0"/>
                <a:hlinkClick r:id="rId3"/>
              </a:rPr>
              <a:t>mdrehanuddin17@gmail.com</a:t>
            </a:r>
            <a:r>
              <a:rPr lang="en-US" sz="2000" b="1" dirty="0" smtClean="0">
                <a:latin typeface="Bodoni MT Black" panose="02070A03080606020203" pitchFamily="18" charset="0"/>
              </a:rPr>
              <a:t> </a:t>
            </a:r>
          </a:p>
          <a:p>
            <a:pPr algn="ctr"/>
            <a:r>
              <a:rPr lang="en-US" sz="2000" b="1" dirty="0" smtClean="0">
                <a:latin typeface="Bodoni MT Black" panose="02070A03080606020203" pitchFamily="18" charset="0"/>
              </a:rPr>
              <a:t>ICT4E District Ambassador, </a:t>
            </a:r>
          </a:p>
          <a:p>
            <a:pPr algn="ctr"/>
            <a:r>
              <a:rPr lang="en-US" sz="2000" b="1" dirty="0" err="1" smtClean="0">
                <a:latin typeface="Bodoni MT Black" panose="02070A03080606020203" pitchFamily="18" charset="0"/>
              </a:rPr>
              <a:t>Moulvibazar</a:t>
            </a:r>
            <a:r>
              <a:rPr lang="en-US" sz="2000" b="1" dirty="0" smtClean="0">
                <a:latin typeface="Bodoni MT Black" panose="02070A03080606020203" pitchFamily="18" charset="0"/>
              </a:rPr>
              <a:t>.  </a:t>
            </a:r>
            <a:endParaRPr lang="en-US" sz="2000" b="1" dirty="0">
              <a:latin typeface="Bodoni MT Black" panose="02070A03080606020203" pitchFamily="18"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7643" y="970211"/>
            <a:ext cx="1902615" cy="2160304"/>
          </a:xfrm>
          <a:prstGeom prst="rect">
            <a:avLst/>
          </a:prstGeom>
        </p:spPr>
      </p:pic>
      <p:sp>
        <p:nvSpPr>
          <p:cNvPr id="10" name="TextBox 9"/>
          <p:cNvSpPr txBox="1"/>
          <p:nvPr/>
        </p:nvSpPr>
        <p:spPr>
          <a:xfrm>
            <a:off x="7102130" y="3190305"/>
            <a:ext cx="3860775" cy="1323439"/>
          </a:xfrm>
          <a:prstGeom prst="rect">
            <a:avLst/>
          </a:prstGeom>
          <a:noFill/>
        </p:spPr>
        <p:txBody>
          <a:bodyPr wrap="square" rtlCol="0">
            <a:spAutoFit/>
          </a:bodyPr>
          <a:lstStyle/>
          <a:p>
            <a:r>
              <a:rPr lang="en-US" sz="2000" b="1" dirty="0" smtClean="0">
                <a:latin typeface="Bodoni MT Black" panose="02070A03080606020203" pitchFamily="18" charset="0"/>
              </a:rPr>
              <a:t>Subject: English 1</a:t>
            </a:r>
            <a:r>
              <a:rPr lang="en-US" sz="2000" b="1" baseline="30000" dirty="0" smtClean="0">
                <a:latin typeface="Bodoni MT Black" panose="02070A03080606020203" pitchFamily="18" charset="0"/>
              </a:rPr>
              <a:t>st</a:t>
            </a:r>
            <a:r>
              <a:rPr lang="en-US" sz="2000" b="1" dirty="0" smtClean="0">
                <a:latin typeface="Bodoni MT Black" panose="02070A03080606020203" pitchFamily="18" charset="0"/>
              </a:rPr>
              <a:t> paper </a:t>
            </a:r>
          </a:p>
          <a:p>
            <a:r>
              <a:rPr lang="en-US" sz="2000" b="1" dirty="0" smtClean="0">
                <a:latin typeface="Bodoni MT Black" panose="02070A03080606020203" pitchFamily="18" charset="0"/>
              </a:rPr>
              <a:t>Class: Nine &amp; Ten </a:t>
            </a:r>
          </a:p>
          <a:p>
            <a:r>
              <a:rPr lang="en-US" sz="2000" b="1" dirty="0" smtClean="0">
                <a:latin typeface="Bodoni MT Black" panose="02070A03080606020203" pitchFamily="18" charset="0"/>
              </a:rPr>
              <a:t>Unite: One, Lesson: One</a:t>
            </a:r>
          </a:p>
          <a:p>
            <a:r>
              <a:rPr lang="en-US" sz="2000" b="1" dirty="0" smtClean="0">
                <a:latin typeface="Bodoni MT Black" panose="02070A03080606020203" pitchFamily="18" charset="0"/>
              </a:rPr>
              <a:t>Time: 50 Munities  </a:t>
            </a:r>
            <a:endParaRPr lang="en-US" sz="2000" b="1" dirty="0">
              <a:latin typeface="Bodoni MT Black" panose="02070A03080606020203" pitchFamily="18"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233" y="5157470"/>
            <a:ext cx="11797048" cy="1365021"/>
          </a:xfrm>
          <a:prstGeom prst="rect">
            <a:avLst/>
          </a:prstGeom>
        </p:spPr>
      </p:pic>
      <p:grpSp>
        <p:nvGrpSpPr>
          <p:cNvPr id="2" name="Group 1"/>
          <p:cNvGrpSpPr/>
          <p:nvPr/>
        </p:nvGrpSpPr>
        <p:grpSpPr>
          <a:xfrm>
            <a:off x="0" y="0"/>
            <a:ext cx="12192000" cy="6858000"/>
            <a:chOff x="0" y="0"/>
            <a:chExt cx="12192000" cy="6858000"/>
          </a:xfrm>
        </p:grpSpPr>
        <p:sp>
          <p:nvSpPr>
            <p:cNvPr id="4" name="Frame 3"/>
            <p:cNvSpPr/>
            <p:nvPr/>
          </p:nvSpPr>
          <p:spPr>
            <a:xfrm>
              <a:off x="0" y="0"/>
              <a:ext cx="12192000" cy="6858000"/>
            </a:xfrm>
            <a:prstGeom prst="frame">
              <a:avLst>
                <a:gd name="adj1" fmla="val 2547"/>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p:cNvSpPr/>
            <p:nvPr/>
          </p:nvSpPr>
          <p:spPr>
            <a:xfrm>
              <a:off x="193183" y="193183"/>
              <a:ext cx="11809927" cy="6478073"/>
            </a:xfrm>
            <a:prstGeom prst="frame">
              <a:avLst>
                <a:gd name="adj1" fmla="val 2137"/>
              </a:avLst>
            </a:prstGeom>
            <a:solidFill>
              <a:srgbClr val="00B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227093" y="439592"/>
            <a:ext cx="2092567" cy="1828639"/>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971015">
            <a:off x="9812963" y="356835"/>
            <a:ext cx="2023082" cy="1767918"/>
          </a:xfrm>
          <a:prstGeom prst="rect">
            <a:avLst/>
          </a:prstGeom>
        </p:spPr>
      </p:pic>
      <p:sp>
        <p:nvSpPr>
          <p:cNvPr id="16" name="TextBox 15"/>
          <p:cNvSpPr txBox="1"/>
          <p:nvPr/>
        </p:nvSpPr>
        <p:spPr>
          <a:xfrm rot="16200000">
            <a:off x="9400650" y="3163378"/>
            <a:ext cx="3385863" cy="584775"/>
          </a:xfrm>
          <a:prstGeom prst="rect">
            <a:avLst/>
          </a:prstGeom>
          <a:noFill/>
        </p:spPr>
        <p:txBody>
          <a:bodyPr wrap="none" rtlCol="0">
            <a:spAutoFit/>
          </a:bodyPr>
          <a:lstStyle/>
          <a:p>
            <a:r>
              <a:rPr lang="en-US" sz="3200" b="1" dirty="0" smtClean="0">
                <a:solidFill>
                  <a:srgbClr val="7030A0"/>
                </a:solidFill>
                <a:latin typeface="Bodoni MT Black" panose="02070A03080606020203" pitchFamily="18" charset="0"/>
              </a:rPr>
              <a:t>Lesson Identity</a:t>
            </a:r>
            <a:endParaRPr lang="en-US" sz="3200" b="1" dirty="0">
              <a:solidFill>
                <a:srgbClr val="7030A0"/>
              </a:solidFill>
              <a:latin typeface="Bodoni MT Black" panose="02070A03080606020203" pitchFamily="18" charset="0"/>
            </a:endParaRP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42812" y="272508"/>
            <a:ext cx="657121" cy="5912868"/>
          </a:xfrm>
          <a:prstGeom prst="rect">
            <a:avLst/>
          </a:prstGeom>
        </p:spPr>
      </p:pic>
    </p:spTree>
    <p:extLst>
      <p:ext uri="{BB962C8B-B14F-4D97-AF65-F5344CB8AC3E}">
        <p14:creationId xmlns:p14="http://schemas.microsoft.com/office/powerpoint/2010/main" val="16249741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1679" y="1656859"/>
            <a:ext cx="9002332" cy="923330"/>
          </a:xfrm>
          <a:prstGeom prst="rect">
            <a:avLst/>
          </a:prstGeom>
          <a:ln w="38100">
            <a:solidFill>
              <a:schemeClr val="tx1"/>
            </a:solidFill>
          </a:ln>
        </p:spPr>
        <p:txBody>
          <a:bodyPr wrap="square">
            <a:spAutoFit/>
          </a:bodyPr>
          <a:lstStyle/>
          <a:p>
            <a:r>
              <a:rPr lang="en-US" b="1" dirty="0">
                <a:solidFill>
                  <a:srgbClr val="0070C0"/>
                </a:solidFill>
                <a:latin typeface="Bodoni MT Black" panose="02070A03080606020203" pitchFamily="18" charset="0"/>
              </a:rPr>
              <a:t>4. The Pakistani Army used to scare Sheikh Jamal by threatening to hang him upside down. He found a chance to escape and fled from captivity later joined the freedom fighters.</a:t>
            </a:r>
          </a:p>
        </p:txBody>
      </p:sp>
      <p:sp>
        <p:nvSpPr>
          <p:cNvPr id="7" name="Rectangle 6"/>
          <p:cNvSpPr/>
          <p:nvPr/>
        </p:nvSpPr>
        <p:spPr>
          <a:xfrm>
            <a:off x="1841679" y="2783451"/>
            <a:ext cx="9002332" cy="2246769"/>
          </a:xfrm>
          <a:prstGeom prst="rect">
            <a:avLst/>
          </a:prstGeom>
          <a:ln w="38100">
            <a:solidFill>
              <a:schemeClr val="tx1"/>
            </a:solidFill>
          </a:ln>
        </p:spPr>
        <p:txBody>
          <a:bodyPr wrap="square">
            <a:spAutoFit/>
          </a:bodyPr>
          <a:lstStyle/>
          <a:p>
            <a:r>
              <a:rPr lang="en-US" sz="2000" b="1" dirty="0">
                <a:solidFill>
                  <a:srgbClr val="0070C0"/>
                </a:solidFill>
                <a:latin typeface="Bodoni MT Black" panose="02070A03080606020203" pitchFamily="18" charset="0"/>
              </a:rPr>
              <a:t>5. We cannot describe in words the contribution of </a:t>
            </a:r>
            <a:r>
              <a:rPr lang="en-US" sz="2000" b="1" dirty="0" smtClean="0">
                <a:solidFill>
                  <a:srgbClr val="0070C0"/>
                </a:solidFill>
                <a:latin typeface="Bodoni MT Black" panose="02070A03080606020203" pitchFamily="18" charset="0"/>
              </a:rPr>
              <a:t>the Bangabandhu family </a:t>
            </a:r>
            <a:r>
              <a:rPr lang="en-US" sz="2000" b="1" dirty="0">
                <a:solidFill>
                  <a:srgbClr val="0070C0"/>
                </a:solidFill>
                <a:latin typeface="Bodoni MT Black" panose="02070A03080606020203" pitchFamily="18" charset="0"/>
              </a:rPr>
              <a:t>to the Liberation War. During the War of Liberation Bangabandhu’s family sacrificed a lot to liberate the country.  His sons joined with the freedom fighters and fought against the Pakistani Army from the front line. His family communicated with freedom fighters with valuable information. They had to suffer a lot while Bangabandhu was in a Pakistan jail.</a:t>
            </a:r>
          </a:p>
        </p:txBody>
      </p:sp>
      <p:grpSp>
        <p:nvGrpSpPr>
          <p:cNvPr id="10" name="Group 9"/>
          <p:cNvGrpSpPr/>
          <p:nvPr/>
        </p:nvGrpSpPr>
        <p:grpSpPr>
          <a:xfrm>
            <a:off x="0" y="0"/>
            <a:ext cx="12192000" cy="6858000"/>
            <a:chOff x="0" y="0"/>
            <a:chExt cx="12192000" cy="6858000"/>
          </a:xfrm>
        </p:grpSpPr>
        <p:sp>
          <p:nvSpPr>
            <p:cNvPr id="8" name="Frame 7"/>
            <p:cNvSpPr/>
            <p:nvPr/>
          </p:nvSpPr>
          <p:spPr>
            <a:xfrm>
              <a:off x="0" y="0"/>
              <a:ext cx="12192000" cy="6858000"/>
            </a:xfrm>
            <a:prstGeom prst="frame">
              <a:avLst>
                <a:gd name="adj1" fmla="val 2735"/>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ame 8"/>
            <p:cNvSpPr/>
            <p:nvPr/>
          </p:nvSpPr>
          <p:spPr>
            <a:xfrm>
              <a:off x="206062" y="193183"/>
              <a:ext cx="11797048" cy="6465194"/>
            </a:xfrm>
            <a:prstGeom prst="frame">
              <a:avLst>
                <a:gd name="adj1" fmla="val 2137"/>
              </a:avLst>
            </a:prstGeom>
            <a:solidFill>
              <a:srgbClr val="00B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609" y="402330"/>
            <a:ext cx="903400" cy="499191"/>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4164" y="336612"/>
            <a:ext cx="1159099" cy="526272"/>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610" y="5950586"/>
            <a:ext cx="903400" cy="508671"/>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4164" y="5950585"/>
            <a:ext cx="903400" cy="508671"/>
          </a:xfrm>
          <a:prstGeom prst="rect">
            <a:avLst/>
          </a:prstGeom>
        </p:spPr>
      </p:pic>
    </p:spTree>
    <p:extLst>
      <p:ext uri="{BB962C8B-B14F-4D97-AF65-F5344CB8AC3E}">
        <p14:creationId xmlns:p14="http://schemas.microsoft.com/office/powerpoint/2010/main" val="153372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p:tgtEl>
                                          <p:spTgt spid="4">
                                            <p:bg/>
                                          </p:spTgt>
                                        </p:tgtEl>
                                        <p:attrNameLst>
                                          <p:attrName>ppt_y</p:attrName>
                                        </p:attrNameLst>
                                      </p:cBhvr>
                                      <p:tavLst>
                                        <p:tav tm="0">
                                          <p:val>
                                            <p:strVal val="#ppt_y+#ppt_h*1.125000"/>
                                          </p:val>
                                        </p:tav>
                                        <p:tav tm="100000">
                                          <p:val>
                                            <p:strVal val="#ppt_y"/>
                                          </p:val>
                                        </p:tav>
                                      </p:tavLst>
                                    </p:anim>
                                    <p:animEffect transition="in" filter="wipe(up)">
                                      <p:cBhvr>
                                        <p:cTn id="8" dur="500"/>
                                        <p:tgtEl>
                                          <p:spTgt spid="4">
                                            <p:bg/>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p:tgtEl>
                                          <p:spTgt spid="7"/>
                                        </p:tgtEl>
                                        <p:attrNameLst>
                                          <p:attrName>ppt_y</p:attrName>
                                        </p:attrNameLst>
                                      </p:cBhvr>
                                      <p:tavLst>
                                        <p:tav tm="0">
                                          <p:val>
                                            <p:strVal val="#ppt_y+#ppt_h*1.125000"/>
                                          </p:val>
                                        </p:tav>
                                        <p:tav tm="100000">
                                          <p:val>
                                            <p:strVal val="#ppt_y"/>
                                          </p:val>
                                        </p:tav>
                                      </p:tavLst>
                                    </p:anim>
                                    <p:animEffect transition="in" filter="wipe(up)">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00789" y="908124"/>
            <a:ext cx="2691763" cy="707886"/>
          </a:xfrm>
          <a:prstGeom prst="rect">
            <a:avLst/>
          </a:prstGeom>
          <a:noFill/>
          <a:ln w="38100">
            <a:noFill/>
          </a:ln>
        </p:spPr>
        <p:txBody>
          <a:bodyPr wrap="none" rtlCol="0">
            <a:spAutoFit/>
          </a:bodyPr>
          <a:lstStyle/>
          <a:p>
            <a:r>
              <a:rPr lang="en-US" sz="4000" b="1" dirty="0" smtClean="0">
                <a:solidFill>
                  <a:srgbClr val="002060"/>
                </a:solidFill>
                <a:latin typeface="Britannic Bold" panose="020B0903060703020204" pitchFamily="34" charset="0"/>
              </a:rPr>
              <a:t>Evaluation </a:t>
            </a:r>
            <a:endParaRPr lang="en-US" sz="4000" b="1" dirty="0">
              <a:solidFill>
                <a:srgbClr val="002060"/>
              </a:solidFill>
              <a:latin typeface="Britannic Bold" panose="020B0903060703020204" pitchFamily="34" charset="0"/>
            </a:endParaRPr>
          </a:p>
        </p:txBody>
      </p:sp>
      <p:sp>
        <p:nvSpPr>
          <p:cNvPr id="5" name="TextBox 4"/>
          <p:cNvSpPr txBox="1"/>
          <p:nvPr/>
        </p:nvSpPr>
        <p:spPr>
          <a:xfrm>
            <a:off x="1738239" y="2293045"/>
            <a:ext cx="8667481" cy="707886"/>
          </a:xfrm>
          <a:prstGeom prst="rect">
            <a:avLst/>
          </a:prstGeom>
          <a:noFill/>
          <a:ln w="38100">
            <a:solidFill>
              <a:schemeClr val="tx1"/>
            </a:solidFill>
          </a:ln>
        </p:spPr>
        <p:txBody>
          <a:bodyPr wrap="square" rtlCol="0">
            <a:spAutoFit/>
          </a:bodyPr>
          <a:lstStyle/>
          <a:p>
            <a:pPr marL="342900" indent="-342900">
              <a:buAutoNum type="arabicPeriod"/>
            </a:pPr>
            <a:r>
              <a:rPr lang="en-US" sz="2000" b="1" dirty="0" smtClean="0">
                <a:latin typeface="Bodoni MT Black" panose="02070A03080606020203" pitchFamily="18" charset="0"/>
              </a:rPr>
              <a:t>Begum Mujib went to a safer place at Dhanmondi at the night </a:t>
            </a:r>
          </a:p>
          <a:p>
            <a:r>
              <a:rPr lang="en-US" sz="2000" b="1" dirty="0" smtClean="0">
                <a:latin typeface="Bodoni MT Black" panose="02070A03080606020203" pitchFamily="18" charset="0"/>
              </a:rPr>
              <a:t>    on 25</a:t>
            </a:r>
            <a:r>
              <a:rPr lang="en-US" sz="2000" b="1" baseline="30000" dirty="0" smtClean="0">
                <a:latin typeface="Bodoni MT Black" panose="02070A03080606020203" pitchFamily="18" charset="0"/>
              </a:rPr>
              <a:t>th</a:t>
            </a:r>
            <a:r>
              <a:rPr lang="en-US" sz="2000" b="1" dirty="0" smtClean="0">
                <a:latin typeface="Bodoni MT Black" panose="02070A03080606020203" pitchFamily="18" charset="0"/>
              </a:rPr>
              <a:t> March 1971.  </a:t>
            </a:r>
            <a:endParaRPr lang="en-US" sz="2000" b="1" dirty="0">
              <a:latin typeface="Bodoni MT Black" panose="02070A03080606020203" pitchFamily="18" charset="0"/>
            </a:endParaRPr>
          </a:p>
        </p:txBody>
      </p:sp>
      <p:sp>
        <p:nvSpPr>
          <p:cNvPr id="6" name="TextBox 5"/>
          <p:cNvSpPr txBox="1"/>
          <p:nvPr/>
        </p:nvSpPr>
        <p:spPr>
          <a:xfrm>
            <a:off x="1738240" y="4146072"/>
            <a:ext cx="8667481" cy="707886"/>
          </a:xfrm>
          <a:prstGeom prst="rect">
            <a:avLst/>
          </a:prstGeom>
          <a:noFill/>
          <a:ln w="38100">
            <a:solidFill>
              <a:schemeClr val="tx1"/>
            </a:solidFill>
          </a:ln>
        </p:spPr>
        <p:txBody>
          <a:bodyPr wrap="square" rtlCol="0">
            <a:spAutoFit/>
          </a:bodyPr>
          <a:lstStyle/>
          <a:p>
            <a:r>
              <a:rPr lang="en-US" sz="2000" b="1" dirty="0" smtClean="0">
                <a:latin typeface="Bodoni MT Black" panose="02070A03080606020203" pitchFamily="18" charset="0"/>
              </a:rPr>
              <a:t>2. Bangabandhu had declared the independence of Bangladesh </a:t>
            </a:r>
          </a:p>
          <a:p>
            <a:r>
              <a:rPr lang="en-US" sz="2000" b="1" dirty="0" smtClean="0">
                <a:latin typeface="Bodoni MT Black" panose="02070A03080606020203" pitchFamily="18" charset="0"/>
              </a:rPr>
              <a:t>    Before he was arrested by Pakistan Army.   </a:t>
            </a:r>
            <a:endParaRPr lang="en-US" sz="2000" b="1" dirty="0">
              <a:latin typeface="Bodoni MT Black" panose="02070A03080606020203" pitchFamily="18" charset="0"/>
            </a:endParaRPr>
          </a:p>
        </p:txBody>
      </p:sp>
      <p:sp>
        <p:nvSpPr>
          <p:cNvPr id="11" name="TextBox 10"/>
          <p:cNvSpPr txBox="1"/>
          <p:nvPr/>
        </p:nvSpPr>
        <p:spPr>
          <a:xfrm>
            <a:off x="1519706" y="1648167"/>
            <a:ext cx="9451626" cy="461665"/>
          </a:xfrm>
          <a:prstGeom prst="rect">
            <a:avLst/>
          </a:prstGeom>
          <a:noFill/>
        </p:spPr>
        <p:txBody>
          <a:bodyPr wrap="none" rtlCol="0">
            <a:spAutoFit/>
          </a:bodyPr>
          <a:lstStyle/>
          <a:p>
            <a:r>
              <a:rPr lang="en-US" sz="2400" b="1" dirty="0" smtClean="0">
                <a:latin typeface="Britannic Bold" panose="020B0903060703020204" pitchFamily="34" charset="0"/>
              </a:rPr>
              <a:t>Tell me which is true &amp; which is false under the following sentences</a:t>
            </a:r>
            <a:endParaRPr lang="en-US" sz="2400" b="1" dirty="0">
              <a:latin typeface="Britannic Bold" panose="020B0903060703020204" pitchFamily="34" charset="0"/>
            </a:endParaRPr>
          </a:p>
        </p:txBody>
      </p:sp>
      <p:grpSp>
        <p:nvGrpSpPr>
          <p:cNvPr id="2" name="Group 1"/>
          <p:cNvGrpSpPr/>
          <p:nvPr/>
        </p:nvGrpSpPr>
        <p:grpSpPr>
          <a:xfrm>
            <a:off x="0" y="0"/>
            <a:ext cx="12192000" cy="6858000"/>
            <a:chOff x="0" y="0"/>
            <a:chExt cx="12192000" cy="6858000"/>
          </a:xfrm>
        </p:grpSpPr>
        <p:sp>
          <p:nvSpPr>
            <p:cNvPr id="12" name="Frame 11"/>
            <p:cNvSpPr/>
            <p:nvPr/>
          </p:nvSpPr>
          <p:spPr>
            <a:xfrm>
              <a:off x="0" y="0"/>
              <a:ext cx="12192000" cy="6858000"/>
            </a:xfrm>
            <a:prstGeom prst="frame">
              <a:avLst>
                <a:gd name="adj1" fmla="val 2923"/>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ame 12"/>
            <p:cNvSpPr/>
            <p:nvPr/>
          </p:nvSpPr>
          <p:spPr>
            <a:xfrm>
              <a:off x="218941" y="193182"/>
              <a:ext cx="11771290" cy="6465195"/>
            </a:xfrm>
            <a:prstGeom prst="frame">
              <a:avLst>
                <a:gd name="adj1" fmla="val 2325"/>
              </a:avLst>
            </a:prstGeom>
            <a:solidFill>
              <a:srgbClr val="00B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307" y="311849"/>
            <a:ext cx="1110399" cy="752652"/>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1155" y="293531"/>
            <a:ext cx="1257068" cy="659506"/>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157" y="5956790"/>
            <a:ext cx="952367" cy="536243"/>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17446" y="5934845"/>
            <a:ext cx="952367" cy="536243"/>
          </a:xfrm>
          <a:prstGeom prst="rect">
            <a:avLst/>
          </a:prstGeom>
        </p:spPr>
      </p:pic>
      <p:sp>
        <p:nvSpPr>
          <p:cNvPr id="18" name="Rectangle 17"/>
          <p:cNvSpPr/>
          <p:nvPr/>
        </p:nvSpPr>
        <p:spPr>
          <a:xfrm>
            <a:off x="1738240" y="3110401"/>
            <a:ext cx="8667480" cy="923330"/>
          </a:xfrm>
          <a:prstGeom prst="rect">
            <a:avLst/>
          </a:prstGeom>
          <a:ln w="38100">
            <a:solidFill>
              <a:schemeClr val="tx1"/>
            </a:solidFill>
          </a:ln>
        </p:spPr>
        <p:txBody>
          <a:bodyPr wrap="square">
            <a:spAutoFit/>
          </a:bodyPr>
          <a:lstStyle/>
          <a:p>
            <a:r>
              <a:rPr lang="en-US" dirty="0">
                <a:solidFill>
                  <a:srgbClr val="3C14AC"/>
                </a:solidFill>
                <a:latin typeface="Bodoni MT Black" panose="02070A03080606020203" pitchFamily="18" charset="0"/>
              </a:rPr>
              <a:t>1. False:</a:t>
            </a:r>
          </a:p>
          <a:p>
            <a:r>
              <a:rPr lang="en-US" dirty="0" smtClean="0">
                <a:solidFill>
                  <a:srgbClr val="3C14AC"/>
                </a:solidFill>
                <a:latin typeface="Bodoni MT Black" panose="02070A03080606020203" pitchFamily="18" charset="0"/>
              </a:rPr>
              <a:t>Correct </a:t>
            </a:r>
            <a:r>
              <a:rPr lang="en-US" dirty="0">
                <a:solidFill>
                  <a:srgbClr val="3C14AC"/>
                </a:solidFill>
                <a:latin typeface="Bodoni MT Black" panose="02070A03080606020203" pitchFamily="18" charset="0"/>
              </a:rPr>
              <a:t>Information:- Begum Mujib stayed with her husband Bangabandhu at the night on 25 March, 1971.</a:t>
            </a:r>
          </a:p>
        </p:txBody>
      </p:sp>
      <p:sp>
        <p:nvSpPr>
          <p:cNvPr id="19" name="Rectangle 18"/>
          <p:cNvSpPr/>
          <p:nvPr/>
        </p:nvSpPr>
        <p:spPr>
          <a:xfrm>
            <a:off x="1738240" y="4959392"/>
            <a:ext cx="1309974" cy="400110"/>
          </a:xfrm>
          <a:prstGeom prst="rect">
            <a:avLst/>
          </a:prstGeom>
          <a:ln w="38100">
            <a:solidFill>
              <a:schemeClr val="tx1"/>
            </a:solidFill>
          </a:ln>
        </p:spPr>
        <p:txBody>
          <a:bodyPr wrap="none">
            <a:spAutoFit/>
          </a:bodyPr>
          <a:lstStyle/>
          <a:p>
            <a:r>
              <a:rPr lang="en-US" sz="2000" b="1" dirty="0">
                <a:solidFill>
                  <a:srgbClr val="3C14AC"/>
                </a:solidFill>
                <a:latin typeface="Bodoni MT Black" panose="02070A03080606020203" pitchFamily="18" charset="0"/>
              </a:rPr>
              <a:t>2. True: </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5566978" y="-397621"/>
            <a:ext cx="804761" cy="3387144"/>
          </a:xfrm>
          <a:prstGeom prst="rect">
            <a:avLst/>
          </a:prstGeom>
        </p:spPr>
      </p:pic>
    </p:spTree>
    <p:extLst>
      <p:ext uri="{BB962C8B-B14F-4D97-AF65-F5344CB8AC3E}">
        <p14:creationId xmlns:p14="http://schemas.microsoft.com/office/powerpoint/2010/main" val="71357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p:tgtEl>
                                          <p:spTgt spid="5"/>
                                        </p:tgtEl>
                                        <p:attrNameLst>
                                          <p:attrName>ppt_y</p:attrName>
                                        </p:attrNameLst>
                                      </p:cBhvr>
                                      <p:tavLst>
                                        <p:tav tm="0">
                                          <p:val>
                                            <p:strVal val="#ppt_y+#ppt_h*1.125000"/>
                                          </p:val>
                                        </p:tav>
                                        <p:tav tm="100000">
                                          <p:val>
                                            <p:strVal val="#ppt_y"/>
                                          </p:val>
                                        </p:tav>
                                      </p:tavLst>
                                    </p:anim>
                                    <p:animEffect transition="in" filter="wipe(up)">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2"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p:tgtEl>
                                          <p:spTgt spid="18"/>
                                        </p:tgtEl>
                                        <p:attrNameLst>
                                          <p:attrName>ppt_x</p:attrName>
                                        </p:attrNameLst>
                                      </p:cBhvr>
                                      <p:tavLst>
                                        <p:tav tm="0">
                                          <p:val>
                                            <p:strVal val="#ppt_x+#ppt_w*1.125000"/>
                                          </p:val>
                                        </p:tav>
                                        <p:tav tm="100000">
                                          <p:val>
                                            <p:strVal val="#ppt_x"/>
                                          </p:val>
                                        </p:tav>
                                      </p:tavLst>
                                    </p:anim>
                                    <p:animEffect transition="in" filter="wipe(left)">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p:tgtEl>
                                          <p:spTgt spid="6"/>
                                        </p:tgtEl>
                                        <p:attrNameLst>
                                          <p:attrName>ppt_y</p:attrName>
                                        </p:attrNameLst>
                                      </p:cBhvr>
                                      <p:tavLst>
                                        <p:tav tm="0">
                                          <p:val>
                                            <p:strVal val="#ppt_y+#ppt_h*1.125000"/>
                                          </p:val>
                                        </p:tav>
                                        <p:tav tm="100000">
                                          <p:val>
                                            <p:strVal val="#ppt_y"/>
                                          </p:val>
                                        </p:tav>
                                      </p:tavLst>
                                    </p:anim>
                                    <p:animEffect transition="in" filter="wipe(up)">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2"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p:tgtEl>
                                          <p:spTgt spid="19"/>
                                        </p:tgtEl>
                                        <p:attrNameLst>
                                          <p:attrName>ppt_x</p:attrName>
                                        </p:attrNameLst>
                                      </p:cBhvr>
                                      <p:tavLst>
                                        <p:tav tm="0">
                                          <p:val>
                                            <p:strVal val="#ppt_x+#ppt_w*1.125000"/>
                                          </p:val>
                                        </p:tav>
                                        <p:tav tm="100000">
                                          <p:val>
                                            <p:strVal val="#ppt_x"/>
                                          </p:val>
                                        </p:tav>
                                      </p:tavLst>
                                    </p:anim>
                                    <p:animEffect transition="in" filter="wipe(left)">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p:bldP spid="18"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5" name="Frame 4"/>
            <p:cNvSpPr/>
            <p:nvPr/>
          </p:nvSpPr>
          <p:spPr>
            <a:xfrm>
              <a:off x="0" y="0"/>
              <a:ext cx="12192000" cy="6858000"/>
            </a:xfrm>
            <a:prstGeom prst="frame">
              <a:avLst>
                <a:gd name="adj1" fmla="val 3298"/>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p:cNvSpPr/>
            <p:nvPr/>
          </p:nvSpPr>
          <p:spPr>
            <a:xfrm>
              <a:off x="218941" y="231820"/>
              <a:ext cx="11745532" cy="6400800"/>
            </a:xfrm>
            <a:prstGeom prst="frame">
              <a:avLst>
                <a:gd name="adj1" fmla="val 2694"/>
              </a:avLst>
            </a:prstGeom>
            <a:solidFill>
              <a:srgbClr val="00B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117" y="416616"/>
            <a:ext cx="1031075" cy="64085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3101" y="326463"/>
            <a:ext cx="1221525" cy="64085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117" y="5920046"/>
            <a:ext cx="893466" cy="50307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73797" y="5922651"/>
            <a:ext cx="893466" cy="503078"/>
          </a:xfrm>
          <a:prstGeom prst="rect">
            <a:avLst/>
          </a:prstGeom>
        </p:spPr>
      </p:pic>
      <p:sp>
        <p:nvSpPr>
          <p:cNvPr id="12" name="Rectangle 11"/>
          <p:cNvSpPr/>
          <p:nvPr/>
        </p:nvSpPr>
        <p:spPr>
          <a:xfrm>
            <a:off x="2251840" y="4011913"/>
            <a:ext cx="7664429" cy="646331"/>
          </a:xfrm>
          <a:prstGeom prst="rect">
            <a:avLst/>
          </a:prstGeom>
          <a:ln w="38100">
            <a:solidFill>
              <a:schemeClr val="tx1"/>
            </a:solidFill>
          </a:ln>
        </p:spPr>
        <p:txBody>
          <a:bodyPr wrap="square">
            <a:spAutoFit/>
          </a:bodyPr>
          <a:lstStyle/>
          <a:p>
            <a:r>
              <a:rPr lang="en-US" b="1" dirty="0">
                <a:latin typeface="Bodoni MT Black" panose="02070A03080606020203" pitchFamily="18" charset="0"/>
              </a:rPr>
              <a:t>5. After Liberation war was over, Sheikh Kamal and Sheikh </a:t>
            </a:r>
          </a:p>
          <a:p>
            <a:r>
              <a:rPr lang="en-US" b="1" dirty="0">
                <a:latin typeface="Bodoni MT Black" panose="02070A03080606020203" pitchFamily="18" charset="0"/>
              </a:rPr>
              <a:t>    Jamal both returned on the same day. </a:t>
            </a:r>
          </a:p>
        </p:txBody>
      </p:sp>
      <p:sp>
        <p:nvSpPr>
          <p:cNvPr id="14" name="Rectangle 13"/>
          <p:cNvSpPr/>
          <p:nvPr/>
        </p:nvSpPr>
        <p:spPr>
          <a:xfrm>
            <a:off x="2256941" y="4732596"/>
            <a:ext cx="7664429" cy="1200329"/>
          </a:xfrm>
          <a:prstGeom prst="rect">
            <a:avLst/>
          </a:prstGeom>
          <a:ln w="38100">
            <a:solidFill>
              <a:schemeClr val="tx1"/>
            </a:solidFill>
          </a:ln>
        </p:spPr>
        <p:txBody>
          <a:bodyPr wrap="square">
            <a:spAutoFit/>
          </a:bodyPr>
          <a:lstStyle/>
          <a:p>
            <a:r>
              <a:rPr lang="en-US" dirty="0">
                <a:solidFill>
                  <a:srgbClr val="3C14AC"/>
                </a:solidFill>
                <a:latin typeface="Bodoni MT Black" panose="02070A03080606020203" pitchFamily="18" charset="0"/>
              </a:rPr>
              <a:t>5. False: </a:t>
            </a:r>
          </a:p>
          <a:p>
            <a:r>
              <a:rPr lang="en-US" dirty="0" smtClean="0">
                <a:solidFill>
                  <a:srgbClr val="3C14AC"/>
                </a:solidFill>
                <a:latin typeface="Bodoni MT Black" panose="02070A03080606020203" pitchFamily="18" charset="0"/>
              </a:rPr>
              <a:t>Correct </a:t>
            </a:r>
            <a:r>
              <a:rPr lang="en-US" dirty="0">
                <a:solidFill>
                  <a:srgbClr val="3C14AC"/>
                </a:solidFill>
                <a:latin typeface="Bodoni MT Black" panose="02070A03080606020203" pitchFamily="18" charset="0"/>
              </a:rPr>
              <a:t>Information:- After Liberation War was over, Sheikh Jamal </a:t>
            </a:r>
            <a:r>
              <a:rPr lang="en-US" dirty="0" smtClean="0">
                <a:solidFill>
                  <a:srgbClr val="3C14AC"/>
                </a:solidFill>
                <a:latin typeface="Bodoni MT Black" panose="02070A03080606020203" pitchFamily="18" charset="0"/>
              </a:rPr>
              <a:t>returned </a:t>
            </a:r>
            <a:r>
              <a:rPr lang="en-US" dirty="0">
                <a:solidFill>
                  <a:srgbClr val="3C14AC"/>
                </a:solidFill>
                <a:latin typeface="Bodoni MT Black" panose="02070A03080606020203" pitchFamily="18" charset="0"/>
              </a:rPr>
              <a:t>home in the afternoon while Sheikh Kamal returned home </a:t>
            </a:r>
            <a:r>
              <a:rPr lang="en-US" dirty="0" smtClean="0">
                <a:solidFill>
                  <a:srgbClr val="3C14AC"/>
                </a:solidFill>
                <a:latin typeface="Bodoni MT Black" panose="02070A03080606020203" pitchFamily="18" charset="0"/>
              </a:rPr>
              <a:t>the next </a:t>
            </a:r>
            <a:r>
              <a:rPr lang="en-US" dirty="0">
                <a:solidFill>
                  <a:srgbClr val="3C14AC"/>
                </a:solidFill>
                <a:latin typeface="Bodoni MT Black" panose="02070A03080606020203" pitchFamily="18" charset="0"/>
              </a:rPr>
              <a:t>day.</a:t>
            </a:r>
          </a:p>
        </p:txBody>
      </p:sp>
      <p:sp>
        <p:nvSpPr>
          <p:cNvPr id="15" name="Rectangle 14"/>
          <p:cNvSpPr/>
          <p:nvPr/>
        </p:nvSpPr>
        <p:spPr>
          <a:xfrm>
            <a:off x="2236285" y="1089111"/>
            <a:ext cx="7710844" cy="707886"/>
          </a:xfrm>
          <a:prstGeom prst="rect">
            <a:avLst/>
          </a:prstGeom>
          <a:ln w="38100">
            <a:solidFill>
              <a:schemeClr val="tx1"/>
            </a:solidFill>
          </a:ln>
        </p:spPr>
        <p:txBody>
          <a:bodyPr wrap="square">
            <a:spAutoFit/>
          </a:bodyPr>
          <a:lstStyle/>
          <a:p>
            <a:r>
              <a:rPr lang="en-US" sz="2000" b="1" dirty="0">
                <a:latin typeface="Bodoni MT Black" panose="02070A03080606020203" pitchFamily="18" charset="0"/>
              </a:rPr>
              <a:t>3. Nobody stood beside the family of Bangabandhu during </a:t>
            </a:r>
            <a:r>
              <a:rPr lang="en-US" sz="2000" b="1" dirty="0" smtClean="0">
                <a:latin typeface="Bodoni MT Black" panose="02070A03080606020203" pitchFamily="18" charset="0"/>
              </a:rPr>
              <a:t>     Liberation war</a:t>
            </a:r>
            <a:r>
              <a:rPr lang="en-US" sz="2000" b="1" dirty="0">
                <a:latin typeface="Bodoni MT Black" panose="02070A03080606020203" pitchFamily="18" charset="0"/>
              </a:rPr>
              <a:t>.</a:t>
            </a:r>
            <a:endParaRPr lang="en-US" sz="2000" dirty="0"/>
          </a:p>
        </p:txBody>
      </p:sp>
      <p:sp>
        <p:nvSpPr>
          <p:cNvPr id="17" name="Rectangle 16"/>
          <p:cNvSpPr/>
          <p:nvPr/>
        </p:nvSpPr>
        <p:spPr>
          <a:xfrm>
            <a:off x="2241386" y="2872793"/>
            <a:ext cx="7705743" cy="646331"/>
          </a:xfrm>
          <a:prstGeom prst="rect">
            <a:avLst/>
          </a:prstGeom>
          <a:ln w="38100">
            <a:solidFill>
              <a:schemeClr val="tx1"/>
            </a:solidFill>
          </a:ln>
        </p:spPr>
        <p:txBody>
          <a:bodyPr wrap="square">
            <a:spAutoFit/>
          </a:bodyPr>
          <a:lstStyle/>
          <a:p>
            <a:r>
              <a:rPr lang="en-US" b="1" dirty="0">
                <a:latin typeface="Bodoni MT Black" panose="02070A03080606020203" pitchFamily="18" charset="0"/>
              </a:rPr>
              <a:t>4. Bangabandhu’s parents became very sick soon after the </a:t>
            </a:r>
          </a:p>
          <a:p>
            <a:r>
              <a:rPr lang="en-US" b="1" dirty="0">
                <a:latin typeface="Bodoni MT Black" panose="02070A03080606020203" pitchFamily="18" charset="0"/>
              </a:rPr>
              <a:t>    Pakistan Army Had set fire to their home at Tungipara.</a:t>
            </a:r>
            <a:endParaRPr lang="en-US" dirty="0"/>
          </a:p>
        </p:txBody>
      </p:sp>
      <p:sp>
        <p:nvSpPr>
          <p:cNvPr id="19" name="Rectangle 18"/>
          <p:cNvSpPr/>
          <p:nvPr/>
        </p:nvSpPr>
        <p:spPr>
          <a:xfrm>
            <a:off x="2254265" y="3588795"/>
            <a:ext cx="1119217" cy="369332"/>
          </a:xfrm>
          <a:prstGeom prst="rect">
            <a:avLst/>
          </a:prstGeom>
          <a:ln w="38100">
            <a:solidFill>
              <a:schemeClr val="tx1"/>
            </a:solidFill>
          </a:ln>
        </p:spPr>
        <p:txBody>
          <a:bodyPr wrap="none">
            <a:spAutoFit/>
          </a:bodyPr>
          <a:lstStyle/>
          <a:p>
            <a:r>
              <a:rPr lang="en-US" dirty="0">
                <a:solidFill>
                  <a:srgbClr val="3C14AC"/>
                </a:solidFill>
                <a:latin typeface="Bodoni MT Black" panose="02070A03080606020203" pitchFamily="18" charset="0"/>
              </a:rPr>
              <a:t>4. True:</a:t>
            </a:r>
          </a:p>
        </p:txBody>
      </p:sp>
      <p:sp>
        <p:nvSpPr>
          <p:cNvPr id="21" name="Rectangle 20"/>
          <p:cNvSpPr/>
          <p:nvPr/>
        </p:nvSpPr>
        <p:spPr>
          <a:xfrm>
            <a:off x="2241387" y="1870874"/>
            <a:ext cx="7705742" cy="923330"/>
          </a:xfrm>
          <a:prstGeom prst="rect">
            <a:avLst/>
          </a:prstGeom>
          <a:ln w="38100">
            <a:solidFill>
              <a:schemeClr val="tx1"/>
            </a:solidFill>
          </a:ln>
        </p:spPr>
        <p:txBody>
          <a:bodyPr wrap="square">
            <a:spAutoFit/>
          </a:bodyPr>
          <a:lstStyle/>
          <a:p>
            <a:r>
              <a:rPr lang="en-US" dirty="0">
                <a:solidFill>
                  <a:srgbClr val="3C14AC"/>
                </a:solidFill>
                <a:latin typeface="Bodoni MT Black" panose="02070A03080606020203" pitchFamily="18" charset="0"/>
              </a:rPr>
              <a:t>3. False: </a:t>
            </a:r>
          </a:p>
          <a:p>
            <a:r>
              <a:rPr lang="en-US" dirty="0">
                <a:solidFill>
                  <a:srgbClr val="3C14AC"/>
                </a:solidFill>
                <a:latin typeface="Bodoni MT Black" panose="02070A03080606020203" pitchFamily="18" charset="0"/>
              </a:rPr>
              <a:t>Correct Information:- Some close people stood beside the family of Bangabandhu during Liberation </a:t>
            </a:r>
            <a:r>
              <a:rPr lang="en-US" dirty="0" smtClean="0">
                <a:solidFill>
                  <a:srgbClr val="3C14AC"/>
                </a:solidFill>
                <a:latin typeface="Bodoni MT Black" panose="02070A03080606020203" pitchFamily="18" charset="0"/>
              </a:rPr>
              <a:t>War. </a:t>
            </a:r>
            <a:endParaRPr lang="en-US" dirty="0"/>
          </a:p>
        </p:txBody>
      </p:sp>
    </p:spTree>
    <p:extLst>
      <p:ext uri="{BB962C8B-B14F-4D97-AF65-F5344CB8AC3E}">
        <p14:creationId xmlns:p14="http://schemas.microsoft.com/office/powerpoint/2010/main" val="315684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ppt_y</p:attrName>
                                        </p:attrNameLst>
                                      </p:cBhvr>
                                      <p:tavLst>
                                        <p:tav tm="0">
                                          <p:val>
                                            <p:strVal val="#ppt_y+#ppt_h*1.125000"/>
                                          </p:val>
                                        </p:tav>
                                        <p:tav tm="100000">
                                          <p:val>
                                            <p:strVal val="#ppt_y"/>
                                          </p:val>
                                        </p:tav>
                                      </p:tavLst>
                                    </p:anim>
                                    <p:animEffect transition="in" filter="wipe(up)">
                                      <p:cBhvr>
                                        <p:cTn id="8" dur="500"/>
                                        <p:tgtEl>
                                          <p:spTgt spid="1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p:tgtEl>
                                          <p:spTgt spid="21"/>
                                        </p:tgtEl>
                                        <p:attrNameLst>
                                          <p:attrName>ppt_x</p:attrName>
                                        </p:attrNameLst>
                                      </p:cBhvr>
                                      <p:tavLst>
                                        <p:tav tm="0">
                                          <p:val>
                                            <p:strVal val="#ppt_x+#ppt_w*1.125000"/>
                                          </p:val>
                                        </p:tav>
                                        <p:tav tm="100000">
                                          <p:val>
                                            <p:strVal val="#ppt_x"/>
                                          </p:val>
                                        </p:tav>
                                      </p:tavLst>
                                    </p:anim>
                                    <p:animEffect transition="in" filter="wipe(left)">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p:tgtEl>
                                          <p:spTgt spid="17"/>
                                        </p:tgtEl>
                                        <p:attrNameLst>
                                          <p:attrName>ppt_y</p:attrName>
                                        </p:attrNameLst>
                                      </p:cBhvr>
                                      <p:tavLst>
                                        <p:tav tm="0">
                                          <p:val>
                                            <p:strVal val="#ppt_y+#ppt_h*1.125000"/>
                                          </p:val>
                                        </p:tav>
                                        <p:tav tm="100000">
                                          <p:val>
                                            <p:strVal val="#ppt_y"/>
                                          </p:val>
                                        </p:tav>
                                      </p:tavLst>
                                    </p:anim>
                                    <p:animEffect transition="in" filter="wipe(up)">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2"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p:tgtEl>
                                          <p:spTgt spid="19"/>
                                        </p:tgtEl>
                                        <p:attrNameLst>
                                          <p:attrName>ppt_x</p:attrName>
                                        </p:attrNameLst>
                                      </p:cBhvr>
                                      <p:tavLst>
                                        <p:tav tm="0">
                                          <p:val>
                                            <p:strVal val="#ppt_x+#ppt_w*1.125000"/>
                                          </p:val>
                                        </p:tav>
                                        <p:tav tm="100000">
                                          <p:val>
                                            <p:strVal val="#ppt_x"/>
                                          </p:val>
                                        </p:tav>
                                      </p:tavLst>
                                    </p:anim>
                                    <p:animEffect transition="in" filter="wipe(lef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p:tgtEl>
                                          <p:spTgt spid="12"/>
                                        </p:tgtEl>
                                        <p:attrNameLst>
                                          <p:attrName>ppt_y</p:attrName>
                                        </p:attrNameLst>
                                      </p:cBhvr>
                                      <p:tavLst>
                                        <p:tav tm="0">
                                          <p:val>
                                            <p:strVal val="#ppt_y+#ppt_h*1.125000"/>
                                          </p:val>
                                        </p:tav>
                                        <p:tav tm="100000">
                                          <p:val>
                                            <p:strVal val="#ppt_y"/>
                                          </p:val>
                                        </p:tav>
                                      </p:tavLst>
                                    </p:anim>
                                    <p:animEffect transition="in" filter="wipe(up)">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2"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p:tgtEl>
                                          <p:spTgt spid="14"/>
                                        </p:tgtEl>
                                        <p:attrNameLst>
                                          <p:attrName>ppt_x</p:attrName>
                                        </p:attrNameLst>
                                      </p:cBhvr>
                                      <p:tavLst>
                                        <p:tav tm="0">
                                          <p:val>
                                            <p:strVal val="#ppt_x+#ppt_w*1.125000"/>
                                          </p:val>
                                        </p:tav>
                                        <p:tav tm="100000">
                                          <p:val>
                                            <p:strVal val="#ppt_x"/>
                                          </p:val>
                                        </p:tav>
                                      </p:tavLst>
                                    </p:anim>
                                    <p:animEffect transition="in" filter="wipe(left)">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7" grpId="0" animBg="1"/>
      <p:bldP spid="19"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12192000" cy="6858000"/>
            <a:chOff x="0" y="0"/>
            <a:chExt cx="12192000" cy="6858000"/>
          </a:xfrm>
        </p:grpSpPr>
        <p:sp>
          <p:nvSpPr>
            <p:cNvPr id="4" name="Frame 3"/>
            <p:cNvSpPr/>
            <p:nvPr/>
          </p:nvSpPr>
          <p:spPr>
            <a:xfrm>
              <a:off x="0" y="0"/>
              <a:ext cx="12192000" cy="6858000"/>
            </a:xfrm>
            <a:prstGeom prst="frame">
              <a:avLst>
                <a:gd name="adj1" fmla="val 3298"/>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31820" y="231820"/>
              <a:ext cx="11732653" cy="6400800"/>
            </a:xfrm>
            <a:prstGeom prst="frame">
              <a:avLst>
                <a:gd name="adj1" fmla="val 2694"/>
              </a:avLst>
            </a:prstGeom>
            <a:solidFill>
              <a:srgbClr val="00B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TextBox 1"/>
          <p:cNvSpPr txBox="1"/>
          <p:nvPr/>
        </p:nvSpPr>
        <p:spPr>
          <a:xfrm>
            <a:off x="4785385" y="874256"/>
            <a:ext cx="2621230" cy="646331"/>
          </a:xfrm>
          <a:prstGeom prst="rect">
            <a:avLst/>
          </a:prstGeom>
          <a:noFill/>
        </p:spPr>
        <p:txBody>
          <a:bodyPr wrap="none" rtlCol="0">
            <a:spAutoFit/>
          </a:bodyPr>
          <a:lstStyle/>
          <a:p>
            <a:r>
              <a:rPr lang="en-US" sz="3600" b="1" dirty="0" smtClean="0">
                <a:latin typeface="Britannic Bold" panose="020B0903060703020204" pitchFamily="34" charset="0"/>
              </a:rPr>
              <a:t>Home work </a:t>
            </a:r>
            <a:endParaRPr lang="en-US" sz="3600" b="1" dirty="0">
              <a:latin typeface="Britannic Bold" panose="020B0903060703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4653" y="1683731"/>
            <a:ext cx="6874982" cy="315528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125" y="406014"/>
            <a:ext cx="1122340" cy="58565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44011" y="333343"/>
            <a:ext cx="1180563" cy="619368"/>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3125" y="5903254"/>
            <a:ext cx="936000" cy="527027"/>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18051" y="5901041"/>
            <a:ext cx="936000" cy="527027"/>
          </a:xfrm>
          <a:prstGeom prst="rect">
            <a:avLst/>
          </a:prstGeom>
        </p:spPr>
      </p:pic>
      <p:sp>
        <p:nvSpPr>
          <p:cNvPr id="3" name="TextBox 2"/>
          <p:cNvSpPr txBox="1"/>
          <p:nvPr/>
        </p:nvSpPr>
        <p:spPr>
          <a:xfrm>
            <a:off x="1210613" y="5077237"/>
            <a:ext cx="10227480" cy="461665"/>
          </a:xfrm>
          <a:prstGeom prst="rect">
            <a:avLst/>
          </a:prstGeom>
          <a:noFill/>
        </p:spPr>
        <p:txBody>
          <a:bodyPr wrap="none" rtlCol="0">
            <a:spAutoFit/>
          </a:bodyPr>
          <a:lstStyle/>
          <a:p>
            <a:r>
              <a:rPr lang="en-US" sz="2400" b="1" dirty="0" smtClean="0">
                <a:latin typeface="Britannic Bold" panose="020B0903060703020204" pitchFamily="34" charset="0"/>
              </a:rPr>
              <a:t>Write a short Paragraph “ the suffering of people during Liberation war” </a:t>
            </a:r>
            <a:endParaRPr lang="en-US" sz="2400" b="1" dirty="0">
              <a:latin typeface="Britannic Bold" panose="020B0903060703020204" pitchFamily="34" charset="0"/>
            </a:endParaRPr>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97793" y="2497926"/>
            <a:ext cx="1828971" cy="1043150"/>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27465" y="2490636"/>
            <a:ext cx="1635999" cy="933089"/>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5562798" y="-927913"/>
            <a:ext cx="787359" cy="4288666"/>
          </a:xfrm>
          <a:prstGeom prst="rect">
            <a:avLst/>
          </a:prstGeom>
        </p:spPr>
      </p:pic>
    </p:spTree>
    <p:extLst>
      <p:ext uri="{BB962C8B-B14F-4D97-AF65-F5344CB8AC3E}">
        <p14:creationId xmlns:p14="http://schemas.microsoft.com/office/powerpoint/2010/main" val="16845739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12192000" cy="6858000"/>
            <a:chOff x="0" y="0"/>
            <a:chExt cx="12192000" cy="6858000"/>
          </a:xfrm>
        </p:grpSpPr>
        <p:sp>
          <p:nvSpPr>
            <p:cNvPr id="4" name="Frame 3"/>
            <p:cNvSpPr/>
            <p:nvPr/>
          </p:nvSpPr>
          <p:spPr>
            <a:xfrm>
              <a:off x="0" y="0"/>
              <a:ext cx="12192000" cy="6858000"/>
            </a:xfrm>
            <a:prstGeom prst="frame">
              <a:avLst>
                <a:gd name="adj1" fmla="val 3111"/>
              </a:avLst>
            </a:prstGeom>
            <a:solidFill>
              <a:srgbClr val="C00000"/>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18940" y="193183"/>
              <a:ext cx="11758411" cy="6452316"/>
            </a:xfrm>
            <a:prstGeom prst="frame">
              <a:avLst>
                <a:gd name="adj1" fmla="val 2313"/>
              </a:avLst>
            </a:prstGeom>
            <a:solidFill>
              <a:srgbClr val="00B050"/>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6"/>
          <p:cNvGrpSpPr/>
          <p:nvPr/>
        </p:nvGrpSpPr>
        <p:grpSpPr>
          <a:xfrm>
            <a:off x="-1" y="1"/>
            <a:ext cx="12192001" cy="6645500"/>
            <a:chOff x="-1" y="1"/>
            <a:chExt cx="12192001" cy="664550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773250" y="-2773250"/>
              <a:ext cx="6645500" cy="1219200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402" y="1326525"/>
              <a:ext cx="8731877" cy="4365937"/>
            </a:xfrm>
            <a:prstGeom prst="rect">
              <a:avLst/>
            </a:prstGeom>
          </p:spPr>
        </p:pic>
      </p:grpSp>
    </p:spTree>
    <p:extLst>
      <p:ext uri="{BB962C8B-B14F-4D97-AF65-F5344CB8AC3E}">
        <p14:creationId xmlns:p14="http://schemas.microsoft.com/office/powerpoint/2010/main" val="262523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12192000" cy="6858000"/>
            <a:chOff x="0" y="0"/>
            <a:chExt cx="12192000" cy="6858000"/>
          </a:xfrm>
        </p:grpSpPr>
        <p:sp>
          <p:nvSpPr>
            <p:cNvPr id="4" name="Frame 3"/>
            <p:cNvSpPr/>
            <p:nvPr/>
          </p:nvSpPr>
          <p:spPr>
            <a:xfrm>
              <a:off x="0" y="0"/>
              <a:ext cx="12192000" cy="6858000"/>
            </a:xfrm>
            <a:prstGeom prst="frame">
              <a:avLst>
                <a:gd name="adj1" fmla="val 2735"/>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06062" y="206062"/>
              <a:ext cx="11784169" cy="6452315"/>
            </a:xfrm>
            <a:prstGeom prst="frame">
              <a:avLst>
                <a:gd name="adj1" fmla="val 2735"/>
              </a:avLst>
            </a:prstGeom>
            <a:solidFill>
              <a:srgbClr val="00B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5521" y="1316294"/>
            <a:ext cx="7443989" cy="3861387"/>
          </a:xfrm>
          <a:prstGeom prst="rect">
            <a:avLst/>
          </a:prstGeom>
          <a:ln w="88900" cap="sq" cmpd="thickThin">
            <a:solidFill>
              <a:srgbClr val="000000"/>
            </a:solidFill>
            <a:prstDash val="solid"/>
            <a:miter lim="800000"/>
          </a:ln>
          <a:effectLst>
            <a:innerShdw blurRad="76200">
              <a:srgbClr val="000000"/>
            </a:innerShdw>
          </a:effectLst>
        </p:spPr>
      </p:pic>
      <p:sp>
        <p:nvSpPr>
          <p:cNvPr id="2" name="TextBox 1"/>
          <p:cNvSpPr txBox="1"/>
          <p:nvPr/>
        </p:nvSpPr>
        <p:spPr>
          <a:xfrm>
            <a:off x="2896506" y="565290"/>
            <a:ext cx="6891438" cy="584775"/>
          </a:xfrm>
          <a:prstGeom prst="rect">
            <a:avLst/>
          </a:prstGeom>
          <a:noFill/>
        </p:spPr>
        <p:txBody>
          <a:bodyPr wrap="none" rtlCol="0">
            <a:spAutoFit/>
          </a:bodyPr>
          <a:lstStyle/>
          <a:p>
            <a:r>
              <a:rPr lang="en-US" sz="3200" b="1" dirty="0" smtClean="0">
                <a:solidFill>
                  <a:srgbClr val="002060"/>
                </a:solidFill>
                <a:latin typeface="Bodoni MT Black" panose="02070A03080606020203" pitchFamily="18" charset="0"/>
              </a:rPr>
              <a:t>What do you see in the picture? </a:t>
            </a:r>
            <a:endParaRPr lang="en-US" sz="3200" b="1" dirty="0">
              <a:solidFill>
                <a:srgbClr val="002060"/>
              </a:solidFill>
              <a:latin typeface="Bodoni MT Black" panose="02070A03080606020203"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244" y="360608"/>
            <a:ext cx="1146221" cy="65682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12191" y="283152"/>
            <a:ext cx="1558346" cy="70852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5374" y="5923903"/>
            <a:ext cx="978913" cy="532137"/>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9244" y="5923903"/>
            <a:ext cx="978795" cy="532135"/>
          </a:xfrm>
          <a:prstGeom prst="rect">
            <a:avLst/>
          </a:prstGeom>
        </p:spPr>
      </p:pic>
      <p:sp>
        <p:nvSpPr>
          <p:cNvPr id="11" name="TextBox 10"/>
          <p:cNvSpPr txBox="1"/>
          <p:nvPr/>
        </p:nvSpPr>
        <p:spPr>
          <a:xfrm>
            <a:off x="1356572" y="5266636"/>
            <a:ext cx="9577590" cy="523220"/>
          </a:xfrm>
          <a:prstGeom prst="rect">
            <a:avLst/>
          </a:prstGeom>
          <a:noFill/>
        </p:spPr>
        <p:txBody>
          <a:bodyPr wrap="square" rtlCol="0">
            <a:spAutoFit/>
          </a:bodyPr>
          <a:lstStyle/>
          <a:p>
            <a:r>
              <a:rPr lang="en-US" sz="2800" b="1" dirty="0">
                <a:solidFill>
                  <a:srgbClr val="FF0000"/>
                </a:solidFill>
                <a:latin typeface="Bodoni MT Black" panose="02070A03080606020203" pitchFamily="18" charset="0"/>
              </a:rPr>
              <a:t>I can see the family of Bangabandhu </a:t>
            </a:r>
            <a:r>
              <a:rPr lang="en-US" sz="2800" b="1" dirty="0" smtClean="0">
                <a:solidFill>
                  <a:srgbClr val="FF0000"/>
                </a:solidFill>
                <a:latin typeface="Bodoni MT Black" panose="02070A03080606020203" pitchFamily="18" charset="0"/>
              </a:rPr>
              <a:t>in </a:t>
            </a:r>
            <a:r>
              <a:rPr lang="en-US" sz="2800" b="1" dirty="0">
                <a:solidFill>
                  <a:srgbClr val="FF0000"/>
                </a:solidFill>
                <a:latin typeface="Bodoni MT Black" panose="02070A03080606020203" pitchFamily="18" charset="0"/>
              </a:rPr>
              <a:t>the </a:t>
            </a:r>
            <a:r>
              <a:rPr lang="en-US" sz="2800" b="1" dirty="0" smtClean="0">
                <a:solidFill>
                  <a:srgbClr val="FF0000"/>
                </a:solidFill>
                <a:latin typeface="Bodoni MT Black" panose="02070A03080606020203" pitchFamily="18" charset="0"/>
              </a:rPr>
              <a:t>picture</a:t>
            </a:r>
            <a:endParaRPr lang="en-US" sz="2800" dirty="0">
              <a:solidFill>
                <a:srgbClr val="FF0000"/>
              </a:solidFill>
              <a:latin typeface="Bodoni MT Black" panose="02070A03080606020203" pitchFamily="18" charset="0"/>
            </a:endParaRPr>
          </a:p>
        </p:txBody>
      </p:sp>
    </p:spTree>
    <p:extLst>
      <p:ext uri="{BB962C8B-B14F-4D97-AF65-F5344CB8AC3E}">
        <p14:creationId xmlns:p14="http://schemas.microsoft.com/office/powerpoint/2010/main" val="3927988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left)">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ppt_x</p:attrName>
                                        </p:attrNameLst>
                                      </p:cBhvr>
                                      <p:tavLst>
                                        <p:tav tm="0">
                                          <p:val>
                                            <p:strVal val="#ppt_x-#ppt_w*1.125000"/>
                                          </p:val>
                                        </p:tav>
                                        <p:tav tm="100000">
                                          <p:val>
                                            <p:strVal val="#ppt_x"/>
                                          </p:val>
                                        </p:tav>
                                      </p:tavLst>
                                    </p:anim>
                                    <p:animEffect transition="in" filter="wipe(righ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ppt_x</p:attrName>
                                        </p:attrNameLst>
                                      </p:cBhvr>
                                      <p:tavLst>
                                        <p:tav tm="0">
                                          <p:val>
                                            <p:strVal val="#ppt_x+#ppt_w*1.125000"/>
                                          </p:val>
                                        </p:tav>
                                        <p:tav tm="100000">
                                          <p:val>
                                            <p:strVal val="#ppt_x"/>
                                          </p:val>
                                        </p:tav>
                                      </p:tavLst>
                                    </p:anim>
                                    <p:animEffect transition="in" filter="wipe(left)">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3876" y="1191145"/>
            <a:ext cx="8461420" cy="3574038"/>
          </a:xfrm>
          <a:prstGeom prst="rect">
            <a:avLst/>
          </a:prstGeom>
        </p:spPr>
      </p:pic>
      <p:sp>
        <p:nvSpPr>
          <p:cNvPr id="8" name="TextBox 7"/>
          <p:cNvSpPr txBox="1"/>
          <p:nvPr/>
        </p:nvSpPr>
        <p:spPr>
          <a:xfrm>
            <a:off x="3232597" y="506937"/>
            <a:ext cx="6108724" cy="523220"/>
          </a:xfrm>
          <a:prstGeom prst="rect">
            <a:avLst/>
          </a:prstGeom>
          <a:noFill/>
        </p:spPr>
        <p:txBody>
          <a:bodyPr wrap="none" rtlCol="0">
            <a:spAutoFit/>
          </a:bodyPr>
          <a:lstStyle/>
          <a:p>
            <a:r>
              <a:rPr lang="en-US" sz="2800" b="1" dirty="0" smtClean="0">
                <a:latin typeface="Bodoni MT Black" panose="02070A03080606020203" pitchFamily="18" charset="0"/>
              </a:rPr>
              <a:t>What do you know about them? </a:t>
            </a:r>
            <a:endParaRPr lang="en-US" sz="2800" b="1" dirty="0">
              <a:latin typeface="Bodoni MT Black" panose="02070A03080606020203" pitchFamily="18" charset="0"/>
            </a:endParaRPr>
          </a:p>
        </p:txBody>
      </p:sp>
      <p:grpSp>
        <p:nvGrpSpPr>
          <p:cNvPr id="9" name="Group 8"/>
          <p:cNvGrpSpPr/>
          <p:nvPr/>
        </p:nvGrpSpPr>
        <p:grpSpPr>
          <a:xfrm>
            <a:off x="0" y="0"/>
            <a:ext cx="12192000" cy="6858000"/>
            <a:chOff x="0" y="0"/>
            <a:chExt cx="12192000" cy="6858000"/>
          </a:xfrm>
        </p:grpSpPr>
        <p:grpSp>
          <p:nvGrpSpPr>
            <p:cNvPr id="3" name="Group 2"/>
            <p:cNvGrpSpPr/>
            <p:nvPr/>
          </p:nvGrpSpPr>
          <p:grpSpPr>
            <a:xfrm>
              <a:off x="0" y="0"/>
              <a:ext cx="12192000" cy="6858000"/>
              <a:chOff x="0" y="0"/>
              <a:chExt cx="12192000" cy="6858000"/>
            </a:xfrm>
          </p:grpSpPr>
          <p:sp>
            <p:nvSpPr>
              <p:cNvPr id="2" name="Frame 1"/>
              <p:cNvSpPr/>
              <p:nvPr/>
            </p:nvSpPr>
            <p:spPr>
              <a:xfrm>
                <a:off x="0" y="0"/>
                <a:ext cx="12192000" cy="6858000"/>
              </a:xfrm>
              <a:prstGeom prst="frame">
                <a:avLst>
                  <a:gd name="adj1" fmla="val 2735"/>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p:cNvSpPr/>
              <p:nvPr/>
            </p:nvSpPr>
            <p:spPr>
              <a:xfrm>
                <a:off x="206062" y="206062"/>
                <a:ext cx="11797048" cy="6465194"/>
              </a:xfrm>
              <a:prstGeom prst="frame">
                <a:avLst>
                  <a:gd name="adj1" fmla="val 2735"/>
                </a:avLst>
              </a:prstGeom>
              <a:solidFill>
                <a:srgbClr val="00B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125" y="399245"/>
              <a:ext cx="1004551" cy="63091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1081" y="296215"/>
              <a:ext cx="1305061" cy="646473"/>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81" y="5978391"/>
              <a:ext cx="983787" cy="486578"/>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037" y="5978391"/>
              <a:ext cx="1020640" cy="486578"/>
            </a:xfrm>
            <a:prstGeom prst="rect">
              <a:avLst/>
            </a:prstGeom>
            <a:noFill/>
            <a:ln>
              <a:noFill/>
            </a:ln>
          </p:spPr>
        </p:pic>
      </p:grpSp>
      <p:sp>
        <p:nvSpPr>
          <p:cNvPr id="12" name="Rectangle 11"/>
          <p:cNvSpPr/>
          <p:nvPr/>
        </p:nvSpPr>
        <p:spPr>
          <a:xfrm>
            <a:off x="1648496" y="4778062"/>
            <a:ext cx="9015211" cy="1200329"/>
          </a:xfrm>
          <a:prstGeom prst="rect">
            <a:avLst/>
          </a:prstGeom>
        </p:spPr>
        <p:txBody>
          <a:bodyPr wrap="square">
            <a:spAutoFit/>
          </a:bodyPr>
          <a:lstStyle/>
          <a:p>
            <a:pPr algn="just"/>
            <a:r>
              <a:rPr lang="en-US" sz="2400" b="1" dirty="0" smtClean="0">
                <a:solidFill>
                  <a:srgbClr val="FF0000"/>
                </a:solidFill>
                <a:latin typeface="Bodoni MT Black" panose="02070A03080606020203" pitchFamily="18" charset="0"/>
              </a:rPr>
              <a:t>Bangabhandhu </a:t>
            </a:r>
            <a:r>
              <a:rPr lang="en-US" sz="2400" b="1" dirty="0">
                <a:solidFill>
                  <a:srgbClr val="FF0000"/>
                </a:solidFill>
                <a:latin typeface="Bodoni MT Black" panose="02070A03080606020203" pitchFamily="18" charset="0"/>
              </a:rPr>
              <a:t>is one of the greatest leaders of all time. Being family members they played a great role to raise him as father of the nation.</a:t>
            </a:r>
          </a:p>
        </p:txBody>
      </p:sp>
    </p:spTree>
    <p:extLst>
      <p:ext uri="{BB962C8B-B14F-4D97-AF65-F5344CB8AC3E}">
        <p14:creationId xmlns:p14="http://schemas.microsoft.com/office/powerpoint/2010/main" val="181438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down)">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ppt_x</p:attrName>
                                        </p:attrNameLst>
                                      </p:cBhvr>
                                      <p:tavLst>
                                        <p:tav tm="0">
                                          <p:val>
                                            <p:strVal val="#ppt_x+#ppt_w*1.125000"/>
                                          </p:val>
                                        </p:tav>
                                        <p:tav tm="100000">
                                          <p:val>
                                            <p:strVal val="#ppt_x"/>
                                          </p:val>
                                        </p:tav>
                                      </p:tavLst>
                                    </p:anim>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ppt_y</p:attrName>
                                        </p:attrNameLst>
                                      </p:cBhvr>
                                      <p:tavLst>
                                        <p:tav tm="0">
                                          <p:val>
                                            <p:strVal val="#ppt_y+#ppt_h*1.125000"/>
                                          </p:val>
                                        </p:tav>
                                        <p:tav tm="100000">
                                          <p:val>
                                            <p:strVal val="#ppt_y"/>
                                          </p:val>
                                        </p:tav>
                                      </p:tavLst>
                                    </p:anim>
                                    <p:animEffect transition="in" filter="wipe(up)">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4638" y="1079813"/>
            <a:ext cx="7620000" cy="3324762"/>
          </a:xfrm>
          <a:prstGeom prst="rect">
            <a:avLst/>
          </a:prstGeom>
          <a:ln w="38100" cap="sq">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4" name="TextBox 13"/>
          <p:cNvSpPr txBox="1"/>
          <p:nvPr/>
        </p:nvSpPr>
        <p:spPr>
          <a:xfrm>
            <a:off x="1983346" y="458148"/>
            <a:ext cx="8561639" cy="461665"/>
          </a:xfrm>
          <a:prstGeom prst="rect">
            <a:avLst/>
          </a:prstGeom>
          <a:noFill/>
        </p:spPr>
        <p:txBody>
          <a:bodyPr wrap="none" rtlCol="0">
            <a:spAutoFit/>
          </a:bodyPr>
          <a:lstStyle/>
          <a:p>
            <a:r>
              <a:rPr lang="en-US" sz="2400" b="1" dirty="0" smtClean="0">
                <a:latin typeface="Bodoni MT Black" panose="02070A03080606020203" pitchFamily="18" charset="0"/>
              </a:rPr>
              <a:t>Where were those people during the Liberation war? </a:t>
            </a:r>
            <a:endParaRPr lang="en-US" sz="2400" b="1" dirty="0">
              <a:latin typeface="Bodoni MT Black" panose="02070A03080606020203" pitchFamily="18" charset="0"/>
            </a:endParaRPr>
          </a:p>
        </p:txBody>
      </p:sp>
      <p:grpSp>
        <p:nvGrpSpPr>
          <p:cNvPr id="2" name="Group 1"/>
          <p:cNvGrpSpPr/>
          <p:nvPr/>
        </p:nvGrpSpPr>
        <p:grpSpPr>
          <a:xfrm>
            <a:off x="0" y="0"/>
            <a:ext cx="12209174" cy="6858000"/>
            <a:chOff x="0" y="0"/>
            <a:chExt cx="12209174" cy="6858000"/>
          </a:xfrm>
        </p:grpSpPr>
        <p:grpSp>
          <p:nvGrpSpPr>
            <p:cNvPr id="11" name="Group 10"/>
            <p:cNvGrpSpPr/>
            <p:nvPr/>
          </p:nvGrpSpPr>
          <p:grpSpPr>
            <a:xfrm>
              <a:off x="0" y="0"/>
              <a:ext cx="12192000" cy="6858000"/>
              <a:chOff x="0" y="0"/>
              <a:chExt cx="12192000" cy="6858000"/>
            </a:xfrm>
          </p:grpSpPr>
          <p:sp>
            <p:nvSpPr>
              <p:cNvPr id="8" name="Frame 7"/>
              <p:cNvSpPr/>
              <p:nvPr/>
            </p:nvSpPr>
            <p:spPr>
              <a:xfrm>
                <a:off x="0" y="0"/>
                <a:ext cx="12192000" cy="6858000"/>
              </a:xfrm>
              <a:prstGeom prst="frame">
                <a:avLst>
                  <a:gd name="adj1" fmla="val 2547"/>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ame 9"/>
              <p:cNvSpPr/>
              <p:nvPr/>
            </p:nvSpPr>
            <p:spPr>
              <a:xfrm>
                <a:off x="178158" y="193182"/>
                <a:ext cx="11824952" cy="6478073"/>
              </a:xfrm>
              <a:prstGeom prst="frame">
                <a:avLst>
                  <a:gd name="adj1" fmla="val 2359"/>
                </a:avLst>
              </a:prstGeom>
              <a:solidFill>
                <a:srgbClr val="00B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853" y="347730"/>
              <a:ext cx="1006429" cy="572083"/>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0979" y="257577"/>
              <a:ext cx="1468195" cy="662236"/>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81239" y="5952630"/>
              <a:ext cx="949481" cy="532385"/>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5854" y="5952631"/>
              <a:ext cx="1006428" cy="539466"/>
            </a:xfrm>
            <a:prstGeom prst="rect">
              <a:avLst/>
            </a:prstGeom>
          </p:spPr>
        </p:pic>
      </p:grpSp>
      <p:sp>
        <p:nvSpPr>
          <p:cNvPr id="17" name="Rectangle 16"/>
          <p:cNvSpPr/>
          <p:nvPr/>
        </p:nvSpPr>
        <p:spPr>
          <a:xfrm>
            <a:off x="1647089" y="4597757"/>
            <a:ext cx="9234151" cy="1200329"/>
          </a:xfrm>
          <a:prstGeom prst="rect">
            <a:avLst/>
          </a:prstGeom>
        </p:spPr>
        <p:txBody>
          <a:bodyPr wrap="square">
            <a:spAutoFit/>
          </a:bodyPr>
          <a:lstStyle/>
          <a:p>
            <a:pPr algn="just"/>
            <a:r>
              <a:rPr lang="en-US" sz="2400" b="1" dirty="0" smtClean="0">
                <a:solidFill>
                  <a:srgbClr val="FF0000"/>
                </a:solidFill>
                <a:latin typeface="Bodoni MT Black" panose="02070A03080606020203" pitchFamily="18" charset="0"/>
              </a:rPr>
              <a:t>Those </a:t>
            </a:r>
            <a:r>
              <a:rPr lang="en-US" sz="2400" b="1" dirty="0">
                <a:solidFill>
                  <a:srgbClr val="FF0000"/>
                </a:solidFill>
                <a:latin typeface="Bodoni MT Black" panose="02070A03080606020203" pitchFamily="18" charset="0"/>
              </a:rPr>
              <a:t>people had to suffer a lot during the liberation war. They had to move one place to another regularly </a:t>
            </a:r>
            <a:r>
              <a:rPr lang="en-US" sz="2400" b="1" dirty="0" smtClean="0">
                <a:solidFill>
                  <a:srgbClr val="FF0000"/>
                </a:solidFill>
                <a:latin typeface="Bodoni MT Black" panose="02070A03080606020203" pitchFamily="18" charset="0"/>
              </a:rPr>
              <a:t>for a </a:t>
            </a:r>
            <a:r>
              <a:rPr lang="en-US" sz="2400" b="1" dirty="0">
                <a:solidFill>
                  <a:srgbClr val="FF0000"/>
                </a:solidFill>
                <a:latin typeface="Bodoni MT Black" panose="02070A03080606020203" pitchFamily="18" charset="0"/>
              </a:rPr>
              <a:t>safer shelter to stay alive. </a:t>
            </a:r>
          </a:p>
        </p:txBody>
      </p:sp>
    </p:spTree>
    <p:extLst>
      <p:ext uri="{BB962C8B-B14F-4D97-AF65-F5344CB8AC3E}">
        <p14:creationId xmlns:p14="http://schemas.microsoft.com/office/powerpoint/2010/main" val="281919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ppt_x</p:attrName>
                                        </p:attrNameLst>
                                      </p:cBhvr>
                                      <p:tavLst>
                                        <p:tav tm="0">
                                          <p:val>
                                            <p:strVal val="#ppt_x+#ppt_w*1.125000"/>
                                          </p:val>
                                        </p:tav>
                                        <p:tav tm="100000">
                                          <p:val>
                                            <p:strVal val="#ppt_x"/>
                                          </p:val>
                                        </p:tav>
                                      </p:tavLst>
                                    </p:anim>
                                    <p:animEffect transition="in" filter="wipe(left)">
                                      <p:cBhvr>
                                        <p:cTn id="8" dur="500"/>
                                        <p:tgtEl>
                                          <p:spTgt spid="1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ppt_x</p:attrName>
                                        </p:attrNameLst>
                                      </p:cBhvr>
                                      <p:tavLst>
                                        <p:tav tm="0">
                                          <p:val>
                                            <p:strVal val="#ppt_x-#ppt_w*1.125000"/>
                                          </p:val>
                                        </p:tav>
                                        <p:tav tm="100000">
                                          <p:val>
                                            <p:strVal val="#ppt_x"/>
                                          </p:val>
                                        </p:tav>
                                      </p:tavLst>
                                    </p:anim>
                                    <p:animEffect transition="in" filter="wipe(righ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p:tgtEl>
                                          <p:spTgt spid="17"/>
                                        </p:tgtEl>
                                        <p:attrNameLst>
                                          <p:attrName>ppt_x</p:attrName>
                                        </p:attrNameLst>
                                      </p:cBhvr>
                                      <p:tavLst>
                                        <p:tav tm="0">
                                          <p:val>
                                            <p:strVal val="#ppt_x+#ppt_w*1.125000"/>
                                          </p:val>
                                        </p:tav>
                                        <p:tav tm="100000">
                                          <p:val>
                                            <p:strVal val="#ppt_x"/>
                                          </p:val>
                                        </p:tav>
                                      </p:tavLst>
                                    </p:anim>
                                    <p:animEffect transition="in" filter="wipe(left)">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65172" y="875763"/>
            <a:ext cx="184731" cy="369332"/>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xmlns="" id="{1AFC3119-81D3-473B-BAFD-CFE6E84356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3801" y="618185"/>
            <a:ext cx="7804597" cy="5653825"/>
          </a:xfrm>
          <a:prstGeom prst="rect">
            <a:avLst/>
          </a:prstGeom>
        </p:spPr>
      </p:pic>
      <p:sp>
        <p:nvSpPr>
          <p:cNvPr id="8" name="TextBox 7"/>
          <p:cNvSpPr txBox="1"/>
          <p:nvPr/>
        </p:nvSpPr>
        <p:spPr>
          <a:xfrm>
            <a:off x="2820486" y="759522"/>
            <a:ext cx="6903044" cy="584775"/>
          </a:xfrm>
          <a:prstGeom prst="rect">
            <a:avLst/>
          </a:prstGeom>
          <a:noFill/>
        </p:spPr>
        <p:txBody>
          <a:bodyPr wrap="none" rtlCol="0">
            <a:spAutoFit/>
          </a:bodyPr>
          <a:lstStyle/>
          <a:p>
            <a:r>
              <a:rPr lang="en-US" sz="3200" b="1" dirty="0" smtClean="0">
                <a:solidFill>
                  <a:srgbClr val="7030A0"/>
                </a:solidFill>
                <a:latin typeface="Bodoni MT Black" panose="02070A03080606020203" pitchFamily="18" charset="0"/>
              </a:rPr>
              <a:t>So, to day’s our lesson is…………</a:t>
            </a:r>
            <a:endParaRPr lang="en-US" sz="3200" b="1" dirty="0">
              <a:solidFill>
                <a:srgbClr val="7030A0"/>
              </a:solidFill>
              <a:latin typeface="Bodoni MT Black" panose="02070A03080606020203" pitchFamily="18" charset="0"/>
            </a:endParaRPr>
          </a:p>
        </p:txBody>
      </p:sp>
      <p:sp>
        <p:nvSpPr>
          <p:cNvPr id="9" name="TextBox 8"/>
          <p:cNvSpPr txBox="1"/>
          <p:nvPr/>
        </p:nvSpPr>
        <p:spPr>
          <a:xfrm>
            <a:off x="3269072" y="3388421"/>
            <a:ext cx="6005875" cy="523220"/>
          </a:xfrm>
          <a:prstGeom prst="rect">
            <a:avLst/>
          </a:prstGeom>
          <a:noFill/>
        </p:spPr>
        <p:txBody>
          <a:bodyPr wrap="none" rtlCol="0">
            <a:spAutoFit/>
          </a:bodyPr>
          <a:lstStyle/>
          <a:p>
            <a:r>
              <a:rPr lang="en-US" sz="2800" b="1" dirty="0" smtClean="0">
                <a:solidFill>
                  <a:srgbClr val="C00000"/>
                </a:solidFill>
                <a:latin typeface="Bodoni MT Black" panose="02070A03080606020203" pitchFamily="18" charset="0"/>
              </a:rPr>
              <a:t>Bangabandhu’s Family in 1971 </a:t>
            </a:r>
            <a:endParaRPr lang="en-US" sz="2800" b="1" dirty="0">
              <a:solidFill>
                <a:srgbClr val="C00000"/>
              </a:solidFill>
              <a:latin typeface="Bodoni MT Black" panose="02070A03080606020203" pitchFamily="18" charset="0"/>
            </a:endParaRPr>
          </a:p>
        </p:txBody>
      </p:sp>
      <p:grpSp>
        <p:nvGrpSpPr>
          <p:cNvPr id="2" name="Group 1"/>
          <p:cNvGrpSpPr/>
          <p:nvPr/>
        </p:nvGrpSpPr>
        <p:grpSpPr>
          <a:xfrm>
            <a:off x="0" y="0"/>
            <a:ext cx="12192000" cy="6858000"/>
            <a:chOff x="0" y="0"/>
            <a:chExt cx="12192000" cy="6858000"/>
          </a:xfrm>
        </p:grpSpPr>
        <p:sp>
          <p:nvSpPr>
            <p:cNvPr id="10" name="Frame 9"/>
            <p:cNvSpPr/>
            <p:nvPr/>
          </p:nvSpPr>
          <p:spPr>
            <a:xfrm>
              <a:off x="0" y="0"/>
              <a:ext cx="12192000" cy="6858000"/>
            </a:xfrm>
            <a:prstGeom prst="frame">
              <a:avLst>
                <a:gd name="adj1" fmla="val 2735"/>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ame 10"/>
            <p:cNvSpPr/>
            <p:nvPr/>
          </p:nvSpPr>
          <p:spPr>
            <a:xfrm>
              <a:off x="210355" y="206062"/>
              <a:ext cx="11779876" cy="6482366"/>
            </a:xfrm>
            <a:prstGeom prst="frame">
              <a:avLst>
                <a:gd name="adj1" fmla="val 2338"/>
              </a:avLst>
            </a:prstGeom>
            <a:solidFill>
              <a:srgbClr val="00B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870" y="380901"/>
            <a:ext cx="933776" cy="494862"/>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3859" y="287118"/>
            <a:ext cx="1448862" cy="627282"/>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0783" y="1365162"/>
            <a:ext cx="4739426" cy="2073498"/>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9869" y="4224270"/>
            <a:ext cx="11404300" cy="2327293"/>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753" y="1815922"/>
            <a:ext cx="1949047" cy="4351447"/>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46760" y="1791038"/>
            <a:ext cx="1949047" cy="4351447"/>
          </a:xfrm>
          <a:prstGeom prst="rect">
            <a:avLst/>
          </a:prstGeom>
        </p:spPr>
      </p:pic>
    </p:spTree>
    <p:extLst>
      <p:ext uri="{BB962C8B-B14F-4D97-AF65-F5344CB8AC3E}">
        <p14:creationId xmlns:p14="http://schemas.microsoft.com/office/powerpoint/2010/main" val="3920503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91590" y="1037949"/>
            <a:ext cx="4567661" cy="646331"/>
          </a:xfrm>
          <a:prstGeom prst="rect">
            <a:avLst/>
          </a:prstGeom>
          <a:noFill/>
          <a:ln w="57150">
            <a:noFill/>
          </a:ln>
        </p:spPr>
        <p:txBody>
          <a:bodyPr wrap="none" rtlCol="0">
            <a:spAutoFit/>
          </a:bodyPr>
          <a:lstStyle/>
          <a:p>
            <a:r>
              <a:rPr lang="en-US" sz="3600" b="1" dirty="0" smtClean="0">
                <a:latin typeface="Bodoni MT Black" panose="02070A03080606020203" pitchFamily="18" charset="0"/>
              </a:rPr>
              <a:t>Learning outcome </a:t>
            </a:r>
            <a:endParaRPr lang="en-US" sz="3600" b="1" dirty="0">
              <a:latin typeface="Bodoni MT Black" panose="02070A03080606020203" pitchFamily="18" charset="0"/>
            </a:endParaRPr>
          </a:p>
        </p:txBody>
      </p:sp>
      <p:sp>
        <p:nvSpPr>
          <p:cNvPr id="2" name="TextBox 1"/>
          <p:cNvSpPr txBox="1"/>
          <p:nvPr/>
        </p:nvSpPr>
        <p:spPr>
          <a:xfrm>
            <a:off x="1303984" y="2271618"/>
            <a:ext cx="9800823" cy="2308324"/>
          </a:xfrm>
          <a:prstGeom prst="rect">
            <a:avLst/>
          </a:prstGeom>
          <a:noFill/>
          <a:ln w="57150">
            <a:solidFill>
              <a:schemeClr val="tx1"/>
            </a:solidFill>
          </a:ln>
        </p:spPr>
        <p:txBody>
          <a:bodyPr wrap="square" rtlCol="0">
            <a:spAutoFit/>
          </a:bodyPr>
          <a:lstStyle/>
          <a:p>
            <a:r>
              <a:rPr lang="en-US" sz="2400" b="1" dirty="0" smtClean="0">
                <a:solidFill>
                  <a:srgbClr val="C00000"/>
                </a:solidFill>
                <a:latin typeface="Bodoni MT Black" panose="02070A03080606020203" pitchFamily="18" charset="0"/>
              </a:rPr>
              <a:t>After the end of the lesson, The student will be able to……..</a:t>
            </a:r>
          </a:p>
          <a:p>
            <a:r>
              <a:rPr lang="en-US" sz="2400" b="1" dirty="0" smtClean="0">
                <a:solidFill>
                  <a:srgbClr val="C00000"/>
                </a:solidFill>
                <a:latin typeface="Bodoni MT Black" panose="02070A03080606020203" pitchFamily="18" charset="0"/>
              </a:rPr>
              <a:t> </a:t>
            </a:r>
          </a:p>
          <a:p>
            <a:pPr marL="342900" indent="-342900">
              <a:buFont typeface="Wingdings" panose="05000000000000000000" pitchFamily="2" charset="2"/>
              <a:buChar char="v"/>
            </a:pPr>
            <a:r>
              <a:rPr lang="en-US" sz="2400" b="1" dirty="0">
                <a:solidFill>
                  <a:srgbClr val="7030A0"/>
                </a:solidFill>
                <a:latin typeface="Bodoni MT Black" panose="02070A03080606020203" pitchFamily="18" charset="0"/>
              </a:rPr>
              <a:t>R</a:t>
            </a:r>
            <a:r>
              <a:rPr lang="en-US" sz="2400" b="1" dirty="0" smtClean="0">
                <a:solidFill>
                  <a:srgbClr val="7030A0"/>
                </a:solidFill>
                <a:latin typeface="Bodoni MT Black" panose="02070A03080606020203" pitchFamily="18" charset="0"/>
              </a:rPr>
              <a:t>ead  </a:t>
            </a:r>
            <a:r>
              <a:rPr lang="en-US" sz="2400" b="1" dirty="0">
                <a:solidFill>
                  <a:srgbClr val="7030A0"/>
                </a:solidFill>
                <a:latin typeface="Bodoni MT Black" panose="02070A03080606020203" pitchFamily="18" charset="0"/>
              </a:rPr>
              <a:t>and understand </a:t>
            </a:r>
            <a:r>
              <a:rPr lang="en-US" sz="2400" b="1" dirty="0" smtClean="0">
                <a:solidFill>
                  <a:srgbClr val="7030A0"/>
                </a:solidFill>
                <a:latin typeface="Bodoni MT Black" panose="02070A03080606020203" pitchFamily="18" charset="0"/>
              </a:rPr>
              <a:t>the texts</a:t>
            </a:r>
            <a:endParaRPr lang="en-US" sz="2400" b="1" dirty="0">
              <a:solidFill>
                <a:srgbClr val="7030A0"/>
              </a:solidFill>
              <a:latin typeface="Bodoni MT Black" panose="02070A03080606020203" pitchFamily="18" charset="0"/>
            </a:endParaRPr>
          </a:p>
          <a:p>
            <a:pPr marL="342900" indent="-342900">
              <a:buFont typeface="Wingdings" panose="05000000000000000000" pitchFamily="2" charset="2"/>
              <a:buChar char="v"/>
            </a:pPr>
            <a:r>
              <a:rPr lang="en-US" sz="2400" b="1" dirty="0" smtClean="0">
                <a:solidFill>
                  <a:srgbClr val="7030A0"/>
                </a:solidFill>
                <a:latin typeface="Bodoni MT Black" panose="02070A03080606020203" pitchFamily="18" charset="0"/>
              </a:rPr>
              <a:t>Narrate incident and </a:t>
            </a:r>
            <a:r>
              <a:rPr lang="en-US" sz="2400" b="1" dirty="0">
                <a:solidFill>
                  <a:srgbClr val="7030A0"/>
                </a:solidFill>
                <a:latin typeface="Bodoni MT Black" panose="02070A03080606020203" pitchFamily="18" charset="0"/>
              </a:rPr>
              <a:t>events in logical sequence</a:t>
            </a:r>
          </a:p>
          <a:p>
            <a:pPr marL="342900" indent="-342900">
              <a:buFont typeface="Wingdings" panose="05000000000000000000" pitchFamily="2" charset="2"/>
              <a:buChar char="v"/>
            </a:pPr>
            <a:r>
              <a:rPr lang="en-US" sz="2400" b="1" dirty="0" smtClean="0">
                <a:solidFill>
                  <a:srgbClr val="7030A0"/>
                </a:solidFill>
                <a:latin typeface="Bodoni MT Black" panose="02070A03080606020203" pitchFamily="18" charset="0"/>
              </a:rPr>
              <a:t>You can Solve </a:t>
            </a:r>
            <a:r>
              <a:rPr lang="en-US" sz="2400" b="1" dirty="0">
                <a:solidFill>
                  <a:srgbClr val="7030A0"/>
                </a:solidFill>
                <a:latin typeface="Bodoni MT Black" panose="02070A03080606020203" pitchFamily="18" charset="0"/>
              </a:rPr>
              <a:t>true or </a:t>
            </a:r>
            <a:r>
              <a:rPr lang="en-US" sz="2400" b="1" dirty="0" smtClean="0">
                <a:solidFill>
                  <a:srgbClr val="7030A0"/>
                </a:solidFill>
                <a:latin typeface="Bodoni MT Black" panose="02070A03080606020203" pitchFamily="18" charset="0"/>
              </a:rPr>
              <a:t>false.</a:t>
            </a:r>
            <a:endParaRPr lang="en-US" sz="2400" b="1" dirty="0">
              <a:solidFill>
                <a:srgbClr val="7030A0"/>
              </a:solidFill>
              <a:latin typeface="Bodoni MT Black" panose="02070A03080606020203" pitchFamily="18" charset="0"/>
            </a:endParaRPr>
          </a:p>
          <a:p>
            <a:pPr marL="342900" indent="-342900">
              <a:buFont typeface="Wingdings" panose="05000000000000000000" pitchFamily="2" charset="2"/>
              <a:buChar char="v"/>
            </a:pPr>
            <a:r>
              <a:rPr lang="en-US" sz="2400" b="1" dirty="0" smtClean="0">
                <a:solidFill>
                  <a:srgbClr val="7030A0"/>
                </a:solidFill>
                <a:latin typeface="Bodoni MT Black" panose="02070A03080606020203" pitchFamily="18" charset="0"/>
              </a:rPr>
              <a:t>Ask </a:t>
            </a:r>
            <a:r>
              <a:rPr lang="en-US" sz="2400" b="1" dirty="0">
                <a:solidFill>
                  <a:srgbClr val="7030A0"/>
                </a:solidFill>
                <a:latin typeface="Bodoni MT Black" panose="02070A03080606020203" pitchFamily="18" charset="0"/>
              </a:rPr>
              <a:t>and answer the </a:t>
            </a:r>
            <a:r>
              <a:rPr lang="en-US" sz="2400" b="1" dirty="0" smtClean="0">
                <a:solidFill>
                  <a:srgbClr val="7030A0"/>
                </a:solidFill>
                <a:latin typeface="Bodoni MT Black" panose="02070A03080606020203" pitchFamily="18" charset="0"/>
              </a:rPr>
              <a:t>questions.</a:t>
            </a:r>
            <a:endParaRPr lang="en-US" sz="2400" b="1" dirty="0">
              <a:solidFill>
                <a:srgbClr val="7030A0"/>
              </a:solidFill>
              <a:latin typeface="Bodoni MT Black" panose="02070A03080606020203" pitchFamily="18" charset="0"/>
            </a:endParaRPr>
          </a:p>
        </p:txBody>
      </p:sp>
      <p:grpSp>
        <p:nvGrpSpPr>
          <p:cNvPr id="11" name="Group 10"/>
          <p:cNvGrpSpPr/>
          <p:nvPr/>
        </p:nvGrpSpPr>
        <p:grpSpPr>
          <a:xfrm>
            <a:off x="0" y="0"/>
            <a:ext cx="12192000" cy="6858000"/>
            <a:chOff x="0" y="0"/>
            <a:chExt cx="12192000" cy="6858000"/>
          </a:xfrm>
        </p:grpSpPr>
        <p:grpSp>
          <p:nvGrpSpPr>
            <p:cNvPr id="8" name="Group 7"/>
            <p:cNvGrpSpPr/>
            <p:nvPr/>
          </p:nvGrpSpPr>
          <p:grpSpPr>
            <a:xfrm>
              <a:off x="0" y="0"/>
              <a:ext cx="12192000" cy="6858000"/>
              <a:chOff x="0" y="0"/>
              <a:chExt cx="12192000" cy="6858000"/>
            </a:xfrm>
          </p:grpSpPr>
          <p:sp>
            <p:nvSpPr>
              <p:cNvPr id="6" name="Frame 5"/>
              <p:cNvSpPr/>
              <p:nvPr/>
            </p:nvSpPr>
            <p:spPr>
              <a:xfrm>
                <a:off x="0" y="0"/>
                <a:ext cx="12192000" cy="6858000"/>
              </a:xfrm>
              <a:prstGeom prst="frame">
                <a:avLst>
                  <a:gd name="adj1" fmla="val 2923"/>
                </a:avLst>
              </a:prstGeom>
              <a:solidFill>
                <a:srgbClr val="C00000"/>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193183" y="206062"/>
                <a:ext cx="11797048" cy="6439437"/>
              </a:xfrm>
              <a:prstGeom prst="frame">
                <a:avLst>
                  <a:gd name="adj1" fmla="val 2723"/>
                </a:avLst>
              </a:prstGeom>
              <a:solidFill>
                <a:srgbClr val="00B050"/>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849" y="394575"/>
              <a:ext cx="1083054" cy="70236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0980" y="282820"/>
              <a:ext cx="1339404" cy="70557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148" y="5417850"/>
              <a:ext cx="11401200" cy="1047347"/>
            </a:xfrm>
            <a:prstGeom prst="rect">
              <a:avLst/>
            </a:prstGeom>
          </p:spPr>
        </p:pic>
      </p:gr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563138" y="-2114566"/>
            <a:ext cx="876837" cy="69803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51602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2">
                                            <p:txEl>
                                              <p:pRg st="0" end="0"/>
                                            </p:txEl>
                                          </p:spTgt>
                                        </p:tgtEl>
                                        <p:attrNameLst>
                                          <p:attrName>ppt_h</p:attrName>
                                        </p:attrNameLst>
                                      </p:cBhvr>
                                      <p:tavLst>
                                        <p:tav tm="0">
                                          <p:val>
                                            <p:strVal val="#ppt_h"/>
                                          </p:val>
                                        </p:tav>
                                        <p:tav tm="100000">
                                          <p:val>
                                            <p:strVal val="#ppt_h"/>
                                          </p:val>
                                        </p:tav>
                                      </p:tavLst>
                                    </p:anim>
                                  </p:childTnLst>
                                </p:cTn>
                              </p:par>
                              <p:par>
                                <p:cTn id="11" presetID="17" presetClass="entr" presetSubtype="8"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500" fill="hold"/>
                                        <p:tgtEl>
                                          <p:spTgt spid="2">
                                            <p:txEl>
                                              <p:pRg st="1" end="1"/>
                                            </p:txEl>
                                          </p:spTgt>
                                        </p:tgtEl>
                                        <p:attrNameLst>
                                          <p:attrName>ppt_x</p:attrName>
                                        </p:attrNameLst>
                                      </p:cBhvr>
                                      <p:tavLst>
                                        <p:tav tm="0">
                                          <p:val>
                                            <p:strVal val="#ppt_x-#ppt_w/2"/>
                                          </p:val>
                                        </p:tav>
                                        <p:tav tm="100000">
                                          <p:val>
                                            <p:strVal val="#ppt_x"/>
                                          </p:val>
                                        </p:tav>
                                      </p:tavLst>
                                    </p:anim>
                                    <p:anim calcmode="lin" valueType="num">
                                      <p:cBhvr>
                                        <p:cTn id="14" dur="5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15"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p:cTn id="25"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2">
                                            <p:txEl>
                                              <p:pRg st="3" end="3"/>
                                            </p:txEl>
                                          </p:spTgt>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p:cTn id="29"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2">
                                            <p:txEl>
                                              <p:pRg st="4" end="4"/>
                                            </p:txEl>
                                          </p:spTgt>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 calcmode="lin" valueType="num">
                                      <p:cBhvr>
                                        <p:cTn id="33"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2">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50038" y="1187489"/>
            <a:ext cx="6578679" cy="5016758"/>
          </a:xfrm>
          <a:prstGeom prst="rect">
            <a:avLst/>
          </a:prstGeom>
          <a:noFill/>
        </p:spPr>
        <p:txBody>
          <a:bodyPr wrap="square" rtlCol="0">
            <a:spAutoFit/>
          </a:bodyPr>
          <a:lstStyle/>
          <a:p>
            <a:endParaRPr lang="en-US" sz="2000" b="1" dirty="0" smtClean="0">
              <a:solidFill>
                <a:srgbClr val="7030A0"/>
              </a:solidFill>
              <a:latin typeface="Bodoni MT Black" panose="02070A03080606020203" pitchFamily="18" charset="0"/>
            </a:endParaRPr>
          </a:p>
          <a:p>
            <a:r>
              <a:rPr lang="en-US" sz="2000" b="1" dirty="0" smtClean="0">
                <a:solidFill>
                  <a:srgbClr val="7030A0"/>
                </a:solidFill>
                <a:latin typeface="Bodoni MT Black" panose="02070A03080606020203" pitchFamily="18" charset="0"/>
              </a:rPr>
              <a:t>It was the night of 25</a:t>
            </a:r>
            <a:r>
              <a:rPr lang="en-US" sz="2000" b="1" baseline="30000" dirty="0" smtClean="0">
                <a:solidFill>
                  <a:srgbClr val="7030A0"/>
                </a:solidFill>
                <a:latin typeface="Bodoni MT Black" panose="02070A03080606020203" pitchFamily="18" charset="0"/>
              </a:rPr>
              <a:t>th</a:t>
            </a:r>
            <a:r>
              <a:rPr lang="en-US" sz="2000" b="1" dirty="0" smtClean="0">
                <a:solidFill>
                  <a:srgbClr val="7030A0"/>
                </a:solidFill>
                <a:latin typeface="Bodoni MT Black" panose="02070A03080606020203" pitchFamily="18" charset="0"/>
              </a:rPr>
              <a:t> March 1971. There was a full of quietness at Bangabandhu’s home at Dhanmondi Road No 32 throughout the day. Bangabhandhu Sheikh Mujibur Rahaman and his family members Could apprehend that some thing tragic was going to happen. Gunshots were heard around the city. Bangabandhu’s eldest son Sheikh Kamal was out of home for forming barricaders against the Pakistan army who had been killing people indiscriminately that night. Bangabandhu decided to send the girls of the family to a safer place for the night and he gave their responsibility to his son in law Mr. Wazed Miah.      </a:t>
            </a:r>
          </a:p>
          <a:p>
            <a:r>
              <a:rPr lang="en-US" sz="2000" b="1" dirty="0" smtClean="0">
                <a:solidFill>
                  <a:srgbClr val="7030A0"/>
                </a:solidFill>
                <a:latin typeface="Bodoni MT Black" panose="02070A03080606020203" pitchFamily="18" charset="0"/>
              </a:rPr>
              <a:t> </a:t>
            </a:r>
            <a:endParaRPr lang="en-US" sz="2000" b="1" dirty="0">
              <a:solidFill>
                <a:srgbClr val="7030A0"/>
              </a:solidFill>
              <a:latin typeface="Bodoni MT Black" panose="02070A03080606020203" pitchFamily="18" charset="0"/>
            </a:endParaRPr>
          </a:p>
        </p:txBody>
      </p:sp>
      <p:grpSp>
        <p:nvGrpSpPr>
          <p:cNvPr id="10" name="Group 9"/>
          <p:cNvGrpSpPr/>
          <p:nvPr/>
        </p:nvGrpSpPr>
        <p:grpSpPr>
          <a:xfrm>
            <a:off x="983338" y="1428747"/>
            <a:ext cx="3760924" cy="4220565"/>
            <a:chOff x="1092200" y="1317350"/>
            <a:chExt cx="3853580" cy="4474079"/>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200" y="1317350"/>
              <a:ext cx="3853580" cy="2340249"/>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0" y="3670301"/>
              <a:ext cx="3840587" cy="2121128"/>
            </a:xfrm>
            <a:prstGeom prst="rect">
              <a:avLst/>
            </a:prstGeom>
            <a:ln>
              <a:noFill/>
            </a:ln>
            <a:effectLst>
              <a:outerShdw blurRad="190500" algn="tl" rotWithShape="0">
                <a:srgbClr val="000000">
                  <a:alpha val="70000"/>
                </a:srgbClr>
              </a:outerShdw>
            </a:effectLst>
          </p:spPr>
        </p:pic>
      </p:grpSp>
      <p:sp>
        <p:nvSpPr>
          <p:cNvPr id="8" name="TextBox 7"/>
          <p:cNvSpPr txBox="1"/>
          <p:nvPr/>
        </p:nvSpPr>
        <p:spPr>
          <a:xfrm>
            <a:off x="2680079" y="593263"/>
            <a:ext cx="7156318" cy="584775"/>
          </a:xfrm>
          <a:prstGeom prst="rect">
            <a:avLst/>
          </a:prstGeom>
          <a:noFill/>
        </p:spPr>
        <p:txBody>
          <a:bodyPr wrap="none" rtlCol="0">
            <a:spAutoFit/>
          </a:bodyPr>
          <a:lstStyle/>
          <a:p>
            <a:r>
              <a:rPr lang="en-US" sz="3200" b="1" dirty="0" smtClean="0">
                <a:solidFill>
                  <a:srgbClr val="FF0000"/>
                </a:solidFill>
                <a:latin typeface="Bodoni MT Black" panose="02070A03080606020203" pitchFamily="18" charset="0"/>
              </a:rPr>
              <a:t>Read the text silently &amp; carefully </a:t>
            </a:r>
            <a:endParaRPr lang="en-US" sz="3200" b="1" dirty="0">
              <a:solidFill>
                <a:srgbClr val="FF0000"/>
              </a:solidFill>
              <a:latin typeface="Bodoni MT Black" panose="02070A03080606020203" pitchFamily="18" charset="0"/>
            </a:endParaRPr>
          </a:p>
        </p:txBody>
      </p:sp>
      <p:grpSp>
        <p:nvGrpSpPr>
          <p:cNvPr id="16" name="Group 15"/>
          <p:cNvGrpSpPr/>
          <p:nvPr/>
        </p:nvGrpSpPr>
        <p:grpSpPr>
          <a:xfrm>
            <a:off x="0" y="0"/>
            <a:ext cx="12251822" cy="6858000"/>
            <a:chOff x="0" y="0"/>
            <a:chExt cx="12251822" cy="6858000"/>
          </a:xfrm>
        </p:grpSpPr>
        <p:grpSp>
          <p:nvGrpSpPr>
            <p:cNvPr id="6" name="Group 5"/>
            <p:cNvGrpSpPr/>
            <p:nvPr/>
          </p:nvGrpSpPr>
          <p:grpSpPr>
            <a:xfrm>
              <a:off x="0" y="0"/>
              <a:ext cx="12192000" cy="6858000"/>
              <a:chOff x="0" y="0"/>
              <a:chExt cx="12192000" cy="6858000"/>
            </a:xfrm>
          </p:grpSpPr>
          <p:sp>
            <p:nvSpPr>
              <p:cNvPr id="4" name="Frame 3"/>
              <p:cNvSpPr/>
              <p:nvPr/>
            </p:nvSpPr>
            <p:spPr>
              <a:xfrm>
                <a:off x="0" y="0"/>
                <a:ext cx="12192000" cy="6858000"/>
              </a:xfrm>
              <a:prstGeom prst="frame">
                <a:avLst>
                  <a:gd name="adj1" fmla="val 2735"/>
                </a:avLst>
              </a:prstGeom>
              <a:solidFill>
                <a:srgbClr val="C00000"/>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06062" y="206062"/>
                <a:ext cx="11784169" cy="6465195"/>
              </a:xfrm>
              <a:prstGeom prst="frame">
                <a:avLst>
                  <a:gd name="adj1" fmla="val 2735"/>
                </a:avLst>
              </a:prstGeom>
              <a:solidFill>
                <a:srgbClr val="00B050"/>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650" y="334646"/>
              <a:ext cx="1098551" cy="63126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93250" y="256863"/>
              <a:ext cx="1858572" cy="743884"/>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651" y="5816601"/>
              <a:ext cx="1098550" cy="687367"/>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93400" y="5791429"/>
              <a:ext cx="1113170" cy="693737"/>
            </a:xfrm>
            <a:prstGeom prst="rect">
              <a:avLst/>
            </a:prstGeom>
          </p:spPr>
        </p:pic>
      </p:grpSp>
    </p:spTree>
    <p:extLst>
      <p:ext uri="{BB962C8B-B14F-4D97-AF65-F5344CB8AC3E}">
        <p14:creationId xmlns:p14="http://schemas.microsoft.com/office/powerpoint/2010/main" val="115083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down)">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ppt_x</p:attrName>
                                        </p:attrNameLst>
                                      </p:cBhvr>
                                      <p:tavLst>
                                        <p:tav tm="0">
                                          <p:val>
                                            <p:strVal val="#ppt_x-#ppt_w*1.125000"/>
                                          </p:val>
                                        </p:tav>
                                        <p:tav tm="100000">
                                          <p:val>
                                            <p:strVal val="#ppt_x"/>
                                          </p:val>
                                        </p:tav>
                                      </p:tavLst>
                                    </p:anim>
                                    <p:animEffect transition="in" filter="wipe(right)">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ppt_x</p:attrName>
                                        </p:attrNameLst>
                                      </p:cBhvr>
                                      <p:tavLst>
                                        <p:tav tm="0">
                                          <p:val>
                                            <p:strVal val="#ppt_x+#ppt_w*1.125000"/>
                                          </p:val>
                                        </p:tav>
                                        <p:tav tm="100000">
                                          <p:val>
                                            <p:strVal val="#ppt_x"/>
                                          </p:val>
                                        </p:tav>
                                      </p:tavLst>
                                    </p:anim>
                                    <p:animEffect transition="in" filter="wipe(lef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12192000" cy="6858000"/>
            <a:chOff x="0" y="0"/>
            <a:chExt cx="12192000" cy="6858000"/>
          </a:xfrm>
        </p:grpSpPr>
        <p:sp>
          <p:nvSpPr>
            <p:cNvPr id="4" name="Frame 3"/>
            <p:cNvSpPr/>
            <p:nvPr/>
          </p:nvSpPr>
          <p:spPr>
            <a:xfrm>
              <a:off x="0" y="0"/>
              <a:ext cx="12192000" cy="6858000"/>
            </a:xfrm>
            <a:prstGeom prst="frame">
              <a:avLst>
                <a:gd name="adj1" fmla="val 2923"/>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18941" y="218940"/>
              <a:ext cx="11771290" cy="6452315"/>
            </a:xfrm>
            <a:prstGeom prst="frame">
              <a:avLst>
                <a:gd name="adj1" fmla="val 2524"/>
              </a:avLst>
            </a:prstGeom>
            <a:solidFill>
              <a:srgbClr val="00B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 name="TextBox 9"/>
          <p:cNvSpPr txBox="1"/>
          <p:nvPr/>
        </p:nvSpPr>
        <p:spPr>
          <a:xfrm>
            <a:off x="1295164" y="1745303"/>
            <a:ext cx="6251083" cy="3046988"/>
          </a:xfrm>
          <a:prstGeom prst="rect">
            <a:avLst/>
          </a:prstGeom>
          <a:noFill/>
          <a:ln w="57150">
            <a:solidFill>
              <a:schemeClr val="tx1"/>
            </a:solidFill>
          </a:ln>
        </p:spPr>
        <p:txBody>
          <a:bodyPr wrap="square" rtlCol="0">
            <a:spAutoFit/>
          </a:bodyPr>
          <a:lstStyle/>
          <a:p>
            <a:r>
              <a:rPr lang="en-US" sz="2400" b="1" dirty="0" smtClean="0">
                <a:solidFill>
                  <a:srgbClr val="7030A0"/>
                </a:solidFill>
                <a:latin typeface="Bodoni MT Black" panose="02070A03080606020203" pitchFamily="18" charset="0"/>
              </a:rPr>
              <a:t>Bangabandhu’s Daughter Sheikh Hasina, who was expecting a baby soon along with her sister Sheikh Rehana and her cousin Farida were sent to a house at Road No 15, Dhanmondi for that Night. Bangabandhu’s wife Begum Fazilatunnesa Mujib, stayed with him. </a:t>
            </a:r>
            <a:endParaRPr lang="en-US" sz="2400" b="1" dirty="0">
              <a:solidFill>
                <a:srgbClr val="7030A0"/>
              </a:solidFill>
              <a:latin typeface="Bodoni MT Black" panose="02070A03080606020203" pitchFamily="18"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050" y="352425"/>
            <a:ext cx="1068142" cy="626369"/>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6432" y="288926"/>
            <a:ext cx="1605567" cy="69944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950" y="5908836"/>
            <a:ext cx="1106242" cy="582364"/>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07286" y="5908836"/>
            <a:ext cx="1103714" cy="589321"/>
          </a:xfrm>
          <a:prstGeom prst="rect">
            <a:avLst/>
          </a:prstGeom>
        </p:spPr>
      </p:pic>
      <p:grpSp>
        <p:nvGrpSpPr>
          <p:cNvPr id="2" name="Group 1"/>
          <p:cNvGrpSpPr/>
          <p:nvPr/>
        </p:nvGrpSpPr>
        <p:grpSpPr>
          <a:xfrm>
            <a:off x="7890223" y="1338510"/>
            <a:ext cx="3498992" cy="4220181"/>
            <a:chOff x="1287119" y="1365564"/>
            <a:chExt cx="3498992" cy="4220181"/>
          </a:xfrm>
        </p:grpSpPr>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9461" y="3487738"/>
              <a:ext cx="3486650" cy="2098007"/>
            </a:xfrm>
            <a:prstGeom prst="rect">
              <a:avLst/>
            </a:prstGeom>
            <a:ln>
              <a:noFill/>
            </a:ln>
            <a:effectLst>
              <a:outerShdw blurRad="190500" algn="tl" rotWithShape="0">
                <a:srgbClr val="000000">
                  <a:alpha val="70000"/>
                </a:srgbClr>
              </a:outerShdw>
            </a:effectLst>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87119" y="1365564"/>
              <a:ext cx="3486650" cy="2122353"/>
            </a:xfrm>
            <a:prstGeom prst="rect">
              <a:avLst/>
            </a:prstGeom>
            <a:ln>
              <a:noFill/>
            </a:ln>
            <a:effectLst>
              <a:outerShdw blurRad="190500" algn="tl" rotWithShape="0">
                <a:srgbClr val="000000">
                  <a:alpha val="70000"/>
                </a:srgbClr>
              </a:outerShdw>
            </a:effectLst>
          </p:spPr>
        </p:pic>
      </p:grpSp>
    </p:spTree>
    <p:extLst>
      <p:ext uri="{BB962C8B-B14F-4D97-AF65-F5344CB8AC3E}">
        <p14:creationId xmlns:p14="http://schemas.microsoft.com/office/powerpoint/2010/main" val="196383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ppt_x</p:attrName>
                                        </p:attrNameLst>
                                      </p:cBhvr>
                                      <p:tavLst>
                                        <p:tav tm="0">
                                          <p:val>
                                            <p:strVal val="#ppt_x-#ppt_w*1.125000"/>
                                          </p:val>
                                        </p:tav>
                                        <p:tav tm="100000">
                                          <p:val>
                                            <p:strVal val="#ppt_x"/>
                                          </p:val>
                                        </p:tav>
                                      </p:tavLst>
                                    </p:anim>
                                    <p:animEffect transition="in" filter="wipe(right)">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1421</TotalTime>
  <Words>1669</Words>
  <Application>Microsoft Office PowerPoint</Application>
  <PresentationFormat>Widescreen</PresentationFormat>
  <Paragraphs>92</Paragraphs>
  <Slides>24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Adobe Gothic Std B</vt:lpstr>
      <vt:lpstr>Arial</vt:lpstr>
      <vt:lpstr>Berlin Sans FB Demi</vt:lpstr>
      <vt:lpstr>Bodoni MT Black</vt:lpstr>
      <vt:lpstr>Britannic Bold</vt:lpstr>
      <vt:lpstr>Calibri</vt:lpstr>
      <vt:lpstr>Calibri Light</vt:lpstr>
      <vt:lpstr>Forte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851</cp:revision>
  <dcterms:created xsi:type="dcterms:W3CDTF">2022-01-21T04:46:52Z</dcterms:created>
  <dcterms:modified xsi:type="dcterms:W3CDTF">2022-01-28T16:00:31Z</dcterms:modified>
</cp:coreProperties>
</file>