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6BC"/>
    <a:srgbClr val="CCFFFF"/>
    <a:srgbClr val="9966FF"/>
    <a:srgbClr val="FA9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3D99-9355-4E12-9049-205D35C7D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29B5F-B21F-4C69-B63F-F1E554E44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33F86-C6EC-4C72-AB43-16E3136F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9A8C-59F0-44D7-9023-C0ED1CDF9F5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5080D-E6C4-4BD1-913C-F8DAA1A4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8CEE6-6308-4D7E-ACA1-431B0E777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F0B1-0A0C-43D3-A360-669AE1FD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0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1517-3B6F-421E-B8A4-495CD8F43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CC5A2-DB53-45D1-9F0C-62A4F49A8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83664-2F7E-455C-9168-ECD63C6E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9A8C-59F0-44D7-9023-C0ED1CDF9F5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6C4A2-C353-497B-AF0F-5CF1E699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DEE86-937E-400A-8A57-DAC6838C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F0B1-0A0C-43D3-A360-669AE1FD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4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145A6-D8DD-4742-AF8D-DE9945011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7E0BC-3491-45CC-B078-5563DFAC9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BCB04-AF80-45CA-A6B4-69F784AB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9A8C-59F0-44D7-9023-C0ED1CDF9F5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470BB-3F77-42D1-933A-38C9AAAA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4023F-C975-45C7-BB58-E9A381BC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F0B1-0A0C-43D3-A360-669AE1FD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2C75-DD3A-4094-9051-433FB1C2C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2B005-62A7-4AD7-BAF5-D11584D75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1CC4C-686E-426C-9A59-F3AF5199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9A8C-59F0-44D7-9023-C0ED1CDF9F5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771F3-642C-4DDB-8B03-AE1C0967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1D6A4-27C1-4E01-97C1-2E3D0232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F0B1-0A0C-43D3-A360-669AE1FD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8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F61A-BB9C-48E0-8150-FF4B722F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80AF9-0217-46DE-B6E8-6F942EDEE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6A18B-EE75-43FB-BDE6-E78BAE077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9A8C-59F0-44D7-9023-C0ED1CDF9F5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C127B-A8DB-4885-BECA-252E4CDC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849C7-C9C4-4416-ACEE-5ED3DE22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F0B1-0A0C-43D3-A360-669AE1FD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9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EEC0-A6DA-4FA6-93AF-57B3AF14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884A0-7274-4FD0-90AF-C292F51CB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58BB1-E3BA-4942-91B3-AC58E43A6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EF933-070A-43FD-AAC5-B5BA6376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9A8C-59F0-44D7-9023-C0ED1CDF9F5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AA9A1-F76A-43B7-A398-621F1873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0B01A-4A70-4833-A111-89A019EE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F0B1-0A0C-43D3-A360-669AE1FD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3EAED-4BD5-4E09-A260-A2717078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BA8A0-B8C7-4CE8-A74B-8683FBB03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969CE-A197-4058-BF0C-112F2326D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B174C-23A3-400C-AB71-42B471C23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C44F7-B333-420F-9567-DFC2947D5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7F771-658F-495B-897F-7CE4FC2A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9A8C-59F0-44D7-9023-C0ED1CDF9F5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A53237-BF8A-455B-9585-3EE4C0BB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A154C5-B3F4-4B40-B71B-BA565360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F0B1-0A0C-43D3-A360-669AE1FD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8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E7A4-5CFA-45F3-BEF0-E5293DA3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B82D9-ECD7-4547-9BF6-57C563DD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9A8C-59F0-44D7-9023-C0ED1CDF9F5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D791B-62C3-4376-A6D8-53EB402B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2D680-006D-42EC-AF01-979DDC28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F0B1-0A0C-43D3-A360-669AE1FD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3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14EF67-9F74-469E-B9C8-49E63EB3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9A8C-59F0-44D7-9023-C0ED1CDF9F5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6D030D-EE89-4C67-8A43-1C0FB79D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4852A-42C4-4D23-BD24-70726C4B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F0B1-0A0C-43D3-A360-669AE1FD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8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C3F9-943E-49D2-9EBE-875A0C28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381D2-7F79-4DF1-BA46-22A32F323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D68DE-AF39-4853-BB6D-ED9F7C633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55BDE-2EC2-4B2A-A1E6-FC2E8A54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9A8C-59F0-44D7-9023-C0ED1CDF9F5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66390-C54D-4F5B-94BE-AB3BA408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B8F84-0FE2-4D18-9620-57E2416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F0B1-0A0C-43D3-A360-669AE1FD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DEF9-6EFE-4795-97C9-90938930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298EA-2AF5-4593-910E-CC873B964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9CF37-B26E-4793-96C3-3FBA31307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36FFB-8C9D-4C37-8873-BC3EBECB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9A8C-59F0-44D7-9023-C0ED1CDF9F5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E5A54-1DED-45CD-9021-B6C26397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C9C83-E910-46E2-B45A-63EB41C2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F0B1-0A0C-43D3-A360-669AE1FD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7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8CAA35-8CE0-44E6-97ED-FED43272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32706-C328-4B1B-B02E-046BD190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93788-B804-4DCD-A7E8-169075AD3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09A8C-59F0-44D7-9023-C0ED1CDF9F52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33830-A6C1-4DDD-8DDE-C5E3ADB7E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431A4-3C49-4A8E-9785-1369CB842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F0B1-0A0C-43D3-A360-669AE1FD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8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nevnik.hr/hrvatskanizozemska/2016/04/index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t="-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91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625679-5646-4C00-885F-BDCB8FFCC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316" y="211166"/>
            <a:ext cx="3352800" cy="5802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حقّق الكلمات الاتية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98CC34-EB7A-41D2-BBEB-1D2252466014}"/>
              </a:ext>
            </a:extLst>
          </p:cNvPr>
          <p:cNvSpPr/>
          <p:nvPr/>
        </p:nvSpPr>
        <p:spPr>
          <a:xfrm>
            <a:off x="10475488" y="1805481"/>
            <a:ext cx="1379621" cy="5802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صيغة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6A54BB-7301-4299-8747-BF4AE8F4E474}"/>
              </a:ext>
            </a:extLst>
          </p:cNvPr>
          <p:cNvSpPr/>
          <p:nvPr/>
        </p:nvSpPr>
        <p:spPr>
          <a:xfrm>
            <a:off x="10475489" y="2439057"/>
            <a:ext cx="1379621" cy="580298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بحث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0D9DC9-0EF2-4DF1-8638-1BE5D019DBA7}"/>
              </a:ext>
            </a:extLst>
          </p:cNvPr>
          <p:cNvSpPr/>
          <p:nvPr/>
        </p:nvSpPr>
        <p:spPr>
          <a:xfrm>
            <a:off x="10475490" y="3156777"/>
            <a:ext cx="1379621" cy="580298"/>
          </a:xfrm>
          <a:prstGeom prst="roundRect">
            <a:avLst/>
          </a:prstGeom>
          <a:solidFill>
            <a:srgbClr val="FA9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باب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842C46-CBA0-402F-9C5A-03F3E0A11566}"/>
              </a:ext>
            </a:extLst>
          </p:cNvPr>
          <p:cNvSpPr/>
          <p:nvPr/>
        </p:nvSpPr>
        <p:spPr>
          <a:xfrm>
            <a:off x="10475491" y="3814668"/>
            <a:ext cx="1379621" cy="580298"/>
          </a:xfrm>
          <a:prstGeom prst="round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مصدر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2CA29E-0220-452A-B7FA-0CB515D835EE}"/>
              </a:ext>
            </a:extLst>
          </p:cNvPr>
          <p:cNvSpPr/>
          <p:nvPr/>
        </p:nvSpPr>
        <p:spPr>
          <a:xfrm>
            <a:off x="10475492" y="4454795"/>
            <a:ext cx="1379621" cy="580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مادّة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F1D03B-90F6-4572-B769-1BA8857E03C9}"/>
              </a:ext>
            </a:extLst>
          </p:cNvPr>
          <p:cNvSpPr/>
          <p:nvPr/>
        </p:nvSpPr>
        <p:spPr>
          <a:xfrm>
            <a:off x="10475493" y="5154753"/>
            <a:ext cx="1379621" cy="5802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جنس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978547-9939-4E95-9899-EDEC505C5F8F}"/>
              </a:ext>
            </a:extLst>
          </p:cNvPr>
          <p:cNvSpPr/>
          <p:nvPr/>
        </p:nvSpPr>
        <p:spPr>
          <a:xfrm>
            <a:off x="10475494" y="5854711"/>
            <a:ext cx="1379621" cy="580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معنى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1F13B7-F5CE-4B33-94FD-354F0880206F}"/>
              </a:ext>
            </a:extLst>
          </p:cNvPr>
          <p:cNvSpPr/>
          <p:nvPr/>
        </p:nvSpPr>
        <p:spPr>
          <a:xfrm>
            <a:off x="10475488" y="1061112"/>
            <a:ext cx="1379621" cy="580298"/>
          </a:xfrm>
          <a:prstGeom prst="roundRect">
            <a:avLst/>
          </a:prstGeom>
          <a:solidFill>
            <a:srgbClr val="C1D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ولدت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F56D78-A6D2-41E1-954C-25B7291212C0}"/>
              </a:ext>
            </a:extLst>
          </p:cNvPr>
          <p:cNvSpPr/>
          <p:nvPr/>
        </p:nvSpPr>
        <p:spPr>
          <a:xfrm>
            <a:off x="6673517" y="1805481"/>
            <a:ext cx="3505200" cy="5802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المفرد المؤنّث الغائب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71867C-7539-4977-966C-B8749A78FD54}"/>
              </a:ext>
            </a:extLst>
          </p:cNvPr>
          <p:cNvSpPr/>
          <p:nvPr/>
        </p:nvSpPr>
        <p:spPr>
          <a:xfrm>
            <a:off x="6320589" y="2439057"/>
            <a:ext cx="3858128" cy="580298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الماضى المثبت المجهول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41F0E7-6711-4122-A36C-9CF44C349E64}"/>
              </a:ext>
            </a:extLst>
          </p:cNvPr>
          <p:cNvSpPr/>
          <p:nvPr/>
        </p:nvSpPr>
        <p:spPr>
          <a:xfrm>
            <a:off x="7876674" y="3156777"/>
            <a:ext cx="2302042" cy="580298"/>
          </a:xfrm>
          <a:prstGeom prst="roundRect">
            <a:avLst/>
          </a:prstGeom>
          <a:solidFill>
            <a:srgbClr val="FA9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ضرب- يضرب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ED04F6-D4D1-47F1-A988-5BA6C51A59F3}"/>
              </a:ext>
            </a:extLst>
          </p:cNvPr>
          <p:cNvSpPr/>
          <p:nvPr/>
        </p:nvSpPr>
        <p:spPr>
          <a:xfrm>
            <a:off x="8799095" y="3814668"/>
            <a:ext cx="1379621" cy="580298"/>
          </a:xfrm>
          <a:prstGeom prst="round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الولادة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4ADE10-F7C6-41DF-88F5-EEABC9CA4929}"/>
              </a:ext>
            </a:extLst>
          </p:cNvPr>
          <p:cNvSpPr/>
          <p:nvPr/>
        </p:nvSpPr>
        <p:spPr>
          <a:xfrm>
            <a:off x="8799094" y="4472559"/>
            <a:ext cx="1379621" cy="580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و-ل-د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0474CCF-7293-47D9-80F6-A094FD608546}"/>
              </a:ext>
            </a:extLst>
          </p:cNvPr>
          <p:cNvSpPr/>
          <p:nvPr/>
        </p:nvSpPr>
        <p:spPr>
          <a:xfrm>
            <a:off x="7876673" y="5154753"/>
            <a:ext cx="2302042" cy="5802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المثال الواوي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246710-560C-44E0-91A2-20800F9A3BD0}"/>
              </a:ext>
            </a:extLst>
          </p:cNvPr>
          <p:cNvSpPr/>
          <p:nvPr/>
        </p:nvSpPr>
        <p:spPr>
          <a:xfrm>
            <a:off x="8799094" y="5788342"/>
            <a:ext cx="1379622" cy="580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اُنْجِبَتْ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15AF4C-EA55-4EEF-AA48-A911ADEE57E8}"/>
              </a:ext>
            </a:extLst>
          </p:cNvPr>
          <p:cNvSpPr/>
          <p:nvPr/>
        </p:nvSpPr>
        <p:spPr>
          <a:xfrm>
            <a:off x="4371468" y="1061112"/>
            <a:ext cx="1379622" cy="580298"/>
          </a:xfrm>
          <a:prstGeom prst="roundRect">
            <a:avLst/>
          </a:prstGeom>
          <a:solidFill>
            <a:srgbClr val="C1D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تربّت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1D43702-11FA-44C2-B689-9E372FC78C41}"/>
              </a:ext>
            </a:extLst>
          </p:cNvPr>
          <p:cNvSpPr/>
          <p:nvPr/>
        </p:nvSpPr>
        <p:spPr>
          <a:xfrm>
            <a:off x="2590800" y="1805481"/>
            <a:ext cx="3505200" cy="5802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المفرد المؤنّث الغائب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A615931-58EC-4742-B99B-3E8E023ADD5D}"/>
              </a:ext>
            </a:extLst>
          </p:cNvPr>
          <p:cNvSpPr/>
          <p:nvPr/>
        </p:nvSpPr>
        <p:spPr>
          <a:xfrm>
            <a:off x="2237872" y="2457147"/>
            <a:ext cx="3858128" cy="580298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الماضى المثبت المعروف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1FC26F-0F7D-43DC-841D-9F2B06D52A77}"/>
              </a:ext>
            </a:extLst>
          </p:cNvPr>
          <p:cNvSpPr/>
          <p:nvPr/>
        </p:nvSpPr>
        <p:spPr>
          <a:xfrm>
            <a:off x="4844716" y="3156777"/>
            <a:ext cx="1251284" cy="580298"/>
          </a:xfrm>
          <a:prstGeom prst="roundRect">
            <a:avLst/>
          </a:prstGeom>
          <a:solidFill>
            <a:srgbClr val="FA9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تفعّل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4059E27-128D-4C37-9AB3-408BBD0F7935}"/>
              </a:ext>
            </a:extLst>
          </p:cNvPr>
          <p:cNvSpPr/>
          <p:nvPr/>
        </p:nvSpPr>
        <p:spPr>
          <a:xfrm>
            <a:off x="4716379" y="3814668"/>
            <a:ext cx="1379621" cy="580298"/>
          </a:xfrm>
          <a:prstGeom prst="round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التّربّى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0DC4B3D-C208-4252-A745-41B82BB1004F}"/>
              </a:ext>
            </a:extLst>
          </p:cNvPr>
          <p:cNvSpPr/>
          <p:nvPr/>
        </p:nvSpPr>
        <p:spPr>
          <a:xfrm>
            <a:off x="4716378" y="4486062"/>
            <a:ext cx="1379621" cy="580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ر-ب-و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B79907-B657-42CD-82B9-82FE6CA72CDE}"/>
              </a:ext>
            </a:extLst>
          </p:cNvPr>
          <p:cNvSpPr/>
          <p:nvPr/>
        </p:nvSpPr>
        <p:spPr>
          <a:xfrm>
            <a:off x="3577389" y="5109535"/>
            <a:ext cx="2518611" cy="5802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النّاقص الواوي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C68D30-71CA-43BA-9E52-682EA203F607}"/>
              </a:ext>
            </a:extLst>
          </p:cNvPr>
          <p:cNvSpPr/>
          <p:nvPr/>
        </p:nvSpPr>
        <p:spPr>
          <a:xfrm>
            <a:off x="4636167" y="5854711"/>
            <a:ext cx="1379622" cy="580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تَهَذَّبَتْ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36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9E2E58-3C34-4854-825E-0F0564B62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316" y="211166"/>
            <a:ext cx="3352800" cy="5802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حقّق الكلمات الاتية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5DE71-C64D-416B-BB89-722ED83242F9}"/>
              </a:ext>
            </a:extLst>
          </p:cNvPr>
          <p:cNvSpPr/>
          <p:nvPr/>
        </p:nvSpPr>
        <p:spPr>
          <a:xfrm>
            <a:off x="10475488" y="1805481"/>
            <a:ext cx="1379621" cy="5802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صيغة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D0EC77-7856-41B2-9622-6C25E151E221}"/>
              </a:ext>
            </a:extLst>
          </p:cNvPr>
          <p:cNvSpPr/>
          <p:nvPr/>
        </p:nvSpPr>
        <p:spPr>
          <a:xfrm>
            <a:off x="10475489" y="2439057"/>
            <a:ext cx="1379621" cy="580298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بحث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1725A4-0563-46BF-82C9-4C52BCCC478F}"/>
              </a:ext>
            </a:extLst>
          </p:cNvPr>
          <p:cNvSpPr/>
          <p:nvPr/>
        </p:nvSpPr>
        <p:spPr>
          <a:xfrm>
            <a:off x="10475490" y="3156777"/>
            <a:ext cx="1379621" cy="580298"/>
          </a:xfrm>
          <a:prstGeom prst="roundRect">
            <a:avLst/>
          </a:prstGeom>
          <a:solidFill>
            <a:srgbClr val="FA9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باب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E23316-8AA3-497F-8956-D1CCB82F6B07}"/>
              </a:ext>
            </a:extLst>
          </p:cNvPr>
          <p:cNvSpPr/>
          <p:nvPr/>
        </p:nvSpPr>
        <p:spPr>
          <a:xfrm>
            <a:off x="10475491" y="3814668"/>
            <a:ext cx="1379621" cy="580298"/>
          </a:xfrm>
          <a:prstGeom prst="round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مصدر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72EC72-B77A-40F6-BD5B-6584331E1E2D}"/>
              </a:ext>
            </a:extLst>
          </p:cNvPr>
          <p:cNvSpPr/>
          <p:nvPr/>
        </p:nvSpPr>
        <p:spPr>
          <a:xfrm>
            <a:off x="10475492" y="4454795"/>
            <a:ext cx="1379621" cy="580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مادّة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A12BA8-169F-4686-B7D1-A97A7812A711}"/>
              </a:ext>
            </a:extLst>
          </p:cNvPr>
          <p:cNvSpPr/>
          <p:nvPr/>
        </p:nvSpPr>
        <p:spPr>
          <a:xfrm>
            <a:off x="10475493" y="5154753"/>
            <a:ext cx="1379621" cy="5802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جنس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9BAEE-D500-4E05-ADFF-252B99C8285B}"/>
              </a:ext>
            </a:extLst>
          </p:cNvPr>
          <p:cNvSpPr/>
          <p:nvPr/>
        </p:nvSpPr>
        <p:spPr>
          <a:xfrm>
            <a:off x="10475494" y="5854711"/>
            <a:ext cx="1379621" cy="580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معنى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562D97-3C65-4520-AF78-144208665E1F}"/>
              </a:ext>
            </a:extLst>
          </p:cNvPr>
          <p:cNvSpPr/>
          <p:nvPr/>
        </p:nvSpPr>
        <p:spPr>
          <a:xfrm>
            <a:off x="10475488" y="1061112"/>
            <a:ext cx="1379621" cy="580298"/>
          </a:xfrm>
          <a:prstGeom prst="roundRect">
            <a:avLst/>
          </a:prstGeom>
          <a:solidFill>
            <a:srgbClr val="C1D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عاشت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57CC51-0EFA-4017-B74D-753BBFAF333A}"/>
              </a:ext>
            </a:extLst>
          </p:cNvPr>
          <p:cNvSpPr/>
          <p:nvPr/>
        </p:nvSpPr>
        <p:spPr>
          <a:xfrm>
            <a:off x="6673517" y="1805481"/>
            <a:ext cx="3505200" cy="5802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المفرد المؤنّث الغائب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B25E5F-6210-4420-88AF-85DE5710DB57}"/>
              </a:ext>
            </a:extLst>
          </p:cNvPr>
          <p:cNvSpPr/>
          <p:nvPr/>
        </p:nvSpPr>
        <p:spPr>
          <a:xfrm>
            <a:off x="6320589" y="2439057"/>
            <a:ext cx="3858128" cy="580298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الماضى المثبت المعروف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7A8E9C-0DEF-4B82-A761-B30C24DFD051}"/>
              </a:ext>
            </a:extLst>
          </p:cNvPr>
          <p:cNvSpPr/>
          <p:nvPr/>
        </p:nvSpPr>
        <p:spPr>
          <a:xfrm>
            <a:off x="7876674" y="3156777"/>
            <a:ext cx="2302042" cy="580298"/>
          </a:xfrm>
          <a:prstGeom prst="roundRect">
            <a:avLst/>
          </a:prstGeom>
          <a:solidFill>
            <a:srgbClr val="FA9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ضرب- يضرب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210B451-E5AE-4813-835D-FA09BD6CD2E0}"/>
              </a:ext>
            </a:extLst>
          </p:cNvPr>
          <p:cNvSpPr/>
          <p:nvPr/>
        </p:nvSpPr>
        <p:spPr>
          <a:xfrm>
            <a:off x="8799095" y="3814668"/>
            <a:ext cx="1379621" cy="580298"/>
          </a:xfrm>
          <a:prstGeom prst="round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العيش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25AAD3-6814-4BD8-BB7B-D6F895E33925}"/>
              </a:ext>
            </a:extLst>
          </p:cNvPr>
          <p:cNvSpPr/>
          <p:nvPr/>
        </p:nvSpPr>
        <p:spPr>
          <a:xfrm>
            <a:off x="8614612" y="4472559"/>
            <a:ext cx="1564104" cy="580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ع-ي-ش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2234FA-DFAD-411C-B541-77F8780FE89A}"/>
              </a:ext>
            </a:extLst>
          </p:cNvPr>
          <p:cNvSpPr/>
          <p:nvPr/>
        </p:nvSpPr>
        <p:spPr>
          <a:xfrm>
            <a:off x="7876673" y="5154753"/>
            <a:ext cx="2302042" cy="5802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الاجواف اليائى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E8EFE1-924D-45E4-B6C6-8E0647173290}"/>
              </a:ext>
            </a:extLst>
          </p:cNvPr>
          <p:cNvSpPr/>
          <p:nvPr/>
        </p:nvSpPr>
        <p:spPr>
          <a:xfrm>
            <a:off x="8799094" y="5788342"/>
            <a:ext cx="1379622" cy="580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حَيَّيَتْ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40FC35-ACAF-414B-8EED-8AFDF63CFDAE}"/>
              </a:ext>
            </a:extLst>
          </p:cNvPr>
          <p:cNvSpPr/>
          <p:nvPr/>
        </p:nvSpPr>
        <p:spPr>
          <a:xfrm>
            <a:off x="4154905" y="1061112"/>
            <a:ext cx="1596185" cy="580298"/>
          </a:xfrm>
          <a:prstGeom prst="roundRect">
            <a:avLst/>
          </a:prstGeom>
          <a:solidFill>
            <a:srgbClr val="C1D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لم يكمل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604D59F-8541-4ACF-AC52-7FB40183B1BE}"/>
              </a:ext>
            </a:extLst>
          </p:cNvPr>
          <p:cNvSpPr/>
          <p:nvPr/>
        </p:nvSpPr>
        <p:spPr>
          <a:xfrm>
            <a:off x="2743200" y="1805481"/>
            <a:ext cx="3352800" cy="5802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المفرد المذكّر الغائب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A6C5FE7-54E1-465B-B51F-37543B9E4F79}"/>
              </a:ext>
            </a:extLst>
          </p:cNvPr>
          <p:cNvSpPr/>
          <p:nvPr/>
        </p:nvSpPr>
        <p:spPr>
          <a:xfrm>
            <a:off x="160421" y="2457147"/>
            <a:ext cx="5935579" cy="580298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المضارع المنفيّ المجحود بلم المعروف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39D5659-E8CE-4A05-8814-21A44391B9CB}"/>
              </a:ext>
            </a:extLst>
          </p:cNvPr>
          <p:cNvSpPr/>
          <p:nvPr/>
        </p:nvSpPr>
        <p:spPr>
          <a:xfrm>
            <a:off x="4154905" y="3156777"/>
            <a:ext cx="1941095" cy="580298"/>
          </a:xfrm>
          <a:prstGeom prst="roundRect">
            <a:avLst/>
          </a:prstGeom>
          <a:solidFill>
            <a:srgbClr val="FA9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كرم - يكرم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846BF3B-3883-439B-9BA9-0179FF9AD093}"/>
              </a:ext>
            </a:extLst>
          </p:cNvPr>
          <p:cNvSpPr/>
          <p:nvPr/>
        </p:nvSpPr>
        <p:spPr>
          <a:xfrm>
            <a:off x="4716379" y="3814668"/>
            <a:ext cx="1379621" cy="580298"/>
          </a:xfrm>
          <a:prstGeom prst="round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الكمل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2C8EE70-81AC-46B2-9927-4FF03C3C4292}"/>
              </a:ext>
            </a:extLst>
          </p:cNvPr>
          <p:cNvSpPr/>
          <p:nvPr/>
        </p:nvSpPr>
        <p:spPr>
          <a:xfrm>
            <a:off x="4716378" y="4486062"/>
            <a:ext cx="1379621" cy="580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ك- م-ل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ADFEAB0-AE50-4516-BB9F-0A8CF99B5474}"/>
              </a:ext>
            </a:extLst>
          </p:cNvPr>
          <p:cNvSpPr/>
          <p:nvPr/>
        </p:nvSpPr>
        <p:spPr>
          <a:xfrm>
            <a:off x="3577389" y="5109535"/>
            <a:ext cx="2518611" cy="5802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الصّحيح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F423BC-7B78-4499-9FB1-800020F0FC9F}"/>
              </a:ext>
            </a:extLst>
          </p:cNvPr>
          <p:cNvSpPr/>
          <p:nvPr/>
        </p:nvSpPr>
        <p:spPr>
          <a:xfrm>
            <a:off x="4636167" y="5854711"/>
            <a:ext cx="1379622" cy="580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لم يتمّ</a:t>
            </a:r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0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B13E2-311E-4054-B561-0DDB456B8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337" y="497304"/>
            <a:ext cx="5891463" cy="607995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استخرج صيغ الماضى من النًّصّ ثمّ حوّلها إلى المضارع:</a:t>
            </a:r>
          </a:p>
          <a:p>
            <a:pPr marL="0" indent="0" algn="r">
              <a:buNone/>
            </a:pPr>
            <a:endParaRPr lang="ar-SA" sz="3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33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87636-5646-4B84-82B1-817917A97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579" y="529387"/>
            <a:ext cx="5747084" cy="607995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هات الكلمات المتضادّة للكلمات التالية</a:t>
            </a:r>
          </a:p>
          <a:p>
            <a:pPr marL="0" indent="0" algn="r">
              <a:buNone/>
            </a:pPr>
            <a:endParaRPr lang="ar-SA" sz="3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E050E3-B9EF-46A6-A0C1-0E8AC5986EA9}"/>
              </a:ext>
            </a:extLst>
          </p:cNvPr>
          <p:cNvSpPr/>
          <p:nvPr/>
        </p:nvSpPr>
        <p:spPr>
          <a:xfrm>
            <a:off x="9408695" y="1090863"/>
            <a:ext cx="2502568" cy="737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الكلمات المذكور 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C95353-77A4-422C-BDC5-C2ACEA47FCC9}"/>
              </a:ext>
            </a:extLst>
          </p:cNvPr>
          <p:cNvSpPr/>
          <p:nvPr/>
        </p:nvSpPr>
        <p:spPr>
          <a:xfrm rot="10800000" flipV="1">
            <a:off x="10411322" y="1949119"/>
            <a:ext cx="1347539" cy="5935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ايْمَانٌ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CD6243-69D7-4632-B327-F0A8B5EA5D4B}"/>
              </a:ext>
            </a:extLst>
          </p:cNvPr>
          <p:cNvSpPr/>
          <p:nvPr/>
        </p:nvSpPr>
        <p:spPr>
          <a:xfrm>
            <a:off x="6464968" y="1090862"/>
            <a:ext cx="2646948" cy="737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الكلمات المتضادة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1C8779-AE9E-4AEE-8C8F-CAC190A86DA6}"/>
              </a:ext>
            </a:extLst>
          </p:cNvPr>
          <p:cNvSpPr/>
          <p:nvPr/>
        </p:nvSpPr>
        <p:spPr>
          <a:xfrm rot="10800000" flipV="1">
            <a:off x="10411321" y="2662989"/>
            <a:ext cx="1347539" cy="5935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اخِرُ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617AB6-AA79-4277-8B40-4A9B8B153548}"/>
              </a:ext>
            </a:extLst>
          </p:cNvPr>
          <p:cNvSpPr/>
          <p:nvPr/>
        </p:nvSpPr>
        <p:spPr>
          <a:xfrm rot="10800000" flipV="1">
            <a:off x="7339261" y="1949118"/>
            <a:ext cx="1347539" cy="5935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كُفْرٌ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DB3A85-5243-49AA-9A73-8B51E3C36D1A}"/>
              </a:ext>
            </a:extLst>
          </p:cNvPr>
          <p:cNvSpPr/>
          <p:nvPr/>
        </p:nvSpPr>
        <p:spPr>
          <a:xfrm rot="10800000" flipV="1">
            <a:off x="7339260" y="2667000"/>
            <a:ext cx="1347539" cy="589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اوّلٌ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23529B-BC09-4189-A7BC-64791E53E3E8}"/>
              </a:ext>
            </a:extLst>
          </p:cNvPr>
          <p:cNvSpPr/>
          <p:nvPr/>
        </p:nvSpPr>
        <p:spPr>
          <a:xfrm rot="10800000" flipV="1">
            <a:off x="7339259" y="3352799"/>
            <a:ext cx="1347539" cy="589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اَبٌ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24FAC-B1C4-4880-97B0-ACF824D344A1}"/>
              </a:ext>
            </a:extLst>
          </p:cNvPr>
          <p:cNvSpPr/>
          <p:nvPr/>
        </p:nvSpPr>
        <p:spPr>
          <a:xfrm rot="10800000" flipV="1">
            <a:off x="10411319" y="3352800"/>
            <a:ext cx="1347539" cy="5935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اُمٌّ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7571DDF-9677-4AC5-B7B5-C451B9116498}"/>
              </a:ext>
            </a:extLst>
          </p:cNvPr>
          <p:cNvSpPr/>
          <p:nvPr/>
        </p:nvSpPr>
        <p:spPr>
          <a:xfrm rot="10800000" flipV="1">
            <a:off x="10411319" y="4042609"/>
            <a:ext cx="1347539" cy="589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يوم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A5F811E-77A6-48EB-B7E5-7FD8ECDBD7AE}"/>
              </a:ext>
            </a:extLst>
          </p:cNvPr>
          <p:cNvSpPr/>
          <p:nvPr/>
        </p:nvSpPr>
        <p:spPr>
          <a:xfrm rot="10800000" flipV="1">
            <a:off x="7339259" y="4020547"/>
            <a:ext cx="1347539" cy="589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ليلٌ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26179E-7D65-4DBF-9D51-5A5F8AEC1528}"/>
              </a:ext>
            </a:extLst>
          </p:cNvPr>
          <p:cNvSpPr/>
          <p:nvPr/>
        </p:nvSpPr>
        <p:spPr>
          <a:xfrm rot="10800000" flipV="1">
            <a:off x="10427353" y="4696318"/>
            <a:ext cx="1347539" cy="589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كمل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77F1B8B-1130-451B-B425-1E3D1AFEB80E}"/>
              </a:ext>
            </a:extLst>
          </p:cNvPr>
          <p:cNvSpPr/>
          <p:nvPr/>
        </p:nvSpPr>
        <p:spPr>
          <a:xfrm rot="10800000" flipV="1">
            <a:off x="7339254" y="4661221"/>
            <a:ext cx="1347541" cy="589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نَقَصَ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2EA50C0-1A72-4521-B283-77EA2E254B08}"/>
              </a:ext>
            </a:extLst>
          </p:cNvPr>
          <p:cNvSpPr/>
          <p:nvPr/>
        </p:nvSpPr>
        <p:spPr>
          <a:xfrm rot="10800000" flipV="1">
            <a:off x="10427353" y="5350026"/>
            <a:ext cx="1331509" cy="479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الرّفيع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DE3A53-BC6C-435A-82B6-523B7E3C1578}"/>
              </a:ext>
            </a:extLst>
          </p:cNvPr>
          <p:cNvSpPr/>
          <p:nvPr/>
        </p:nvSpPr>
        <p:spPr>
          <a:xfrm rot="10800000" flipV="1">
            <a:off x="7339257" y="5381115"/>
            <a:ext cx="1347539" cy="479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الدَّنِىْ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C02B853-B956-4FB8-83F2-07545CD71A73}"/>
              </a:ext>
            </a:extLst>
          </p:cNvPr>
          <p:cNvSpPr/>
          <p:nvPr/>
        </p:nvSpPr>
        <p:spPr>
          <a:xfrm rot="10800000" flipV="1">
            <a:off x="10455429" y="5929556"/>
            <a:ext cx="1275356" cy="5143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العرب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DC88DD8-E651-4EEE-BFD0-C3056D58E0AE}"/>
              </a:ext>
            </a:extLst>
          </p:cNvPr>
          <p:cNvSpPr/>
          <p:nvPr/>
        </p:nvSpPr>
        <p:spPr>
          <a:xfrm rot="10800000" flipV="1">
            <a:off x="7339256" y="5941574"/>
            <a:ext cx="1275356" cy="5143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العجم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AD5155E-E0F3-4A93-9869-4CC2621C25F5}"/>
              </a:ext>
            </a:extLst>
          </p:cNvPr>
          <p:cNvSpPr/>
          <p:nvPr/>
        </p:nvSpPr>
        <p:spPr>
          <a:xfrm>
            <a:off x="4421605" y="1532024"/>
            <a:ext cx="1509964" cy="5694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الماضى</a:t>
            </a:r>
            <a:endParaRPr lang="en-US" sz="3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C97AEE1-F4E9-46DB-88AA-C85033F4CF9A}"/>
              </a:ext>
            </a:extLst>
          </p:cNvPr>
          <p:cNvSpPr/>
          <p:nvPr/>
        </p:nvSpPr>
        <p:spPr>
          <a:xfrm>
            <a:off x="3208421" y="1499941"/>
            <a:ext cx="1060784" cy="6015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ولدت</a:t>
            </a:r>
            <a:endParaRPr lang="en-US" sz="3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B14DDFD-FCA4-4483-87E4-D6F949358256}"/>
              </a:ext>
            </a:extLst>
          </p:cNvPr>
          <p:cNvSpPr/>
          <p:nvPr/>
        </p:nvSpPr>
        <p:spPr>
          <a:xfrm>
            <a:off x="1652337" y="1532024"/>
            <a:ext cx="1346536" cy="6015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نشأتْ</a:t>
            </a:r>
            <a:endParaRPr lang="en-US" sz="3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3232800-E6CA-43E0-ABBC-94D8AF1E7962}"/>
              </a:ext>
            </a:extLst>
          </p:cNvPr>
          <p:cNvSpPr/>
          <p:nvPr/>
        </p:nvSpPr>
        <p:spPr>
          <a:xfrm>
            <a:off x="280737" y="1556091"/>
            <a:ext cx="1346536" cy="6015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تربّت</a:t>
            </a:r>
            <a:endParaRPr lang="en-US" sz="3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CDD3380-9075-4F16-B9CB-88075D460E3D}"/>
              </a:ext>
            </a:extLst>
          </p:cNvPr>
          <p:cNvSpPr/>
          <p:nvPr/>
        </p:nvSpPr>
        <p:spPr>
          <a:xfrm>
            <a:off x="4503319" y="2173710"/>
            <a:ext cx="1346536" cy="6015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تعلّمت</a:t>
            </a:r>
            <a:endParaRPr lang="en-US" sz="3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1513F7-24E3-43CD-BBEA-F34DAF0C3369}"/>
              </a:ext>
            </a:extLst>
          </p:cNvPr>
          <p:cNvSpPr/>
          <p:nvPr/>
        </p:nvSpPr>
        <p:spPr>
          <a:xfrm>
            <a:off x="2998873" y="2173710"/>
            <a:ext cx="1346536" cy="6015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تزوّج</a:t>
            </a:r>
            <a:endParaRPr lang="en-US" sz="3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60A0685-2865-47AC-88B9-8174CAA8F5BB}"/>
              </a:ext>
            </a:extLst>
          </p:cNvPr>
          <p:cNvSpPr/>
          <p:nvPr/>
        </p:nvSpPr>
        <p:spPr>
          <a:xfrm>
            <a:off x="1494427" y="2173710"/>
            <a:ext cx="1346536" cy="6015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عاشت</a:t>
            </a:r>
            <a:endParaRPr lang="en-US" sz="3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A485D6F-55D5-411E-9442-8165CA63552C}"/>
              </a:ext>
            </a:extLst>
          </p:cNvPr>
          <p:cNvSpPr/>
          <p:nvPr/>
        </p:nvSpPr>
        <p:spPr>
          <a:xfrm>
            <a:off x="280736" y="2173713"/>
            <a:ext cx="1134735" cy="6015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روت</a:t>
            </a:r>
            <a:endParaRPr lang="en-US" sz="3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10AFFAB-0369-4DB0-88FE-EC15537CE6C6}"/>
              </a:ext>
            </a:extLst>
          </p:cNvPr>
          <p:cNvSpPr/>
          <p:nvPr/>
        </p:nvSpPr>
        <p:spPr>
          <a:xfrm>
            <a:off x="4715120" y="2847479"/>
            <a:ext cx="1134735" cy="6015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بلغ</a:t>
            </a:r>
            <a:endParaRPr lang="en-US" sz="3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A9AB92A-4894-4373-B8CF-18A7B8A465E3}"/>
              </a:ext>
            </a:extLst>
          </p:cNvPr>
          <p:cNvSpPr/>
          <p:nvPr/>
        </p:nvSpPr>
        <p:spPr>
          <a:xfrm>
            <a:off x="3210674" y="2815396"/>
            <a:ext cx="1134735" cy="6015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قال</a:t>
            </a:r>
            <a:endParaRPr lang="en-US" sz="3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A12476A-7F79-433F-A73A-464BCB756356}"/>
              </a:ext>
            </a:extLst>
          </p:cNvPr>
          <p:cNvSpPr/>
          <p:nvPr/>
        </p:nvSpPr>
        <p:spPr>
          <a:xfrm>
            <a:off x="1706228" y="2795344"/>
            <a:ext cx="1134735" cy="6015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كمل</a:t>
            </a:r>
            <a:endParaRPr lang="en-US" sz="3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8498D1F-11AC-44CF-9F06-3770064C52E8}"/>
              </a:ext>
            </a:extLst>
          </p:cNvPr>
          <p:cNvSpPr/>
          <p:nvPr/>
        </p:nvSpPr>
        <p:spPr>
          <a:xfrm>
            <a:off x="329991" y="2783313"/>
            <a:ext cx="1055781" cy="6015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توفّى</a:t>
            </a:r>
            <a:endParaRPr lang="en-US" sz="3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531D65A-C9E0-4A25-9159-5AC93BEFE849}"/>
              </a:ext>
            </a:extLst>
          </p:cNvPr>
          <p:cNvSpPr/>
          <p:nvPr/>
        </p:nvSpPr>
        <p:spPr>
          <a:xfrm>
            <a:off x="4269205" y="3597443"/>
            <a:ext cx="1662364" cy="56949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المضارع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D330D45-6007-40F9-8739-21A2F62845D0}"/>
              </a:ext>
            </a:extLst>
          </p:cNvPr>
          <p:cNvSpPr/>
          <p:nvPr/>
        </p:nvSpPr>
        <p:spPr>
          <a:xfrm>
            <a:off x="2986080" y="3569366"/>
            <a:ext cx="1134736" cy="56949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تُولَدُ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826D711-F180-41C5-9C7B-86B0A60E5B75}"/>
              </a:ext>
            </a:extLst>
          </p:cNvPr>
          <p:cNvSpPr/>
          <p:nvPr/>
        </p:nvSpPr>
        <p:spPr>
          <a:xfrm>
            <a:off x="1844841" y="3541289"/>
            <a:ext cx="992849" cy="56949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تنشأُ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B8AC03F-0F2A-42C8-9178-B44EB49E5C03}"/>
              </a:ext>
            </a:extLst>
          </p:cNvPr>
          <p:cNvSpPr/>
          <p:nvPr/>
        </p:nvSpPr>
        <p:spPr>
          <a:xfrm>
            <a:off x="703602" y="3513212"/>
            <a:ext cx="992849" cy="56949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تتربّى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7CD8846-3155-40FB-9DAE-E7A94F06E85D}"/>
              </a:ext>
            </a:extLst>
          </p:cNvPr>
          <p:cNvSpPr/>
          <p:nvPr/>
        </p:nvSpPr>
        <p:spPr>
          <a:xfrm>
            <a:off x="4715120" y="4337385"/>
            <a:ext cx="1216450" cy="56949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تتعلّمُ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2E1A85E-6708-4513-BF2F-59B244421B72}"/>
              </a:ext>
            </a:extLst>
          </p:cNvPr>
          <p:cNvSpPr/>
          <p:nvPr/>
        </p:nvSpPr>
        <p:spPr>
          <a:xfrm>
            <a:off x="3406414" y="4315323"/>
            <a:ext cx="1216450" cy="56949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يتزوّجُ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D011008-A827-49B9-8713-09BF78163570}"/>
              </a:ext>
            </a:extLst>
          </p:cNvPr>
          <p:cNvSpPr/>
          <p:nvPr/>
        </p:nvSpPr>
        <p:spPr>
          <a:xfrm>
            <a:off x="2097708" y="4293261"/>
            <a:ext cx="1216450" cy="56949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تَعِيْشُ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2123198-660A-4D5B-B956-1AAA8BBD2DEC}"/>
              </a:ext>
            </a:extLst>
          </p:cNvPr>
          <p:cNvSpPr/>
          <p:nvPr/>
        </p:nvSpPr>
        <p:spPr>
          <a:xfrm>
            <a:off x="789002" y="4271199"/>
            <a:ext cx="1216450" cy="56949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تَرْوِىْ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468BE1-6569-420C-8C61-684A66DBDFB7}"/>
              </a:ext>
            </a:extLst>
          </p:cNvPr>
          <p:cNvSpPr/>
          <p:nvPr/>
        </p:nvSpPr>
        <p:spPr>
          <a:xfrm>
            <a:off x="4725348" y="4966027"/>
            <a:ext cx="1216450" cy="56949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يبْلُغُ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4109799-18D7-4284-9D18-5D78D2226724}"/>
              </a:ext>
            </a:extLst>
          </p:cNvPr>
          <p:cNvSpPr/>
          <p:nvPr/>
        </p:nvSpPr>
        <p:spPr>
          <a:xfrm>
            <a:off x="3354161" y="4966027"/>
            <a:ext cx="1216450" cy="56949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يقول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24AAF64-A350-4D59-B9F3-43561B81AB7D}"/>
              </a:ext>
            </a:extLst>
          </p:cNvPr>
          <p:cNvSpPr/>
          <p:nvPr/>
        </p:nvSpPr>
        <p:spPr>
          <a:xfrm>
            <a:off x="1982974" y="4966027"/>
            <a:ext cx="1216450" cy="56949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يكملُ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D4E390B-D729-4815-9C5A-8B81D36169B8}"/>
              </a:ext>
            </a:extLst>
          </p:cNvPr>
          <p:cNvSpPr/>
          <p:nvPr/>
        </p:nvSpPr>
        <p:spPr>
          <a:xfrm>
            <a:off x="611787" y="4966027"/>
            <a:ext cx="1216450" cy="56949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تُتَوَفَّى</a:t>
            </a:r>
            <a:endParaRPr lang="en-US" sz="33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66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545F3E-BB52-4F9A-A220-50019E99F1E4}"/>
              </a:ext>
            </a:extLst>
          </p:cNvPr>
          <p:cNvSpPr txBox="1"/>
          <p:nvPr/>
        </p:nvSpPr>
        <p:spPr>
          <a:xfrm>
            <a:off x="5470357" y="433137"/>
            <a:ext cx="6368716" cy="630942"/>
          </a:xfrm>
          <a:prstGeom prst="rect">
            <a:avLst/>
          </a:prstGeom>
          <a:solidFill>
            <a:srgbClr val="C1D6BC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استخرج اربعا من الاسماء الجامدة من النّصّ.</a:t>
            </a:r>
            <a:endParaRPr lang="en-US" sz="3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045D9-D46C-4EDE-9E78-5C41960795A6}"/>
              </a:ext>
            </a:extLst>
          </p:cNvPr>
          <p:cNvSpPr txBox="1"/>
          <p:nvPr/>
        </p:nvSpPr>
        <p:spPr>
          <a:xfrm>
            <a:off x="7652083" y="1336723"/>
            <a:ext cx="4186989" cy="63094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الاجابة: بِنْتُ، اَبٌ، الله، بيتُ</a:t>
            </a:r>
            <a:endParaRPr lang="en-US" sz="3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35FFCD-FAA5-457B-A2F8-D3B21F9B2BB6}"/>
              </a:ext>
            </a:extLst>
          </p:cNvPr>
          <p:cNvSpPr txBox="1"/>
          <p:nvPr/>
        </p:nvSpPr>
        <p:spPr>
          <a:xfrm>
            <a:off x="6440905" y="2256566"/>
            <a:ext cx="5398167" cy="630942"/>
          </a:xfrm>
          <a:prstGeom prst="rect">
            <a:avLst/>
          </a:prstGeom>
          <a:solidFill>
            <a:srgbClr val="C1D6BC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استخرج اربعا من المصادر من النّصّ.</a:t>
            </a:r>
            <a:endParaRPr lang="en-US" sz="3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9CB61-5449-4CB5-8882-86772C5D5255}"/>
              </a:ext>
            </a:extLst>
          </p:cNvPr>
          <p:cNvSpPr txBox="1"/>
          <p:nvPr/>
        </p:nvSpPr>
        <p:spPr>
          <a:xfrm>
            <a:off x="6866022" y="3214148"/>
            <a:ext cx="4973050" cy="63094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الاجابة: البعثة، علمٌ، زواجٌ، فضْلٌ،</a:t>
            </a:r>
            <a:endParaRPr lang="en-US" sz="3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31D2D-49D5-4C41-AEB4-2CB4C37C7B5D}"/>
              </a:ext>
            </a:extLst>
          </p:cNvPr>
          <p:cNvSpPr txBox="1"/>
          <p:nvPr/>
        </p:nvSpPr>
        <p:spPr>
          <a:xfrm>
            <a:off x="5325982" y="4342324"/>
            <a:ext cx="6513090" cy="630942"/>
          </a:xfrm>
          <a:prstGeom prst="rect">
            <a:avLst/>
          </a:prstGeom>
          <a:solidFill>
            <a:srgbClr val="C1D6BC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استخرج اربعا من الاسماء المشتقّة من النّصّ.</a:t>
            </a:r>
            <a:endParaRPr lang="en-US" sz="3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48767D-30CC-4A9D-A0B8-27B6EC3DFC96}"/>
              </a:ext>
            </a:extLst>
          </p:cNvPr>
          <p:cNvSpPr txBox="1"/>
          <p:nvPr/>
        </p:nvSpPr>
        <p:spPr>
          <a:xfrm>
            <a:off x="5991727" y="5318029"/>
            <a:ext cx="5871407" cy="63094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الاجابة: مَلِيْءٌ ، المؤمنين، كرمَيْنِ، الرّفيع</a:t>
            </a:r>
            <a:endParaRPr lang="en-US" sz="3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68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2F56E5-BFD9-496C-8F49-40D92C4894FE}"/>
              </a:ext>
            </a:extLst>
          </p:cNvPr>
          <p:cNvSpPr txBox="1"/>
          <p:nvPr/>
        </p:nvSpPr>
        <p:spPr>
          <a:xfrm>
            <a:off x="5325979" y="256674"/>
            <a:ext cx="6432884" cy="630942"/>
          </a:xfrm>
          <a:prstGeom prst="rect">
            <a:avLst/>
          </a:prstGeom>
          <a:solidFill>
            <a:srgbClr val="C1D6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صغ الحوار مستخدمًا الكلمات بين الكوسين.</a:t>
            </a:r>
            <a:endParaRPr lang="en-US" sz="3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07262-CB1C-4BF4-B915-7E35C68A1B39}"/>
              </a:ext>
            </a:extLst>
          </p:cNvPr>
          <p:cNvSpPr txBox="1"/>
          <p:nvPr/>
        </p:nvSpPr>
        <p:spPr>
          <a:xfrm>
            <a:off x="4090737" y="1034716"/>
            <a:ext cx="7668126" cy="63094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5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رَنغاماتى/ الحافلة والبَاخِرَةُ الصَّغِيْرَةُ/ الجبَالُ والاشْجَارِ.</a:t>
            </a:r>
            <a:endParaRPr lang="en-US" sz="35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C6F425-CBB8-4278-B8A9-996615048000}"/>
              </a:ext>
            </a:extLst>
          </p:cNvPr>
          <p:cNvSpPr txBox="1"/>
          <p:nvPr/>
        </p:nvSpPr>
        <p:spPr>
          <a:xfrm>
            <a:off x="5582649" y="1896044"/>
            <a:ext cx="6176210" cy="63094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كريمٌ: كيفَ وَصَلْتُمْ إلى رنغاماتى يا صَدِيْقِيْ؟</a:t>
            </a:r>
            <a:endParaRPr lang="en-US" sz="35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3331E-36BA-4BCE-B84B-3CF1389A976B}"/>
              </a:ext>
            </a:extLst>
          </p:cNvPr>
          <p:cNvSpPr txBox="1"/>
          <p:nvPr/>
        </p:nvSpPr>
        <p:spPr>
          <a:xfrm>
            <a:off x="689810" y="2779614"/>
            <a:ext cx="5662863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راشدٌ: وَصَلْنَا بِالْحَافِلَةِ والْبَخِرَةِ الصَّغِيْرَةِ.</a:t>
            </a:r>
            <a:endParaRPr lang="en-US" sz="3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8C06D-6CFD-4BC0-904D-460DAFFF2537}"/>
              </a:ext>
            </a:extLst>
          </p:cNvPr>
          <p:cNvSpPr txBox="1"/>
          <p:nvPr/>
        </p:nvSpPr>
        <p:spPr>
          <a:xfrm>
            <a:off x="8101261" y="3447444"/>
            <a:ext cx="3657598" cy="63094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5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كريم: ماذَا شَاهَدْتُمْ فِيْهِ؟</a:t>
            </a:r>
            <a:endParaRPr lang="en-US" sz="35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EE39C-8F87-4AC8-A370-1B7A956FE506}"/>
              </a:ext>
            </a:extLst>
          </p:cNvPr>
          <p:cNvSpPr txBox="1"/>
          <p:nvPr/>
        </p:nvSpPr>
        <p:spPr>
          <a:xfrm>
            <a:off x="529388" y="4368726"/>
            <a:ext cx="6561219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راشِدٌ: أشْيَاءَ كَثِيْرَةً، شَاهَدْتُ الْجِبَالَ والاشْجارَ.</a:t>
            </a:r>
            <a:endParaRPr lang="en-US" sz="3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04FB78-C9F0-4622-87EF-4C1CE58055BD}"/>
              </a:ext>
            </a:extLst>
          </p:cNvPr>
          <p:cNvSpPr txBox="1"/>
          <p:nvPr/>
        </p:nvSpPr>
        <p:spPr>
          <a:xfrm>
            <a:off x="7668127" y="5305501"/>
            <a:ext cx="4090732" cy="63094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5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كريم: مَا شَاءَ اللهُ! جَمِيْلٌ.</a:t>
            </a:r>
          </a:p>
        </p:txBody>
      </p:sp>
    </p:spTree>
    <p:extLst>
      <p:ext uri="{BB962C8B-B14F-4D97-AF65-F5344CB8AC3E}">
        <p14:creationId xmlns:p14="http://schemas.microsoft.com/office/powerpoint/2010/main" val="971667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DB358-F714-4201-AAA1-BA720142DE01}"/>
              </a:ext>
            </a:extLst>
          </p:cNvPr>
          <p:cNvSpPr txBox="1"/>
          <p:nvPr/>
        </p:nvSpPr>
        <p:spPr>
          <a:xfrm>
            <a:off x="2157664" y="2658980"/>
            <a:ext cx="8630652" cy="830997"/>
          </a:xfrm>
          <a:prstGeom prst="rect">
            <a:avLst/>
          </a:prstGeom>
          <a:solidFill>
            <a:srgbClr val="C1D6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صغ الحوار مستخدمًا الكلمات بين الكوسين.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D4775-1692-4AC2-8F5B-29E7E61D6187}"/>
              </a:ext>
            </a:extLst>
          </p:cNvPr>
          <p:cNvSpPr txBox="1"/>
          <p:nvPr/>
        </p:nvSpPr>
        <p:spPr>
          <a:xfrm>
            <a:off x="3256548" y="379712"/>
            <a:ext cx="6432884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9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الواجب المنزلىّ</a:t>
            </a:r>
            <a:endParaRPr lang="en-US" sz="9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77108-93B8-489A-81ED-1BF3D1FA856C}"/>
              </a:ext>
            </a:extLst>
          </p:cNvPr>
          <p:cNvSpPr txBox="1"/>
          <p:nvPr/>
        </p:nvSpPr>
        <p:spPr>
          <a:xfrm>
            <a:off x="1287379" y="4380878"/>
            <a:ext cx="9617242" cy="830997"/>
          </a:xfrm>
          <a:prstGeom prst="rect">
            <a:avLst/>
          </a:prstGeom>
          <a:solidFill>
            <a:srgbClr val="C1D6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كُوْكَسْ بَازَارْ/ الحافِلَةُ/ طُلُوْعِ الشَّمْسِ وغُرُبِهِا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3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9891A-3BF3-40C3-B003-666D931D3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8"/>
          <a:stretch/>
        </p:blipFill>
        <p:spPr>
          <a:xfrm>
            <a:off x="0" y="192505"/>
            <a:ext cx="12079705" cy="6493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6E323-2F17-4316-B54A-5CF054614D78}"/>
              </a:ext>
            </a:extLst>
          </p:cNvPr>
          <p:cNvSpPr txBox="1"/>
          <p:nvPr/>
        </p:nvSpPr>
        <p:spPr>
          <a:xfrm>
            <a:off x="3320716" y="3023527"/>
            <a:ext cx="5903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شكرًا كَثِيْرًا</a:t>
            </a:r>
            <a:endParaRPr lang="en-US" sz="7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F621A-C708-44B8-82EA-18477754C859}"/>
              </a:ext>
            </a:extLst>
          </p:cNvPr>
          <p:cNvSpPr txBox="1"/>
          <p:nvPr/>
        </p:nvSpPr>
        <p:spPr>
          <a:xfrm>
            <a:off x="449179" y="657726"/>
            <a:ext cx="1828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الله</a:t>
            </a:r>
            <a:endParaRPr lang="en-US" sz="115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66E5B-E564-4A8A-BFE1-65EC0F382DA5}"/>
              </a:ext>
            </a:extLst>
          </p:cNvPr>
          <p:cNvSpPr txBox="1"/>
          <p:nvPr/>
        </p:nvSpPr>
        <p:spPr>
          <a:xfrm>
            <a:off x="8775032" y="5123320"/>
            <a:ext cx="31522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حافظ</a:t>
            </a:r>
            <a:endParaRPr lang="en-US" sz="115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5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C3F1C2-E5FD-4C46-956B-2EE7F8197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83" y="57277"/>
            <a:ext cx="5754033" cy="6743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1AB7F4-5ABB-426B-A526-9BF7C0EAB4AF}"/>
              </a:ext>
            </a:extLst>
          </p:cNvPr>
          <p:cNvSpPr txBox="1"/>
          <p:nvPr/>
        </p:nvSpPr>
        <p:spPr>
          <a:xfrm>
            <a:off x="4152275" y="2488367"/>
            <a:ext cx="35076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مرحبا بكم</a:t>
            </a:r>
          </a:p>
          <a:p>
            <a:pPr algn="ctr"/>
            <a:r>
              <a:rPr lang="ar-SA" sz="6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فى</a:t>
            </a:r>
          </a:p>
          <a:p>
            <a:pPr algn="ctr"/>
            <a:r>
              <a:rPr lang="ar-SA" sz="6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الدّرس اليوم</a:t>
            </a:r>
            <a:endParaRPr lang="en-US" sz="6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29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D06EA-C691-4B84-BB5D-5CD908ACF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9" y="595564"/>
            <a:ext cx="5407319" cy="566687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BE301A-BA4A-46E8-B498-A283BDF16E95}"/>
              </a:ext>
            </a:extLst>
          </p:cNvPr>
          <p:cNvSpPr txBox="1"/>
          <p:nvPr/>
        </p:nvSpPr>
        <p:spPr>
          <a:xfrm>
            <a:off x="6978318" y="595564"/>
            <a:ext cx="3465096" cy="923330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تعريف المعلّم</a:t>
            </a:r>
            <a:endParaRPr lang="en-US" sz="5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7670D7-1481-4C60-966C-B6FCD019D173}"/>
              </a:ext>
            </a:extLst>
          </p:cNvPr>
          <p:cNvSpPr txBox="1"/>
          <p:nvPr/>
        </p:nvSpPr>
        <p:spPr>
          <a:xfrm>
            <a:off x="4732423" y="1856584"/>
            <a:ext cx="7410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محمّد ذاكر حسن</a:t>
            </a:r>
          </a:p>
          <a:p>
            <a:pPr algn="ctr"/>
            <a:r>
              <a:rPr lang="ar-SA" sz="4000" b="1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المولوي المساعد</a:t>
            </a:r>
            <a:endParaRPr lang="ar-SA" sz="3200" b="1" i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SA" sz="3600" b="1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المدرسة كابتى الامين نوري داخل</a:t>
            </a:r>
          </a:p>
          <a:p>
            <a:pPr algn="ctr"/>
            <a:r>
              <a:rPr lang="ar-SA" sz="3600" b="1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جيتيغات، نتون بازار، كابتى. </a:t>
            </a:r>
            <a:endParaRPr lang="en-US" sz="3600" b="1" i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SA" sz="3600" b="1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رنغامتى الجبالى.</a:t>
            </a:r>
          </a:p>
          <a:p>
            <a:pPr algn="ctr"/>
            <a:r>
              <a:rPr lang="ar-SA" sz="3600" b="1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رقم الجوال: ۰١</a:t>
            </a:r>
            <a:r>
              <a:rPr lang="ar-SA" sz="3600" b="1" i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٨٤٥٧٦٤٩٦٨</a:t>
            </a:r>
            <a:endParaRPr lang="en-US" sz="3600" b="1" i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SA" sz="3600" b="1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البريد الإلكترونى: </a:t>
            </a:r>
            <a:endParaRPr lang="en-US" sz="3600" b="1" i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4000" b="1" i="1" dirty="0">
                <a:solidFill>
                  <a:srgbClr val="002060"/>
                </a:solidFill>
                <a:latin typeface="Brush Script MT" panose="03060802040406070304" pitchFamily="66" charset="0"/>
                <a:cs typeface="Calibri Light" panose="020F0302020204030204" pitchFamily="34" charset="0"/>
              </a:rPr>
              <a:t>mohammadjhakirhossen876@gmail.com</a:t>
            </a:r>
            <a:endParaRPr lang="ar-SA" sz="4000" b="1" i="1" dirty="0">
              <a:solidFill>
                <a:srgbClr val="002060"/>
              </a:solidFill>
              <a:latin typeface="Brush Script MT" panose="03060802040406070304" pitchFamily="66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28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F460B-ECED-499F-BA36-0AA4AC52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1" t="2694" r="3208" b="2054"/>
          <a:stretch/>
        </p:blipFill>
        <p:spPr>
          <a:xfrm>
            <a:off x="0" y="0"/>
            <a:ext cx="507738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5696D-DE31-461E-8029-ECC988D81D3D}"/>
              </a:ext>
            </a:extLst>
          </p:cNvPr>
          <p:cNvSpPr txBox="1"/>
          <p:nvPr/>
        </p:nvSpPr>
        <p:spPr>
          <a:xfrm>
            <a:off x="5670946" y="2390274"/>
            <a:ext cx="5959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النّصّ غير المدروس -(</a:t>
            </a:r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۱</a:t>
            </a:r>
            <a:r>
              <a:rPr lang="ar-SA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algn="ctr"/>
            <a:r>
              <a:rPr lang="ar-SA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للمتحن الدّاخل (۲۰۲۳)</a:t>
            </a:r>
          </a:p>
        </p:txBody>
      </p:sp>
    </p:spTree>
    <p:extLst>
      <p:ext uri="{BB962C8B-B14F-4D97-AF65-F5344CB8AC3E}">
        <p14:creationId xmlns:p14="http://schemas.microsoft.com/office/powerpoint/2010/main" val="2771524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475A8F-DFEF-431E-A57C-EFE55D520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37" y="3138851"/>
            <a:ext cx="5855368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من روى أكثر الحديث بين النساء؟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5DF0AB-0869-4CAF-96CC-3BC86A048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8460" y="2046997"/>
            <a:ext cx="2687056" cy="5802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تطابق إجاباتكم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881AA5-0454-4333-A5AD-2CBE27ED3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83" y="4013145"/>
            <a:ext cx="4924924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من هى عائشة رضى الله عنها؟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405D17-97C1-4E1F-877F-1B5FDAA178C3}"/>
              </a:ext>
            </a:extLst>
          </p:cNvPr>
          <p:cNvSpPr txBox="1"/>
          <p:nvPr/>
        </p:nvSpPr>
        <p:spPr>
          <a:xfrm>
            <a:off x="8005009" y="3138851"/>
            <a:ext cx="3577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عائشة رضى الله عنها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61E51-CCBA-484B-9FE9-13B62D20B4F5}"/>
              </a:ext>
            </a:extLst>
          </p:cNvPr>
          <p:cNvSpPr txBox="1"/>
          <p:nvPr/>
        </p:nvSpPr>
        <p:spPr>
          <a:xfrm>
            <a:off x="6946238" y="4184795"/>
            <a:ext cx="4924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هى بنتُ ابى بكرٍ رضى الله عنه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D890C-504E-4700-974E-D09E922ECFD9}"/>
              </a:ext>
            </a:extLst>
          </p:cNvPr>
          <p:cNvSpPr txBox="1"/>
          <p:nvPr/>
        </p:nvSpPr>
        <p:spPr>
          <a:xfrm>
            <a:off x="8758986" y="4892681"/>
            <a:ext cx="20694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امّ المؤمنين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4702C-A97D-4501-8BDC-F4B5FD244C91}"/>
              </a:ext>
            </a:extLst>
          </p:cNvPr>
          <p:cNvSpPr txBox="1"/>
          <p:nvPr/>
        </p:nvSpPr>
        <p:spPr>
          <a:xfrm>
            <a:off x="5037223" y="5600567"/>
            <a:ext cx="7010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احدى زوجات الرسول صلّ الله عليه وسلّم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DD8F1E-02AC-4B43-AD56-80395AEF0688}"/>
              </a:ext>
            </a:extLst>
          </p:cNvPr>
          <p:cNvSpPr txBox="1"/>
          <p:nvPr/>
        </p:nvSpPr>
        <p:spPr>
          <a:xfrm>
            <a:off x="585537" y="231115"/>
            <a:ext cx="11285625" cy="110799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الدّرس اليوم : امّ المؤمنين عائشة(رض) </a:t>
            </a:r>
            <a:endParaRPr lang="en-US" sz="6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2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D97FC-3BFD-4BDD-A77D-9BE8753FD046}"/>
              </a:ext>
            </a:extLst>
          </p:cNvPr>
          <p:cNvSpPr txBox="1"/>
          <p:nvPr/>
        </p:nvSpPr>
        <p:spPr>
          <a:xfrm>
            <a:off x="120316" y="288758"/>
            <a:ext cx="119513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اقرا النّصّ الآتى ثمّ أجب عن الأسئلة الملحقة:</a:t>
            </a:r>
          </a:p>
          <a:p>
            <a:pPr algn="r"/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عائشةُ </a:t>
            </a:r>
            <a:r>
              <a:rPr lang="ar-SA" sz="3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بنتُ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SA" sz="3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ابى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بكرٍ رضى الله عنه اِحدى زوجات رسول </a:t>
            </a:r>
            <a:r>
              <a:rPr lang="ar-SA" sz="3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الله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صلّى الله عليه وسلّم وامّهاتِ </a:t>
            </a:r>
            <a:r>
              <a:rPr lang="ar-SA" sz="3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المؤمنينَ.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وُلِدَتْ قَبْلَ </a:t>
            </a:r>
            <a:r>
              <a:rPr lang="ar-SA" sz="3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الْبِعْثَةِ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بِاَرْبَعِ سِنِيْنَ تَقْرِيْبًا، لَقَدْ </a:t>
            </a:r>
            <a:r>
              <a:rPr lang="ar-SA" sz="3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وُلِدَتْ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فِىْ </a:t>
            </a:r>
            <a:r>
              <a:rPr lang="ar-SA" sz="3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بَيْتٍ</a:t>
            </a:r>
            <a:r>
              <a:rPr lang="ar-SA" sz="3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مَلْىِءٍ 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اِيْمَانًا </a:t>
            </a:r>
            <a:r>
              <a:rPr lang="ar-SA" sz="3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وعِلْمً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 وحِكْمَةً وكَرَمًا وشَرَفًا وَنَبَلًا. فَن</a:t>
            </a:r>
            <a:r>
              <a:rPr lang="ar-SA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َشَاَتْ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مَعَ أُخْتِهَا أسْمَاءَ بَينَ اَبَوَيْنِ </a:t>
            </a:r>
            <a:r>
              <a:rPr lang="ar-SA" sz="3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كَرِمَيْن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ِ، فَت</a:t>
            </a:r>
            <a:r>
              <a:rPr lang="ar-SA" sz="3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َرَبَّتْ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علَى الْاَدَبِ والْخُلُقِ </a:t>
            </a:r>
            <a:r>
              <a:rPr lang="ar-SA" sz="3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الرَّفِيْعِ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وت</a:t>
            </a:r>
            <a:r>
              <a:rPr lang="ar-SA" sz="3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َعَلَّمَتْ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مِنْ اَبِيْهَا اَشْعَارَ الْعَرَبِ وَاَيَّامَهُمْ فِىْ طُفُوْلَتِهَا مُنْذُ نُعُوْمَةِ اَظْفَارِهَا قَبْلَ اَنْ تَنْتَقِلَ إلى بَيْتِ النُّبُوَّةِ. تَ</a:t>
            </a:r>
            <a:r>
              <a:rPr lang="ar-SA" sz="3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زَوَّجَ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هَا رَسُوْلُ اللهُ محمّد بنُ عبدُ اللهِ بَعْدَ وَفَاةِ اُمِّ المُؤْمِنِيْنَ خَدِيْجَةَ بِنْتِ خُوَيْلِدٍ رَضِى الله عنها و</a:t>
            </a:r>
            <a:r>
              <a:rPr lang="ar-SA" sz="3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تَزَوَّج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ُهُ اُمّ المُؤْمِنِيْنَ سَوْدَةَ بِنْتِ زَمْعَةَ. وَقَدْ ع</a:t>
            </a:r>
            <a:r>
              <a:rPr lang="ar-SA" sz="3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َاشَتْ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مَعَ الرَّسُولِ إلى اخِرِ أَيَّامِهِ. </a:t>
            </a:r>
            <a:r>
              <a:rPr lang="ar-SA" sz="3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رَوَت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ْ عَائِشَةُ رضى الله عنه العَدِيْدُ مِنَ الاَحَادِيْثُ النَّبَوِيَّةِ الَّتِى </a:t>
            </a:r>
            <a:r>
              <a:rPr lang="ar-SA" sz="3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بَلَغَ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عَدَدُهَا ۲۲۱۰، ومِنْهَا ۳١٦ فِى الصَّحِيْحَيْنِ لِلْبُخَارِى ومُسْلِمٍ. </a:t>
            </a:r>
            <a:r>
              <a:rPr lang="ar-SA" sz="3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قَالَ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رَسُولُ اللهِ صلّى الله عليه وسلّم عَنْهَا: </a:t>
            </a:r>
            <a:r>
              <a:rPr lang="ar-SA" sz="3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كَمُلَ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من الرِّجَالِ كَثِيْرٌ، ولَنْ يَكْمُلْ مِنَ النِّسَاءِ اِلآَّ مَرْيَمَ بِنْتَ عِمْرَان، واسِيَةَ امْرَاةَ فِرْعَوْنَ، وَ</a:t>
            </a:r>
            <a:r>
              <a:rPr lang="ar-SA" sz="3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فَضْلُ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عَائِشَةَ رضى الله عنها على النّسَاءِ كَفَضْلِ الشّرِيدِ على سَائِرِ الطَّعَامِ، </a:t>
            </a:r>
            <a:r>
              <a:rPr lang="ar-SA" sz="3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تُوُفِّيَتْ</a:t>
            </a:r>
            <a:r>
              <a:rPr lang="ar-SA" sz="3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سَنَةَ ٥٨ ه المُوَافَقَ ٦٧٨ م</a:t>
            </a:r>
            <a:endParaRPr lang="en-US" sz="3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320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0F40BA-E92E-48DD-838E-B5B09A0D4652}"/>
              </a:ext>
            </a:extLst>
          </p:cNvPr>
          <p:cNvSpPr txBox="1"/>
          <p:nvPr/>
        </p:nvSpPr>
        <p:spPr>
          <a:xfrm>
            <a:off x="5309935" y="579202"/>
            <a:ext cx="636871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أجب عن الأسئلةِ الاتية الموافق بالنّصّ</a:t>
            </a:r>
            <a:endParaRPr lang="en-US" sz="4000" b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18401-24E7-4C6D-98B2-12EA54E5A885}"/>
              </a:ext>
            </a:extLst>
          </p:cNvPr>
          <p:cNvSpPr txBox="1"/>
          <p:nvPr/>
        </p:nvSpPr>
        <p:spPr>
          <a:xfrm>
            <a:off x="3946356" y="1708193"/>
            <a:ext cx="773229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۱. من هى عائشةُ رضى الله عنها؟ ومتى وُلِدَتْ؟</a:t>
            </a:r>
            <a:endParaRPr lang="en-US" sz="4000" b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9D28E3-AB6D-4D8C-AABC-A88F723A5CDC}"/>
              </a:ext>
            </a:extLst>
          </p:cNvPr>
          <p:cNvSpPr txBox="1"/>
          <p:nvPr/>
        </p:nvSpPr>
        <p:spPr>
          <a:xfrm>
            <a:off x="3721768" y="2550404"/>
            <a:ext cx="795688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۲. فِى أىِّ بيتٍ ولدت عَائشةُ (رض) وعلى ماتَرَبَّتْ؟</a:t>
            </a:r>
            <a:endParaRPr lang="en-US" sz="4000" b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EFF02-3170-4782-BC71-B0AC0D12A26E}"/>
              </a:ext>
            </a:extLst>
          </p:cNvPr>
          <p:cNvSpPr txBox="1"/>
          <p:nvPr/>
        </p:nvSpPr>
        <p:spPr>
          <a:xfrm>
            <a:off x="4235116" y="3526940"/>
            <a:ext cx="744353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۳. مَاذَا تَعَلَّمَتْ عَائِشَةُ (رض) مِنْ ابِيْهَا؟ ومتى؟</a:t>
            </a:r>
            <a:endParaRPr lang="en-US" sz="4000" b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CB16A-2A33-405D-947C-A227C4AEFB09}"/>
              </a:ext>
            </a:extLst>
          </p:cNvPr>
          <p:cNvSpPr txBox="1"/>
          <p:nvPr/>
        </p:nvSpPr>
        <p:spPr>
          <a:xfrm>
            <a:off x="152402" y="4503476"/>
            <a:ext cx="116305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٤. متى تزوّج الرَّسول صلى الله عليه وسلّم  عَائِشَة (رض) و كم كانت عمرها يومئذٍ؟</a:t>
            </a:r>
            <a:endParaRPr lang="en-US" sz="3600" b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AAEA23-6871-4BB4-96F8-AEAE277E6E51}"/>
              </a:ext>
            </a:extLst>
          </p:cNvPr>
          <p:cNvSpPr txBox="1"/>
          <p:nvPr/>
        </p:nvSpPr>
        <p:spPr>
          <a:xfrm>
            <a:off x="4427620" y="5345687"/>
            <a:ext cx="735530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٥. كم حديثا روت عائشة؟ وكم منه فى الصحيحين؟</a:t>
            </a:r>
            <a:endParaRPr lang="en-US" sz="3600" b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41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C7C96D-18A7-447F-888A-E91B5B808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759" y="419714"/>
            <a:ext cx="2470483" cy="5802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تطابق إجاباتكم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4B27B7-3CBA-4E73-B18E-1AC41CD53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47" y="1148727"/>
            <a:ext cx="11470106" cy="9804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3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۱. عائشةُ رضى الله عنه  هى بنتُ ابى بكرٍ اِحدى زوجات رسول الله صلّى الله عليه وسلّم وامّهاتِ المؤمنينَ. وُلِدَتْ قَبْلَ الْبِعْثَةِ بِاَرْبَعِ سِنِيْنَ تَقْرِيْبًا</a:t>
            </a:r>
            <a:endParaRPr kumimoji="0" lang="en-US" altLang="en-US" sz="33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15DC12-EAF9-4489-9554-A7E93FA29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47" y="2295737"/>
            <a:ext cx="11470106" cy="4725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3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۲. وُلِدَتْ عائشةُ رضى الله عنه  فِىْ بَيْتٍ مَلْىِءٍ اِيْمَانًا وعِلْمًا وحِكْمَةً وكَرَمًا وشَرَفًا وَنَبَلًا.</a:t>
            </a:r>
            <a:endParaRPr kumimoji="0" lang="en-US" altLang="en-US" sz="33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11C15-2D56-4A18-9DB7-1A3345FE2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47" y="2967497"/>
            <a:ext cx="11470106" cy="9804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3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٣. </a:t>
            </a:r>
            <a:r>
              <a:rPr lang="ar-SA" sz="33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تَعَلَّمَتْ مِنْ اَبِيْهَا اَشْعَارَ الْعَرَبِ وَاَيَّامَهُمْ فِىْ طُفُوْلَتِهَا مُنْذُ نُعُوْمَةِ اَظْفَارِهَا قَبْلَ اَنْ تَنْتَقِلَ إلى بَيْتِ النُّبُوَّةِ</a:t>
            </a:r>
            <a:r>
              <a:rPr lang="ar-SA" sz="33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kumimoji="0" lang="en-US" altLang="en-US" sz="33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F33E2-F693-43E4-A50F-076CC0FAB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47" y="4198369"/>
            <a:ext cx="11470106" cy="9804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3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٤. تَزَوَّجَ رَسُوْلُ اللهُ محمّد بنُ عبدُ اللهِ بَعْدَ وَفَاةِ اُمِّ المُؤْمِنِيْنَ خَدِيْجَةَ بِنْتِ خُوَيْلِدٍ رَضِى الله عنها وتَزَوَّجُهُ اُمّ المُؤْمِنِيْنَ سَوْدَةَ بِنْتِ زَمْعَةَ وكانت عمرها حينئذٍ سِتَّ سِنِينَ.</a:t>
            </a:r>
            <a:endParaRPr kumimoji="0" lang="en-US" altLang="en-US" sz="33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0B7F9C-599F-4D0C-A294-AA7A47D0C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0063" y="5683157"/>
            <a:ext cx="9520990" cy="4725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3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٥. رَوَتْ عَائِشَةُ رضى الله عنه ۲۲۱۰ حديثًا، ومِنْهَا ۳١٦ فِى الصَّحِيْحَيْن.</a:t>
            </a:r>
            <a:endParaRPr kumimoji="0" lang="en-US" altLang="en-US" sz="33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33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20CBDA-1606-42E0-9B41-D986D5D61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1811" y="419714"/>
            <a:ext cx="6593305" cy="5802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رَتِّبِ الكَلِمَاتِ التَّالِيَةَ لِتَكُوُّنِ جملةٍ مفيدةٍ.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2C02AD-1A44-4868-8CF7-497550851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875" y="1294009"/>
            <a:ext cx="7331242" cy="5802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۱. ولدت- باربع- قبل- سنين- البعثة- تقريبا.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CB8E3F-C505-4A2F-B4B6-4A1ACF484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979" y="2039967"/>
            <a:ext cx="5005138" cy="5802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۲. أختها- مع- فنشأت- اسماء.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FE805-93E7-4517-998A-C90458B2C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231" y="2785925"/>
            <a:ext cx="6432885" cy="5802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۳. فتربّت- الادب- والخلق- على- الرّفيع.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1DB1CF-CFCF-4891-ABAB-0E6773D0E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536" y="3555622"/>
            <a:ext cx="10507580" cy="5802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٤. مع- الرّسول صلى الله عليه وسلم- وقد عاشت- ايّامه- اخر إلى.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C1FAFF-C57C-49F0-98C9-19F3DD07E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694" y="4325319"/>
            <a:ext cx="6256422" cy="5802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٥. سنة٥٨ه- الموافق- توفّيت-٦٧٨ م.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19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776</Words>
  <Application>Microsoft Office PowerPoint</Application>
  <PresentationFormat>Widescreen</PresentationFormat>
  <Paragraphs>151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Arabic Typesetting</vt:lpstr>
      <vt:lpstr>Arial</vt:lpstr>
      <vt:lpstr>Brush Script 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6</cp:revision>
  <dcterms:created xsi:type="dcterms:W3CDTF">2022-06-19T03:26:02Z</dcterms:created>
  <dcterms:modified xsi:type="dcterms:W3CDTF">2022-06-19T15:49:43Z</dcterms:modified>
</cp:coreProperties>
</file>